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chart3.xml" ContentType="application/vnd.openxmlformats-officedocument.drawingml.chart+xml"/>
  <Override PartName="/ppt/drawings/drawing1.xml" ContentType="application/vnd.openxmlformats-officedocument.drawingml.chartshapes+xml"/>
  <Override PartName="/ppt/charts/chart4.xml" ContentType="application/vnd.openxmlformats-officedocument.drawingml.chart+xml"/>
  <Override PartName="/ppt/drawings/drawing2.xml" ContentType="application/vnd.openxmlformats-officedocument.drawingml.chartshapes+xml"/>
  <Override PartName="/ppt/charts/chart5.xml" ContentType="application/vnd.openxmlformats-officedocument.drawingml.chart+xml"/>
  <Override PartName="/ppt/drawings/drawing3.xml" ContentType="application/vnd.openxmlformats-officedocument.drawingml.chartshapes+xml"/>
  <Override PartName="/ppt/charts/chart6.xml" ContentType="application/vnd.openxmlformats-officedocument.drawingml.chart+xml"/>
  <Override PartName="/ppt/drawings/drawing4.xml" ContentType="application/vnd.openxmlformats-officedocument.drawingml.chartshapes+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7.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5.xml" ContentType="application/vnd.openxmlformats-officedocument.drawingml.chartshapes+xml"/>
  <Override PartName="/ppt/notesSlides/notesSlide9.xml" ContentType="application/vnd.openxmlformats-officedocument.presentationml.notesSlide+xml"/>
  <Override PartName="/ppt/charts/chart8.xml" ContentType="application/vnd.openxmlformats-officedocument.drawingml.chart+xml"/>
  <Override PartName="/ppt/charts/style3.xml" ContentType="application/vnd.ms-office.chartstyle+xml"/>
  <Override PartName="/ppt/charts/colors3.xml" ContentType="application/vnd.ms-office.chartcolorstyle+xml"/>
  <Override PartName="/ppt/charts/chart9.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0.xml" ContentType="application/vnd.openxmlformats-officedocument.presentationml.notesSlide+xml"/>
  <Override PartName="/ppt/charts/chart10.xml" ContentType="application/vnd.openxmlformats-officedocument.drawingml.chart+xml"/>
  <Override PartName="/ppt/charts/style5.xml" ContentType="application/vnd.ms-office.chartstyle+xml"/>
  <Override PartName="/ppt/charts/colors5.xml" ContentType="application/vnd.ms-office.chartcolorstyle+xml"/>
  <Override PartName="/ppt/charts/chart11.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1.xml" ContentType="application/vnd.openxmlformats-officedocument.presentationml.notesSlide+xml"/>
  <Override PartName="/ppt/charts/chart12.xml" ContentType="application/vnd.openxmlformats-officedocument.drawingml.chart+xml"/>
  <Override PartName="/ppt/charts/style7.xml" ContentType="application/vnd.ms-office.chartstyle+xml"/>
  <Override PartName="/ppt/charts/colors7.xml" ContentType="application/vnd.ms-office.chartcolorstyle+xml"/>
  <Override PartName="/ppt/charts/chart13.xml" ContentType="application/vnd.openxmlformats-officedocument.drawingml.chart+xml"/>
  <Override PartName="/ppt/charts/style8.xml" ContentType="application/vnd.ms-office.chartstyle+xml"/>
  <Override PartName="/ppt/charts/colors8.xml" ContentType="application/vnd.ms-office.chartcolorstyle+xml"/>
  <Override PartName="/ppt/charts/chart14.xml" ContentType="application/vnd.openxmlformats-officedocument.drawingml.chart+xml"/>
  <Override PartName="/ppt/charts/style9.xml" ContentType="application/vnd.ms-office.chartstyle+xml"/>
  <Override PartName="/ppt/charts/colors9.xml" ContentType="application/vnd.ms-office.chartcolorstyle+xml"/>
  <Override PartName="/ppt/charts/chart15.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6.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7.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8.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9.xml" ContentType="application/vnd.openxmlformats-officedocument.drawingml.chart+xml"/>
  <Override PartName="/ppt/charts/style14.xml" ContentType="application/vnd.ms-office.chartstyle+xml"/>
  <Override PartName="/ppt/charts/colors14.xml" ContentType="application/vnd.ms-office.chartcolorstyl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charts/chart20.xml" ContentType="application/vnd.openxmlformats-officedocument.drawingml.chart+xml"/>
  <Override PartName="/ppt/charts/style15.xml" ContentType="application/vnd.ms-office.chartstyle+xml"/>
  <Override PartName="/ppt/charts/colors15.xml" ContentType="application/vnd.ms-office.chartcolorstyle+xml"/>
  <Override PartName="/ppt/drawings/drawing6.xml" ContentType="application/vnd.openxmlformats-officedocument.drawingml.chartshapes+xml"/>
  <Override PartName="/ppt/charts/chart21.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22.xml" ContentType="application/vnd.openxmlformats-officedocument.drawingml.chart+xml"/>
  <Override PartName="/ppt/charts/chart23.xml" ContentType="application/vnd.openxmlformats-officedocument.drawingml.chart+xml"/>
  <Override PartName="/ppt/charts/style17.xml" ContentType="application/vnd.ms-office.chartstyle+xml"/>
  <Override PartName="/ppt/charts/colors17.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24.xml" ContentType="application/vnd.openxmlformats-officedocument.drawingml.chart+xml"/>
  <Override PartName="/ppt/charts/chart25.xml" ContentType="application/vnd.openxmlformats-officedocument.drawingml.chart+xml"/>
  <Override PartName="/ppt/notesSlides/notesSlide18.xml" ContentType="application/vnd.openxmlformats-officedocument.presentationml.notesSlide+xml"/>
  <Override PartName="/ppt/charts/chart26.xml" ContentType="application/vnd.openxmlformats-officedocument.drawingml.chart+xml"/>
  <Override PartName="/ppt/charts/chart27.xml" ContentType="application/vnd.openxmlformats-officedocument.drawingml.chart+xml"/>
  <Override PartName="/ppt/charts/chart28.xml" ContentType="application/vnd.openxmlformats-officedocument.drawingml.chart+xml"/>
  <Override PartName="/ppt/charts/chart29.xml" ContentType="application/vnd.openxmlformats-officedocument.drawingml.chart+xml"/>
  <Override PartName="/ppt/notesSlides/notesSlide19.xml" ContentType="application/vnd.openxmlformats-officedocument.presentationml.notesSlide+xml"/>
  <Override PartName="/ppt/charts/chart30.xml" ContentType="application/vnd.openxmlformats-officedocument.drawingml.chart+xml"/>
  <Override PartName="/ppt/charts/chart31.xml" ContentType="application/vnd.openxmlformats-officedocument.drawingml.chart+xml"/>
  <Override PartName="/ppt/notesSlides/notesSlide20.xml" ContentType="application/vnd.openxmlformats-officedocument.presentationml.notesSlide+xml"/>
  <Override PartName="/ppt/charts/chart32.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33.xml" ContentType="application/vnd.openxmlformats-officedocument.drawingml.chart+xml"/>
  <Override PartName="/ppt/charts/style19.xml" ContentType="application/vnd.ms-office.chartstyle+xml"/>
  <Override PartName="/ppt/charts/colors19.xml" ContentType="application/vnd.ms-office.chartcolorstyle+xml"/>
  <Override PartName="/ppt/notesSlides/notesSlide21.xml" ContentType="application/vnd.openxmlformats-officedocument.presentationml.notesSlide+xml"/>
  <Override PartName="/ppt/charts/chart34.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35.xml" ContentType="application/vnd.openxmlformats-officedocument.drawingml.chart+xml"/>
  <Override PartName="/ppt/charts/style21.xml" ContentType="application/vnd.ms-office.chartstyle+xml"/>
  <Override PartName="/ppt/charts/colors21.xml" ContentType="application/vnd.ms-office.chartcolorstyl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36.xml" ContentType="application/vnd.openxmlformats-officedocument.drawingml.chart+xml"/>
  <Override PartName="/ppt/charts/chart37.xml" ContentType="application/vnd.openxmlformats-officedocument.drawingml.chart+xml"/>
  <Override PartName="/ppt/notesSlides/notesSlide24.xml" ContentType="application/vnd.openxmlformats-officedocument.presentationml.notesSlide+xml"/>
  <Override PartName="/ppt/charts/chart38.xml" ContentType="application/vnd.openxmlformats-officedocument.drawingml.chart+xml"/>
  <Override PartName="/ppt/charts/chart39.xml" ContentType="application/vnd.openxmlformats-officedocument.drawingml.chart+xml"/>
  <Override PartName="/ppt/charts/chart40.xml" ContentType="application/vnd.openxmlformats-officedocument.drawingml.chart+xml"/>
  <Override PartName="/ppt/charts/chart41.xml" ContentType="application/vnd.openxmlformats-officedocument.drawingml.chart+xml"/>
  <Override PartName="/ppt/notesSlides/notesSlide25.xml" ContentType="application/vnd.openxmlformats-officedocument.presentationml.notesSlide+xml"/>
  <Override PartName="/ppt/charts/chart42.xml" ContentType="application/vnd.openxmlformats-officedocument.drawingml.chart+xml"/>
  <Override PartName="/ppt/charts/chart43.xml" ContentType="application/vnd.openxmlformats-officedocument.drawingml.chart+xml"/>
  <Override PartName="/ppt/notesSlides/notesSlide26.xml" ContentType="application/vnd.openxmlformats-officedocument.presentationml.notesSlide+xml"/>
  <Override PartName="/ppt/charts/chart44.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45.xml" ContentType="application/vnd.openxmlformats-officedocument.drawingml.chart+xml"/>
  <Override PartName="/ppt/charts/style23.xml" ContentType="application/vnd.ms-office.chartstyle+xml"/>
  <Override PartName="/ppt/charts/colors23.xml" ContentType="application/vnd.ms-office.chartcolorstyle+xml"/>
  <Override PartName="/ppt/notesSlides/notesSlide27.xml" ContentType="application/vnd.openxmlformats-officedocument.presentationml.notesSlide+xml"/>
  <Override PartName="/ppt/charts/chart46.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47.xml" ContentType="application/vnd.openxmlformats-officedocument.drawingml.chart+xml"/>
  <Override PartName="/ppt/charts/style25.xml" ContentType="application/vnd.ms-office.chartstyle+xml"/>
  <Override PartName="/ppt/charts/colors25.xml" ContentType="application/vnd.ms-office.chartcolorstyl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rts/chart48.xml" ContentType="application/vnd.openxmlformats-officedocument.drawingml.chart+xml"/>
  <Override PartName="/ppt/drawings/drawing7.xml" ContentType="application/vnd.openxmlformats-officedocument.drawingml.chartshapes+xml"/>
  <Override PartName="/ppt/charts/chart49.xml" ContentType="application/vnd.openxmlformats-officedocument.drawingml.chart+xml"/>
  <Override PartName="/ppt/notesSlides/notesSlide30.xml" ContentType="application/vnd.openxmlformats-officedocument.presentationml.notesSlide+xml"/>
  <Override PartName="/ppt/charts/chart50.xml" ContentType="application/vnd.openxmlformats-officedocument.drawingml.chart+xml"/>
  <Override PartName="/ppt/charts/chart51.xml" ContentType="application/vnd.openxmlformats-officedocument.drawingml.chart+xml"/>
  <Override PartName="/ppt/charts/chart52.xml" ContentType="application/vnd.openxmlformats-officedocument.drawingml.chart+xml"/>
  <Override PartName="/ppt/charts/chart53.xml" ContentType="application/vnd.openxmlformats-officedocument.drawingml.chart+xml"/>
  <Override PartName="/ppt/notesSlides/notesSlide31.xml" ContentType="application/vnd.openxmlformats-officedocument.presentationml.notesSlide+xml"/>
  <Override PartName="/ppt/charts/chart54.xml" ContentType="application/vnd.openxmlformats-officedocument.drawingml.chart+xml"/>
  <Override PartName="/ppt/notesSlides/notesSlide32.xml" ContentType="application/vnd.openxmlformats-officedocument.presentationml.notesSlide+xml"/>
  <Override PartName="/ppt/charts/chart55.xml" ContentType="application/vnd.openxmlformats-officedocument.drawingml.chart+xml"/>
  <Override PartName="/ppt/charts/style26.xml" ContentType="application/vnd.ms-office.chartstyle+xml"/>
  <Override PartName="/ppt/charts/colors26.xml" ContentType="application/vnd.ms-office.chartcolorstyle+xml"/>
  <Override PartName="/ppt/notesSlides/notesSlide33.xml" ContentType="application/vnd.openxmlformats-officedocument.presentationml.notesSlide+xml"/>
  <Override PartName="/ppt/charts/chart56.xml" ContentType="application/vnd.openxmlformats-officedocument.drawingml.chart+xml"/>
  <Override PartName="/ppt/charts/style27.xml" ContentType="application/vnd.ms-office.chartstyle+xml"/>
  <Override PartName="/ppt/charts/colors27.xml" ContentType="application/vnd.ms-office.chartcolorstyl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rts/chart57.xml" ContentType="application/vnd.openxmlformats-officedocument.drawingml.chart+xml"/>
  <Override PartName="/ppt/charts/style28.xml" ContentType="application/vnd.ms-office.chartstyle+xml"/>
  <Override PartName="/ppt/charts/colors28.xml" ContentType="application/vnd.ms-office.chartcolorstyle+xml"/>
  <Override PartName="/ppt/charts/chart58.xml" ContentType="application/vnd.openxmlformats-officedocument.drawingml.chart+xml"/>
  <Override PartName="/ppt/charts/style29.xml" ContentType="application/vnd.ms-office.chartstyle+xml"/>
  <Override PartName="/ppt/charts/colors29.xml" ContentType="application/vnd.ms-office.chartcolorstyle+xml"/>
  <Override PartName="/ppt/notesSlides/notesSlide36.xml" ContentType="application/vnd.openxmlformats-officedocument.presentationml.notesSlide+xml"/>
  <Override PartName="/ppt/charts/chart59.xml" ContentType="application/vnd.openxmlformats-officedocument.drawingml.chart+xml"/>
  <Override PartName="/ppt/charts/chart60.xml" ContentType="application/vnd.openxmlformats-officedocument.drawingml.chart+xml"/>
  <Override PartName="/ppt/charts/chart61.xml" ContentType="application/vnd.openxmlformats-officedocument.drawingml.chart+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charts/chart62.xml" ContentType="application/vnd.openxmlformats-officedocument.drawingml.chart+xml"/>
  <Override PartName="/ppt/charts/chart63.xml" ContentType="application/vnd.openxmlformats-officedocument.drawingml.chart+xml"/>
  <Override PartName="/ppt/drawings/drawing8.xml" ContentType="application/vnd.openxmlformats-officedocument.drawingml.chartshapes+xml"/>
  <Override PartName="/ppt/notesSlides/notesSlide39.xml" ContentType="application/vnd.openxmlformats-officedocument.presentationml.notesSlide+xml"/>
  <Override PartName="/ppt/charts/chart64.xml" ContentType="application/vnd.openxmlformats-officedocument.drawingml.chart+xml"/>
  <Override PartName="/ppt/charts/style30.xml" ContentType="application/vnd.ms-office.chartstyle+xml"/>
  <Override PartName="/ppt/charts/colors30.xml" ContentType="application/vnd.ms-office.chartcolorstyle+xml"/>
  <Override PartName="/ppt/drawings/drawing9.xml" ContentType="application/vnd.openxmlformats-officedocument.drawingml.chartshapes+xml"/>
  <Override PartName="/ppt/charts/chart65.xml" ContentType="application/vnd.openxmlformats-officedocument.drawingml.chart+xml"/>
  <Override PartName="/ppt/charts/style31.xml" ContentType="application/vnd.ms-office.chartstyle+xml"/>
  <Override PartName="/ppt/charts/colors31.xml" ContentType="application/vnd.ms-office.chartcolorstyl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charts/chart66.xml" ContentType="application/vnd.openxmlformats-officedocument.drawingml.chart+xml"/>
  <Override PartName="/ppt/notesSlides/notesSlide43.xml" ContentType="application/vnd.openxmlformats-officedocument.presentationml.notesSlide+xml"/>
  <Override PartName="/ppt/charts/chart67.xml" ContentType="application/vnd.openxmlformats-officedocument.drawingml.chart+xml"/>
  <Override PartName="/ppt/notesSlides/notesSlide44.xml" ContentType="application/vnd.openxmlformats-officedocument.presentationml.notesSlide+xml"/>
  <Override PartName="/ppt/charts/chart68.xml" ContentType="application/vnd.openxmlformats-officedocument.drawingml.chart+xml"/>
  <Override PartName="/ppt/notesSlides/notesSlide45.xml" ContentType="application/vnd.openxmlformats-officedocument.presentationml.notesSlide+xml"/>
  <Override PartName="/ppt/charts/chart69.xml" ContentType="application/vnd.openxmlformats-officedocument.drawingml.chart+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charts/chart70.xml" ContentType="application/vnd.openxmlformats-officedocument.drawingml.chart+xml"/>
  <Override PartName="/ppt/charts/style32.xml" ContentType="application/vnd.ms-office.chartstyle+xml"/>
  <Override PartName="/ppt/charts/colors32.xml" ContentType="application/vnd.ms-office.chartcolorstyle+xml"/>
  <Override PartName="/ppt/charts/chart71.xml" ContentType="application/vnd.openxmlformats-officedocument.drawingml.chart+xml"/>
  <Override PartName="/ppt/charts/style33.xml" ContentType="application/vnd.ms-office.chartstyle+xml"/>
  <Override PartName="/ppt/charts/colors33.xml" ContentType="application/vnd.ms-office.chartcolorstyl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94" r:id="rId2"/>
    <p:sldMasterId id="2147483706" r:id="rId3"/>
    <p:sldMasterId id="2147483718" r:id="rId4"/>
    <p:sldMasterId id="2147483730" r:id="rId5"/>
    <p:sldMasterId id="2147483742" r:id="rId6"/>
    <p:sldMasterId id="2147483754" r:id="rId7"/>
  </p:sldMasterIdLst>
  <p:notesMasterIdLst>
    <p:notesMasterId r:id="rId57"/>
  </p:notesMasterIdLst>
  <p:handoutMasterIdLst>
    <p:handoutMasterId r:id="rId58"/>
  </p:handoutMasterIdLst>
  <p:sldIdLst>
    <p:sldId id="808" r:id="rId8"/>
    <p:sldId id="809" r:id="rId9"/>
    <p:sldId id="810" r:id="rId10"/>
    <p:sldId id="811" r:id="rId11"/>
    <p:sldId id="812" r:id="rId12"/>
    <p:sldId id="813" r:id="rId13"/>
    <p:sldId id="835" r:id="rId14"/>
    <p:sldId id="815" r:id="rId15"/>
    <p:sldId id="816" r:id="rId16"/>
    <p:sldId id="842" r:id="rId17"/>
    <p:sldId id="843" r:id="rId18"/>
    <p:sldId id="819" r:id="rId19"/>
    <p:sldId id="820" r:id="rId20"/>
    <p:sldId id="844" r:id="rId21"/>
    <p:sldId id="845" r:id="rId22"/>
    <p:sldId id="846" r:id="rId23"/>
    <p:sldId id="847" r:id="rId24"/>
    <p:sldId id="848" r:id="rId25"/>
    <p:sldId id="849" r:id="rId26"/>
    <p:sldId id="850" r:id="rId27"/>
    <p:sldId id="851" r:id="rId28"/>
    <p:sldId id="852" r:id="rId29"/>
    <p:sldId id="853" r:id="rId30"/>
    <p:sldId id="854" r:id="rId31"/>
    <p:sldId id="855" r:id="rId32"/>
    <p:sldId id="856" r:id="rId33"/>
    <p:sldId id="857" r:id="rId34"/>
    <p:sldId id="858" r:id="rId35"/>
    <p:sldId id="859" r:id="rId36"/>
    <p:sldId id="860" r:id="rId37"/>
    <p:sldId id="861" r:id="rId38"/>
    <p:sldId id="862" r:id="rId39"/>
    <p:sldId id="863" r:id="rId40"/>
    <p:sldId id="864" r:id="rId41"/>
    <p:sldId id="865" r:id="rId42"/>
    <p:sldId id="866" r:id="rId43"/>
    <p:sldId id="867" r:id="rId44"/>
    <p:sldId id="868" r:id="rId45"/>
    <p:sldId id="869" r:id="rId46"/>
    <p:sldId id="870" r:id="rId47"/>
    <p:sldId id="871" r:id="rId48"/>
    <p:sldId id="872" r:id="rId49"/>
    <p:sldId id="873" r:id="rId50"/>
    <p:sldId id="874" r:id="rId51"/>
    <p:sldId id="875" r:id="rId52"/>
    <p:sldId id="876" r:id="rId53"/>
    <p:sldId id="877" r:id="rId54"/>
    <p:sldId id="878" r:id="rId55"/>
    <p:sldId id="879" r:id="rId56"/>
  </p:sldIdLst>
  <p:sldSz cx="24384000" cy="13716000"/>
  <p:notesSz cx="6858000" cy="9144000"/>
  <p:defaultTextStyle>
    <a:defPPr marL="0" marR="0" indent="0" algn="l" defTabSz="914377" rtl="0" fontAlgn="auto" latinLnBrk="1"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defRPr>
    </a:defPPr>
    <a:lvl1pPr marL="0" marR="0" indent="0"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1pPr>
    <a:lvl2pPr marL="0" marR="0" indent="228594"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2pPr>
    <a:lvl3pPr marL="0" marR="0" indent="457189"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3pPr>
    <a:lvl4pPr marL="0" marR="0" indent="685783"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4pPr>
    <a:lvl5pPr marL="0" marR="0" indent="914377"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5pPr>
    <a:lvl6pPr marL="0" marR="0" indent="1142971"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6pPr>
    <a:lvl7pPr marL="0" marR="0" indent="1371566"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7pPr>
    <a:lvl8pPr marL="0" marR="0" indent="1600160"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8pPr>
    <a:lvl9pPr marL="0" marR="0" indent="1828754"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15:guide id="1" orient="horz" pos="2219">
          <p15:clr>
            <a:srgbClr val="A4A3A4"/>
          </p15:clr>
        </p15:guide>
        <p15:guide id="2" orient="horz" pos="4320">
          <p15:clr>
            <a:srgbClr val="A4A3A4"/>
          </p15:clr>
        </p15:guide>
        <p15:guide id="3" pos="76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 initials="" lastIdx="0" clrIdx="0"/>
  <p:cmAuthor id="2" name="Dung Duong Thi Phuong" initials=""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3A44C5"/>
    <a:srgbClr val="EA42CE"/>
    <a:srgbClr val="7030A0"/>
    <a:srgbClr val="00B050"/>
    <a:srgbClr val="C00000"/>
    <a:srgbClr val="3684D7"/>
    <a:srgbClr val="5A9EF0"/>
    <a:srgbClr val="A33123"/>
    <a:srgbClr val="7F7E7E"/>
    <a:srgbClr val="9D71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628" autoAdjust="0"/>
    <p:restoredTop sz="85602" autoAdjust="0"/>
  </p:normalViewPr>
  <p:slideViewPr>
    <p:cSldViewPr snapToGrid="0" snapToObjects="1">
      <p:cViewPr varScale="1">
        <p:scale>
          <a:sx n="29" d="100"/>
          <a:sy n="29" d="100"/>
        </p:scale>
        <p:origin x="1300" y="80"/>
      </p:cViewPr>
      <p:guideLst>
        <p:guide orient="horz" pos="2219"/>
        <p:guide orient="horz" pos="4320"/>
        <p:guide pos="7680"/>
      </p:guideLst>
    </p:cSldViewPr>
  </p:slideViewPr>
  <p:notesTextViewPr>
    <p:cViewPr>
      <p:scale>
        <a:sx n="1" d="1"/>
        <a:sy n="1" d="1"/>
      </p:scale>
      <p:origin x="0" y="0"/>
    </p:cViewPr>
  </p:notesTextViewPr>
  <p:sorterViewPr>
    <p:cViewPr varScale="1">
      <p:scale>
        <a:sx n="1" d="1"/>
        <a:sy n="1" d="1"/>
      </p:scale>
      <p:origin x="0" y="1741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slide" Target="slides/slide40.xml"/><Relationship Id="rId50" Type="http://schemas.openxmlformats.org/officeDocument/2006/relationships/slide" Target="slides/slide43.xml"/><Relationship Id="rId55" Type="http://schemas.openxmlformats.org/officeDocument/2006/relationships/slide" Target="slides/slide48.xml"/><Relationship Id="rId63" Type="http://schemas.openxmlformats.org/officeDocument/2006/relationships/tableStyles" Target="tableStyle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slide" Target="slides/slide46.xml"/><Relationship Id="rId58" Type="http://schemas.openxmlformats.org/officeDocument/2006/relationships/handoutMaster" Target="handoutMasters/handoutMaster1.xml"/><Relationship Id="rId5" Type="http://schemas.openxmlformats.org/officeDocument/2006/relationships/slideMaster" Target="slideMasters/slideMaster5.xml"/><Relationship Id="rId61" Type="http://schemas.openxmlformats.org/officeDocument/2006/relationships/viewProps" Target="viewProps.xml"/><Relationship Id="rId19" Type="http://schemas.openxmlformats.org/officeDocument/2006/relationships/slide" Target="slides/slide1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56" Type="http://schemas.openxmlformats.org/officeDocument/2006/relationships/slide" Target="slides/slide49.xml"/><Relationship Id="rId8" Type="http://schemas.openxmlformats.org/officeDocument/2006/relationships/slide" Target="slides/slide1.xml"/><Relationship Id="rId51" Type="http://schemas.openxmlformats.org/officeDocument/2006/relationships/slide" Target="slides/slide44.xml"/><Relationship Id="rId3" Type="http://schemas.openxmlformats.org/officeDocument/2006/relationships/slideMaster" Target="slideMasters/slideMaster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59" Type="http://schemas.openxmlformats.org/officeDocument/2006/relationships/commentAuthors" Target="commentAuthors.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slide" Target="slides/slide47.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57" Type="http://schemas.openxmlformats.org/officeDocument/2006/relationships/notesMaster" Target="notesMasters/notesMaster1.xml"/><Relationship Id="rId10" Type="http://schemas.openxmlformats.org/officeDocument/2006/relationships/slide" Target="slides/slide3.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slide" Target="slides/slide45.xml"/><Relationship Id="rId60"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5.xml"/><Relationship Id="rId1" Type="http://schemas.microsoft.com/office/2011/relationships/chartStyle" Target="style5.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6.xml"/><Relationship Id="rId1" Type="http://schemas.microsoft.com/office/2011/relationships/chartStyle" Target="style6.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7.xml"/><Relationship Id="rId1" Type="http://schemas.microsoft.com/office/2011/relationships/chartStyle" Target="style7.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8.xml"/><Relationship Id="rId1" Type="http://schemas.microsoft.com/office/2011/relationships/chartStyle" Target="style8.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9.xml"/><Relationship Id="rId1" Type="http://schemas.microsoft.com/office/2011/relationships/chartStyle" Target="style9.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0.xml"/><Relationship Id="rId1" Type="http://schemas.microsoft.com/office/2011/relationships/chartStyle" Target="style10.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1.xml"/><Relationship Id="rId1" Type="http://schemas.microsoft.com/office/2011/relationships/chartStyle" Target="style11.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2.xml"/><Relationship Id="rId1" Type="http://schemas.microsoft.com/office/2011/relationships/chartStyle" Target="style12.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13.xml"/><Relationship Id="rId1" Type="http://schemas.microsoft.com/office/2011/relationships/chartStyle" Target="style13.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4.xml"/><Relationship Id="rId1" Type="http://schemas.microsoft.com/office/2011/relationships/chartStyle" Target="style14.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15.xml"/><Relationship Id="rId1" Type="http://schemas.microsoft.com/office/2011/relationships/chartStyle" Target="style15.xml"/><Relationship Id="rId4" Type="http://schemas.openxmlformats.org/officeDocument/2006/relationships/chartUserShapes" Target="../drawings/drawing6.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16.xml"/><Relationship Id="rId1" Type="http://schemas.microsoft.com/office/2011/relationships/chartStyle" Target="style16.xml"/></Relationships>
</file>

<file path=ppt/charts/_rels/chart22.xml.rels><?xml version="1.0" encoding="UTF-8" standalone="yes"?>
<Relationships xmlns="http://schemas.openxmlformats.org/package/2006/relationships"><Relationship Id="rId1" Type="http://schemas.openxmlformats.org/officeDocument/2006/relationships/package" Target="../embeddings/Microsoft_Excel_Worksheet21.xlsx"/></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17.xml"/><Relationship Id="rId1" Type="http://schemas.microsoft.com/office/2011/relationships/chartStyle" Target="style17.xml"/></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Worksheet23.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24.xlsx"/></Relationships>
</file>

<file path=ppt/charts/_rels/chart26.xml.rels><?xml version="1.0" encoding="UTF-8" standalone="yes"?>
<Relationships xmlns="http://schemas.openxmlformats.org/package/2006/relationships"><Relationship Id="rId1" Type="http://schemas.openxmlformats.org/officeDocument/2006/relationships/package" Target="../embeddings/Microsoft_Excel_Worksheet25.xlsx"/></Relationships>
</file>

<file path=ppt/charts/_rels/chart27.xml.rels><?xml version="1.0" encoding="UTF-8" standalone="yes"?>
<Relationships xmlns="http://schemas.openxmlformats.org/package/2006/relationships"><Relationship Id="rId1" Type="http://schemas.openxmlformats.org/officeDocument/2006/relationships/package" Target="../embeddings/Microsoft_Excel_Worksheet26.xlsx"/></Relationships>
</file>

<file path=ppt/charts/_rels/chart28.xml.rels><?xml version="1.0" encoding="UTF-8" standalone="yes"?>
<Relationships xmlns="http://schemas.openxmlformats.org/package/2006/relationships"><Relationship Id="rId1" Type="http://schemas.openxmlformats.org/officeDocument/2006/relationships/package" Target="../embeddings/Microsoft_Excel_Worksheet27.xlsx"/></Relationships>
</file>

<file path=ppt/charts/_rels/chart29.xml.rels><?xml version="1.0" encoding="UTF-8" standalone="yes"?>
<Relationships xmlns="http://schemas.openxmlformats.org/package/2006/relationships"><Relationship Id="rId1" Type="http://schemas.openxmlformats.org/officeDocument/2006/relationships/package" Target="../embeddings/Microsoft_Excel_Worksheet28.xlsx"/></Relationships>
</file>

<file path=ppt/charts/_rels/chart3.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openxmlformats.org/officeDocument/2006/relationships/package" Target="../embeddings/Microsoft_Excel_Worksheet29.xlsx"/></Relationships>
</file>

<file path=ppt/charts/_rels/chart31.xml.rels><?xml version="1.0" encoding="UTF-8" standalone="yes"?>
<Relationships xmlns="http://schemas.openxmlformats.org/package/2006/relationships"><Relationship Id="rId1" Type="http://schemas.openxmlformats.org/officeDocument/2006/relationships/package" Target="../embeddings/Microsoft_Excel_Worksheet30.xlsx"/></Relationships>
</file>

<file path=ppt/charts/_rels/chart32.xml.rels><?xml version="1.0" encoding="UTF-8" standalone="yes"?>
<Relationships xmlns="http://schemas.openxmlformats.org/package/2006/relationships"><Relationship Id="rId3" Type="http://schemas.openxmlformats.org/officeDocument/2006/relationships/package" Target="../embeddings/Microsoft_Excel_Worksheet31.xlsx"/><Relationship Id="rId2" Type="http://schemas.microsoft.com/office/2011/relationships/chartColorStyle" Target="colors18.xml"/><Relationship Id="rId1" Type="http://schemas.microsoft.com/office/2011/relationships/chartStyle" Target="style18.xml"/></Relationships>
</file>

<file path=ppt/charts/_rels/chart33.xml.rels><?xml version="1.0" encoding="UTF-8" standalone="yes"?>
<Relationships xmlns="http://schemas.openxmlformats.org/package/2006/relationships"><Relationship Id="rId3" Type="http://schemas.openxmlformats.org/officeDocument/2006/relationships/package" Target="../embeddings/Microsoft_Excel_Worksheet32.xlsx"/><Relationship Id="rId2" Type="http://schemas.microsoft.com/office/2011/relationships/chartColorStyle" Target="colors19.xml"/><Relationship Id="rId1" Type="http://schemas.microsoft.com/office/2011/relationships/chartStyle" Target="style19.xml"/></Relationships>
</file>

<file path=ppt/charts/_rels/chart34.xml.rels><?xml version="1.0" encoding="UTF-8" standalone="yes"?>
<Relationships xmlns="http://schemas.openxmlformats.org/package/2006/relationships"><Relationship Id="rId3" Type="http://schemas.openxmlformats.org/officeDocument/2006/relationships/package" Target="../embeddings/Microsoft_Excel_Worksheet33.xlsx"/><Relationship Id="rId2" Type="http://schemas.microsoft.com/office/2011/relationships/chartColorStyle" Target="colors20.xml"/><Relationship Id="rId1" Type="http://schemas.microsoft.com/office/2011/relationships/chartStyle" Target="style20.xml"/></Relationships>
</file>

<file path=ppt/charts/_rels/chart35.xml.rels><?xml version="1.0" encoding="UTF-8" standalone="yes"?>
<Relationships xmlns="http://schemas.openxmlformats.org/package/2006/relationships"><Relationship Id="rId3" Type="http://schemas.openxmlformats.org/officeDocument/2006/relationships/package" Target="../embeddings/Microsoft_Excel_Worksheet34.xlsx"/><Relationship Id="rId2" Type="http://schemas.microsoft.com/office/2011/relationships/chartColorStyle" Target="colors21.xml"/><Relationship Id="rId1" Type="http://schemas.microsoft.com/office/2011/relationships/chartStyle" Target="style21.xml"/></Relationships>
</file>

<file path=ppt/charts/_rels/chart36.xml.rels><?xml version="1.0" encoding="UTF-8" standalone="yes"?>
<Relationships xmlns="http://schemas.openxmlformats.org/package/2006/relationships"><Relationship Id="rId1" Type="http://schemas.openxmlformats.org/officeDocument/2006/relationships/package" Target="../embeddings/Microsoft_Excel_Worksheet35.xlsx"/></Relationships>
</file>

<file path=ppt/charts/_rels/chart37.xml.rels><?xml version="1.0" encoding="UTF-8" standalone="yes"?>
<Relationships xmlns="http://schemas.openxmlformats.org/package/2006/relationships"><Relationship Id="rId1" Type="http://schemas.openxmlformats.org/officeDocument/2006/relationships/package" Target="../embeddings/Microsoft_Excel_Worksheet36.xlsx"/></Relationships>
</file>

<file path=ppt/charts/_rels/chart38.xml.rels><?xml version="1.0" encoding="UTF-8" standalone="yes"?>
<Relationships xmlns="http://schemas.openxmlformats.org/package/2006/relationships"><Relationship Id="rId1" Type="http://schemas.openxmlformats.org/officeDocument/2006/relationships/package" Target="../embeddings/Microsoft_Excel_Worksheet37.xlsx"/></Relationships>
</file>

<file path=ppt/charts/_rels/chart39.xml.rels><?xml version="1.0" encoding="UTF-8" standalone="yes"?>
<Relationships xmlns="http://schemas.openxmlformats.org/package/2006/relationships"><Relationship Id="rId1" Type="http://schemas.openxmlformats.org/officeDocument/2006/relationships/package" Target="../embeddings/Microsoft_Excel_Worksheet38.xlsx"/></Relationships>
</file>

<file path=ppt/charts/_rels/chart4.xml.rels><?xml version="1.0" encoding="UTF-8" standalone="yes"?>
<Relationships xmlns="http://schemas.openxmlformats.org/package/2006/relationships"><Relationship Id="rId2" Type="http://schemas.openxmlformats.org/officeDocument/2006/relationships/chartUserShapes" Target="../drawings/drawing2.xml"/><Relationship Id="rId1"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1" Type="http://schemas.openxmlformats.org/officeDocument/2006/relationships/package" Target="../embeddings/Microsoft_Excel_Worksheet40.xlsx"/></Relationships>
</file>

<file path=ppt/charts/_rels/chart42.xml.rels><?xml version="1.0" encoding="UTF-8" standalone="yes"?>
<Relationships xmlns="http://schemas.openxmlformats.org/package/2006/relationships"><Relationship Id="rId1" Type="http://schemas.openxmlformats.org/officeDocument/2006/relationships/package" Target="../embeddings/Microsoft_Excel_Worksheet41.xlsx"/></Relationships>
</file>

<file path=ppt/charts/_rels/chart43.xml.rels><?xml version="1.0" encoding="UTF-8" standalone="yes"?>
<Relationships xmlns="http://schemas.openxmlformats.org/package/2006/relationships"><Relationship Id="rId1"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3" Type="http://schemas.openxmlformats.org/officeDocument/2006/relationships/package" Target="../embeddings/Microsoft_Excel_Worksheet43.xlsx"/><Relationship Id="rId2" Type="http://schemas.microsoft.com/office/2011/relationships/chartColorStyle" Target="colors22.xml"/><Relationship Id="rId1" Type="http://schemas.microsoft.com/office/2011/relationships/chartStyle" Target="style22.xml"/></Relationships>
</file>

<file path=ppt/charts/_rels/chart45.xml.rels><?xml version="1.0" encoding="UTF-8" standalone="yes"?>
<Relationships xmlns="http://schemas.openxmlformats.org/package/2006/relationships"><Relationship Id="rId3" Type="http://schemas.openxmlformats.org/officeDocument/2006/relationships/package" Target="../embeddings/Microsoft_Excel_Worksheet44.xlsx"/><Relationship Id="rId2" Type="http://schemas.microsoft.com/office/2011/relationships/chartColorStyle" Target="colors23.xml"/><Relationship Id="rId1" Type="http://schemas.microsoft.com/office/2011/relationships/chartStyle" Target="style23.xml"/></Relationships>
</file>

<file path=ppt/charts/_rels/chart46.xml.rels><?xml version="1.0" encoding="UTF-8" standalone="yes"?>
<Relationships xmlns="http://schemas.openxmlformats.org/package/2006/relationships"><Relationship Id="rId3" Type="http://schemas.openxmlformats.org/officeDocument/2006/relationships/package" Target="../embeddings/Microsoft_Excel_Worksheet45.xlsx"/><Relationship Id="rId2" Type="http://schemas.microsoft.com/office/2011/relationships/chartColorStyle" Target="colors24.xml"/><Relationship Id="rId1" Type="http://schemas.microsoft.com/office/2011/relationships/chartStyle" Target="style24.xml"/></Relationships>
</file>

<file path=ppt/charts/_rels/chart47.xml.rels><?xml version="1.0" encoding="UTF-8" standalone="yes"?>
<Relationships xmlns="http://schemas.openxmlformats.org/package/2006/relationships"><Relationship Id="rId3" Type="http://schemas.openxmlformats.org/officeDocument/2006/relationships/package" Target="../embeddings/Microsoft_Excel_Worksheet46.xlsx"/><Relationship Id="rId2" Type="http://schemas.microsoft.com/office/2011/relationships/chartColorStyle" Target="colors25.xml"/><Relationship Id="rId1" Type="http://schemas.microsoft.com/office/2011/relationships/chartStyle" Target="style25.xml"/></Relationships>
</file>

<file path=ppt/charts/_rels/chart48.xml.rels><?xml version="1.0" encoding="UTF-8" standalone="yes"?>
<Relationships xmlns="http://schemas.openxmlformats.org/package/2006/relationships"><Relationship Id="rId2" Type="http://schemas.openxmlformats.org/officeDocument/2006/relationships/chartUserShapes" Target="../drawings/drawing7.xml"/><Relationship Id="rId1" Type="http://schemas.openxmlformats.org/officeDocument/2006/relationships/package" Target="../embeddings/Microsoft_Excel_Worksheet47.xlsx"/></Relationships>
</file>

<file path=ppt/charts/_rels/chart49.xml.rels><?xml version="1.0" encoding="UTF-8" standalone="yes"?>
<Relationships xmlns="http://schemas.openxmlformats.org/package/2006/relationships"><Relationship Id="rId1" Type="http://schemas.openxmlformats.org/officeDocument/2006/relationships/package" Target="../embeddings/Microsoft_Excel_Worksheet48.xlsx"/></Relationships>
</file>

<file path=ppt/charts/_rels/chart5.xml.rels><?xml version="1.0" encoding="UTF-8" standalone="yes"?>
<Relationships xmlns="http://schemas.openxmlformats.org/package/2006/relationships"><Relationship Id="rId2" Type="http://schemas.openxmlformats.org/officeDocument/2006/relationships/chartUserShapes" Target="../drawings/drawing3.xml"/><Relationship Id="rId1"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openxmlformats.org/officeDocument/2006/relationships/package" Target="../embeddings/Microsoft_Excel_Worksheet49.xlsx"/></Relationships>
</file>

<file path=ppt/charts/_rels/chart51.xml.rels><?xml version="1.0" encoding="UTF-8" standalone="yes"?>
<Relationships xmlns="http://schemas.openxmlformats.org/package/2006/relationships"><Relationship Id="rId1" Type="http://schemas.openxmlformats.org/officeDocument/2006/relationships/package" Target="../embeddings/Microsoft_Excel_Worksheet50.xlsx"/></Relationships>
</file>

<file path=ppt/charts/_rels/chart52.xml.rels><?xml version="1.0" encoding="UTF-8" standalone="yes"?>
<Relationships xmlns="http://schemas.openxmlformats.org/package/2006/relationships"><Relationship Id="rId1" Type="http://schemas.openxmlformats.org/officeDocument/2006/relationships/package" Target="../embeddings/Microsoft_Excel_Worksheet51.xlsx"/></Relationships>
</file>

<file path=ppt/charts/_rels/chart53.xml.rels><?xml version="1.0" encoding="UTF-8" standalone="yes"?>
<Relationships xmlns="http://schemas.openxmlformats.org/package/2006/relationships"><Relationship Id="rId1" Type="http://schemas.openxmlformats.org/officeDocument/2006/relationships/package" Target="../embeddings/Microsoft_Excel_Worksheet52.xlsx"/></Relationships>
</file>

<file path=ppt/charts/_rels/chart54.xml.rels><?xml version="1.0" encoding="UTF-8" standalone="yes"?>
<Relationships xmlns="http://schemas.openxmlformats.org/package/2006/relationships"><Relationship Id="rId1" Type="http://schemas.openxmlformats.org/officeDocument/2006/relationships/package" Target="../embeddings/Microsoft_Excel_Worksheet53.xlsx"/></Relationships>
</file>

<file path=ppt/charts/_rels/chart55.xml.rels><?xml version="1.0" encoding="UTF-8" standalone="yes"?>
<Relationships xmlns="http://schemas.openxmlformats.org/package/2006/relationships"><Relationship Id="rId3" Type="http://schemas.openxmlformats.org/officeDocument/2006/relationships/package" Target="../embeddings/Microsoft_Excel_Worksheet54.xlsx"/><Relationship Id="rId2" Type="http://schemas.microsoft.com/office/2011/relationships/chartColorStyle" Target="colors26.xml"/><Relationship Id="rId1" Type="http://schemas.microsoft.com/office/2011/relationships/chartStyle" Target="style26.xml"/></Relationships>
</file>

<file path=ppt/charts/_rels/chart56.xml.rels><?xml version="1.0" encoding="UTF-8" standalone="yes"?>
<Relationships xmlns="http://schemas.openxmlformats.org/package/2006/relationships"><Relationship Id="rId3" Type="http://schemas.openxmlformats.org/officeDocument/2006/relationships/package" Target="../embeddings/Microsoft_Excel_Worksheet55.xlsx"/><Relationship Id="rId2" Type="http://schemas.microsoft.com/office/2011/relationships/chartColorStyle" Target="colors27.xml"/><Relationship Id="rId1" Type="http://schemas.microsoft.com/office/2011/relationships/chartStyle" Target="style27.xml"/></Relationships>
</file>

<file path=ppt/charts/_rels/chart57.xml.rels><?xml version="1.0" encoding="UTF-8" standalone="yes"?>
<Relationships xmlns="http://schemas.openxmlformats.org/package/2006/relationships"><Relationship Id="rId3" Type="http://schemas.openxmlformats.org/officeDocument/2006/relationships/package" Target="../embeddings/Microsoft_Excel_Worksheet56.xlsx"/><Relationship Id="rId2" Type="http://schemas.microsoft.com/office/2011/relationships/chartColorStyle" Target="colors28.xml"/><Relationship Id="rId1" Type="http://schemas.microsoft.com/office/2011/relationships/chartStyle" Target="style28.xml"/></Relationships>
</file>

<file path=ppt/charts/_rels/chart58.xml.rels><?xml version="1.0" encoding="UTF-8" standalone="yes"?>
<Relationships xmlns="http://schemas.openxmlformats.org/package/2006/relationships"><Relationship Id="rId3" Type="http://schemas.openxmlformats.org/officeDocument/2006/relationships/package" Target="../embeddings/Microsoft_Excel_Worksheet57.xlsx"/><Relationship Id="rId2" Type="http://schemas.microsoft.com/office/2011/relationships/chartColorStyle" Target="colors29.xml"/><Relationship Id="rId1" Type="http://schemas.microsoft.com/office/2011/relationships/chartStyle" Target="style29.xml"/></Relationships>
</file>

<file path=ppt/charts/_rels/chart59.xml.rels><?xml version="1.0" encoding="UTF-8" standalone="yes"?>
<Relationships xmlns="http://schemas.openxmlformats.org/package/2006/relationships"><Relationship Id="rId1"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2" Type="http://schemas.openxmlformats.org/officeDocument/2006/relationships/chartUserShapes" Target="../drawings/drawing4.xml"/><Relationship Id="rId1"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2" Type="http://schemas.openxmlformats.org/officeDocument/2006/relationships/chartUserShapes" Target="../drawings/drawing8.xml"/><Relationship Id="rId1"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3" Type="http://schemas.openxmlformats.org/officeDocument/2006/relationships/package" Target="../embeddings/Microsoft_Excel_Worksheet63.xlsx"/><Relationship Id="rId2" Type="http://schemas.microsoft.com/office/2011/relationships/chartColorStyle" Target="colors30.xml"/><Relationship Id="rId1" Type="http://schemas.microsoft.com/office/2011/relationships/chartStyle" Target="style30.xml"/><Relationship Id="rId4" Type="http://schemas.openxmlformats.org/officeDocument/2006/relationships/chartUserShapes" Target="../drawings/drawing9.xml"/></Relationships>
</file>

<file path=ppt/charts/_rels/chart65.xml.rels><?xml version="1.0" encoding="UTF-8" standalone="yes"?>
<Relationships xmlns="http://schemas.openxmlformats.org/package/2006/relationships"><Relationship Id="rId3" Type="http://schemas.openxmlformats.org/officeDocument/2006/relationships/package" Target="../embeddings/Microsoft_Excel_Worksheet64.xlsx"/><Relationship Id="rId2" Type="http://schemas.microsoft.com/office/2011/relationships/chartColorStyle" Target="colors31.xml"/><Relationship Id="rId1" Type="http://schemas.microsoft.com/office/2011/relationships/chartStyle" Target="style31.xml"/></Relationships>
</file>

<file path=ppt/charts/_rels/chart66.xml.rels><?xml version="1.0" encoding="UTF-8" standalone="yes"?>
<Relationships xmlns="http://schemas.openxmlformats.org/package/2006/relationships"><Relationship Id="rId1"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5.xml"/></Relationships>
</file>

<file path=ppt/charts/_rels/chart70.xml.rels><?xml version="1.0" encoding="UTF-8" standalone="yes"?>
<Relationships xmlns="http://schemas.openxmlformats.org/package/2006/relationships"><Relationship Id="rId3" Type="http://schemas.openxmlformats.org/officeDocument/2006/relationships/package" Target="../embeddings/Microsoft_Excel_Worksheet69.xlsx"/><Relationship Id="rId2" Type="http://schemas.microsoft.com/office/2011/relationships/chartColorStyle" Target="colors32.xml"/><Relationship Id="rId1" Type="http://schemas.microsoft.com/office/2011/relationships/chartStyle" Target="style32.xml"/></Relationships>
</file>

<file path=ppt/charts/_rels/chart71.xml.rels><?xml version="1.0" encoding="UTF-8" standalone="yes"?>
<Relationships xmlns="http://schemas.openxmlformats.org/package/2006/relationships"><Relationship Id="rId3" Type="http://schemas.openxmlformats.org/officeDocument/2006/relationships/package" Target="../embeddings/Microsoft_Excel_Worksheet70.xlsx"/><Relationship Id="rId2" Type="http://schemas.microsoft.com/office/2011/relationships/chartColorStyle" Target="colors33.xml"/><Relationship Id="rId1" Type="http://schemas.microsoft.com/office/2011/relationships/chartStyle" Target="style33.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3.xml"/><Relationship Id="rId1" Type="http://schemas.microsoft.com/office/2011/relationships/chartStyle" Target="style3.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8735523591694542E-2"/>
          <c:y val="0.11015736133164729"/>
          <c:w val="0.92126447640830544"/>
          <c:h val="0.68350511164113614"/>
        </c:manualLayout>
      </c:layout>
      <c:barChart>
        <c:barDir val="col"/>
        <c:grouping val="clustered"/>
        <c:varyColors val="0"/>
        <c:ser>
          <c:idx val="0"/>
          <c:order val="0"/>
          <c:tx>
            <c:strRef>
              <c:f>Sheet1!$B$1</c:f>
              <c:strCache>
                <c:ptCount val="1"/>
                <c:pt idx="0">
                  <c:v>EM</c:v>
                </c:pt>
              </c:strCache>
            </c:strRef>
          </c:tx>
          <c:spPr>
            <a:solidFill>
              <a:srgbClr val="7030A0"/>
            </a:solidFill>
            <a:ln>
              <a:noFill/>
            </a:ln>
            <a:effectLst/>
          </c:spPr>
          <c:invertIfNegative val="0"/>
          <c:dPt>
            <c:idx val="0"/>
            <c:invertIfNegative val="0"/>
            <c:bubble3D val="0"/>
            <c:spPr>
              <a:solidFill>
                <a:srgbClr val="7030A0"/>
              </a:solidFill>
              <a:ln>
                <a:noFill/>
              </a:ln>
              <a:effectLst/>
            </c:spPr>
            <c:extLst>
              <c:ext xmlns:c16="http://schemas.microsoft.com/office/drawing/2014/chart" uri="{C3380CC4-5D6E-409C-BE32-E72D297353CC}">
                <c16:uniqueId val="{00000001-5697-9949-B97E-4EC3DC8CD755}"/>
              </c:ext>
            </c:extLst>
          </c:dPt>
          <c:dPt>
            <c:idx val="1"/>
            <c:invertIfNegative val="0"/>
            <c:bubble3D val="0"/>
            <c:spPr>
              <a:solidFill>
                <a:srgbClr val="7030A0"/>
              </a:solidFill>
              <a:ln>
                <a:noFill/>
              </a:ln>
              <a:effectLst/>
            </c:spPr>
            <c:extLst>
              <c:ext xmlns:c16="http://schemas.microsoft.com/office/drawing/2014/chart" uri="{C3380CC4-5D6E-409C-BE32-E72D297353CC}">
                <c16:uniqueId val="{00000003-5697-9949-B97E-4EC3DC8CD755}"/>
              </c:ext>
            </c:extLst>
          </c:dPt>
          <c:dPt>
            <c:idx val="2"/>
            <c:invertIfNegative val="0"/>
            <c:bubble3D val="0"/>
            <c:spPr>
              <a:solidFill>
                <a:srgbClr val="7030A0"/>
              </a:solidFill>
              <a:ln>
                <a:noFill/>
              </a:ln>
              <a:effectLst/>
            </c:spPr>
            <c:extLst>
              <c:ext xmlns:c16="http://schemas.microsoft.com/office/drawing/2014/chart" uri="{C3380CC4-5D6E-409C-BE32-E72D297353CC}">
                <c16:uniqueId val="{00000005-5697-9949-B97E-4EC3DC8CD755}"/>
              </c:ext>
            </c:extLst>
          </c:dPt>
          <c:dLbls>
            <c:dLbl>
              <c:idx val="1"/>
              <c:layout>
                <c:manualLayout>
                  <c:x val="-1.1411388899300694E-2"/>
                  <c:y val="6.4970430544872178E-3"/>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3-5697-9949-B97E-4EC3DC8CD755}"/>
                </c:ext>
              </c:extLst>
            </c:dLbl>
            <c:dLbl>
              <c:idx val="2"/>
              <c:layout>
                <c:manualLayout>
                  <c:x val="-2.8372195319981967E-2"/>
                  <c:y val="-1.6406324597254225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5-5697-9949-B97E-4EC3DC8CD755}"/>
                </c:ext>
              </c:extLst>
            </c:dLbl>
            <c:dLbl>
              <c:idx val="3"/>
              <c:layout>
                <c:manualLayout>
                  <c:x val="-4.8861726848158121E-2"/>
                  <c:y val="-8.0825772778889485E-3"/>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7-5697-9949-B97E-4EC3DC8CD755}"/>
                </c:ext>
              </c:extLst>
            </c:dLbl>
            <c:dLbl>
              <c:idx val="4"/>
              <c:layout>
                <c:manualLayout>
                  <c:x val="-1.880251309652407E-2"/>
                  <c:y val="-3.750037832566725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5697-9949-B97E-4EC3DC8CD755}"/>
                </c:ext>
              </c:extLst>
            </c:dLbl>
            <c:spPr>
              <a:noFill/>
              <a:ln>
                <a:noFill/>
              </a:ln>
              <a:effectLst/>
            </c:spPr>
            <c:txPr>
              <a:bodyPr rot="0" spcFirstLastPara="1" vertOverflow="ellipsis" vert="horz" wrap="square" anchor="ctr" anchorCtr="1"/>
              <a:lstStyle/>
              <a:p>
                <a:pPr>
                  <a:defRPr sz="1800" b="0" i="0" u="none" strike="noStrike" kern="1200" baseline="0">
                    <a:solidFill>
                      <a:schemeClr val="tx1">
                        <a:lumMod val="75000"/>
                        <a:lumOff val="25000"/>
                      </a:schemeClr>
                    </a:solidFill>
                    <a:latin typeface="+mn-lt"/>
                    <a:ea typeface="+mn-ea"/>
                    <a:cs typeface="Helvetica"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Nokia 7.2</c:v>
                </c:pt>
                <c:pt idx="1">
                  <c:v>Nokia 2720</c:v>
                </c:pt>
                <c:pt idx="2">
                  <c:v>Nokia 8.1</c:v>
                </c:pt>
                <c:pt idx="3">
                  <c:v>Nokia Brand</c:v>
                </c:pt>
              </c:strCache>
            </c:strRef>
          </c:cat>
          <c:val>
            <c:numRef>
              <c:f>Sheet1!$B$2:$B$5</c:f>
              <c:numCache>
                <c:formatCode>General</c:formatCode>
                <c:ptCount val="4"/>
                <c:pt idx="0">
                  <c:v>4964</c:v>
                </c:pt>
                <c:pt idx="1">
                  <c:v>472</c:v>
                </c:pt>
                <c:pt idx="2" formatCode="#,##0">
                  <c:v>3307</c:v>
                </c:pt>
                <c:pt idx="3">
                  <c:v>42775</c:v>
                </c:pt>
              </c:numCache>
            </c:numRef>
          </c:val>
          <c:extLst>
            <c:ext xmlns:c16="http://schemas.microsoft.com/office/drawing/2014/chart" uri="{C3380CC4-5D6E-409C-BE32-E72D297353CC}">
              <c16:uniqueId val="{0000000A-5697-9949-B97E-4EC3DC8CD755}"/>
            </c:ext>
          </c:extLst>
        </c:ser>
        <c:ser>
          <c:idx val="1"/>
          <c:order val="1"/>
          <c:tx>
            <c:strRef>
              <c:f>Sheet1!$C$1</c:f>
              <c:strCache>
                <c:ptCount val="1"/>
                <c:pt idx="0">
                  <c:v>IM</c:v>
                </c:pt>
              </c:strCache>
            </c:strRef>
          </c:tx>
          <c:spPr>
            <a:solidFill>
              <a:srgbClr val="00B050"/>
            </a:solidFill>
            <a:ln>
              <a:noFill/>
            </a:ln>
            <a:effectLst/>
          </c:spPr>
          <c:invertIfNegative val="0"/>
          <c:dPt>
            <c:idx val="0"/>
            <c:invertIfNegative val="0"/>
            <c:bubble3D val="0"/>
            <c:spPr>
              <a:solidFill>
                <a:srgbClr val="00B050"/>
              </a:solidFill>
              <a:ln>
                <a:noFill/>
              </a:ln>
              <a:effectLst/>
            </c:spPr>
            <c:extLst>
              <c:ext xmlns:c16="http://schemas.microsoft.com/office/drawing/2014/chart" uri="{C3380CC4-5D6E-409C-BE32-E72D297353CC}">
                <c16:uniqueId val="{0000000C-5697-9949-B97E-4EC3DC8CD755}"/>
              </c:ext>
            </c:extLst>
          </c:dPt>
          <c:dPt>
            <c:idx val="1"/>
            <c:invertIfNegative val="0"/>
            <c:bubble3D val="0"/>
            <c:spPr>
              <a:solidFill>
                <a:srgbClr val="00B050"/>
              </a:solidFill>
              <a:ln>
                <a:noFill/>
              </a:ln>
              <a:effectLst/>
            </c:spPr>
            <c:extLst>
              <c:ext xmlns:c16="http://schemas.microsoft.com/office/drawing/2014/chart" uri="{C3380CC4-5D6E-409C-BE32-E72D297353CC}">
                <c16:uniqueId val="{0000000E-5697-9949-B97E-4EC3DC8CD755}"/>
              </c:ext>
            </c:extLst>
          </c:dPt>
          <c:dPt>
            <c:idx val="2"/>
            <c:invertIfNegative val="0"/>
            <c:bubble3D val="0"/>
            <c:spPr>
              <a:solidFill>
                <a:srgbClr val="00B050"/>
              </a:solidFill>
              <a:ln>
                <a:noFill/>
              </a:ln>
              <a:effectLst/>
            </c:spPr>
            <c:extLst>
              <c:ext xmlns:c16="http://schemas.microsoft.com/office/drawing/2014/chart" uri="{C3380CC4-5D6E-409C-BE32-E72D297353CC}">
                <c16:uniqueId val="{00000010-5697-9949-B97E-4EC3DC8CD755}"/>
              </c:ext>
            </c:extLst>
          </c:dPt>
          <c:dLbls>
            <c:dLbl>
              <c:idx val="0"/>
              <c:layout>
                <c:manualLayout>
                  <c:x val="2.4509894332601329E-2"/>
                  <c:y val="5.9800744778986201E-3"/>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C-5697-9949-B97E-4EC3DC8CD755}"/>
                </c:ext>
              </c:extLst>
            </c:dLbl>
            <c:dLbl>
              <c:idx val="2"/>
              <c:layout>
                <c:manualLayout>
                  <c:x val="2.0149411056116614E-2"/>
                  <c:y val="-1.5613557485553266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10-5697-9949-B97E-4EC3DC8CD755}"/>
                </c:ext>
              </c:extLst>
            </c:dLbl>
            <c:dLbl>
              <c:idx val="3"/>
              <c:layout>
                <c:manualLayout>
                  <c:x val="0"/>
                  <c:y val="1.0409038323702229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12-5697-9949-B97E-4EC3DC8CD755}"/>
                </c:ext>
              </c:extLst>
            </c:dLbl>
            <c:spPr>
              <a:noFill/>
              <a:ln>
                <a:noFill/>
              </a:ln>
              <a:effectLst/>
            </c:spPr>
            <c:txPr>
              <a:bodyPr rot="0" spcFirstLastPara="1" vertOverflow="ellipsis" vert="horz" wrap="square" anchor="ctr" anchorCtr="1"/>
              <a:lstStyle/>
              <a:p>
                <a:pPr>
                  <a:defRPr sz="1800" b="0" i="0" u="none" strike="noStrike" kern="1200" baseline="0">
                    <a:solidFill>
                      <a:schemeClr val="tx1">
                        <a:lumMod val="75000"/>
                        <a:lumOff val="25000"/>
                      </a:schemeClr>
                    </a:solidFill>
                    <a:latin typeface="+mn-lt"/>
                    <a:ea typeface="+mn-ea"/>
                    <a:cs typeface="Helvetica" panose="020B0604020202020204" pitchFamily="34"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Nokia 7.2</c:v>
                </c:pt>
                <c:pt idx="1">
                  <c:v>Nokia 2720</c:v>
                </c:pt>
                <c:pt idx="2">
                  <c:v>Nokia 8.1</c:v>
                </c:pt>
                <c:pt idx="3">
                  <c:v>Nokia Brand</c:v>
                </c:pt>
              </c:strCache>
            </c:strRef>
          </c:cat>
          <c:val>
            <c:numRef>
              <c:f>Sheet1!$C$2:$C$5</c:f>
              <c:numCache>
                <c:formatCode>General</c:formatCode>
                <c:ptCount val="4"/>
                <c:pt idx="0">
                  <c:v>4964</c:v>
                </c:pt>
                <c:pt idx="1">
                  <c:v>472</c:v>
                </c:pt>
                <c:pt idx="2" formatCode="#,##0">
                  <c:v>3307</c:v>
                </c:pt>
                <c:pt idx="3">
                  <c:v>42775</c:v>
                </c:pt>
              </c:numCache>
            </c:numRef>
          </c:val>
          <c:extLst>
            <c:ext xmlns:c16="http://schemas.microsoft.com/office/drawing/2014/chart" uri="{C3380CC4-5D6E-409C-BE32-E72D297353CC}">
              <c16:uniqueId val="{00000015-5697-9949-B97E-4EC3DC8CD755}"/>
            </c:ext>
          </c:extLst>
        </c:ser>
        <c:dLbls>
          <c:dLblPos val="outEnd"/>
          <c:showLegendKey val="0"/>
          <c:showVal val="1"/>
          <c:showCatName val="0"/>
          <c:showSerName val="0"/>
          <c:showPercent val="0"/>
          <c:showBubbleSize val="0"/>
        </c:dLbls>
        <c:gapWidth val="100"/>
        <c:overlap val="-27"/>
        <c:axId val="610258128"/>
        <c:axId val="610258688"/>
      </c:barChart>
      <c:catAx>
        <c:axId val="6102581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Helvetica" panose="020B0604020202020204" pitchFamily="34" charset="0"/>
              </a:defRPr>
            </a:pPr>
            <a:endParaRPr lang="en-US"/>
          </a:p>
        </c:txPr>
        <c:crossAx val="610258688"/>
        <c:crosses val="autoZero"/>
        <c:auto val="1"/>
        <c:lblAlgn val="ctr"/>
        <c:lblOffset val="100"/>
        <c:noMultiLvlLbl val="0"/>
      </c:catAx>
      <c:valAx>
        <c:axId val="610258688"/>
        <c:scaling>
          <c:orientation val="minMax"/>
        </c:scaling>
        <c:delete val="1"/>
        <c:axPos val="l"/>
        <c:numFmt formatCode="General" sourceLinked="1"/>
        <c:majorTickMark val="none"/>
        <c:minorTickMark val="none"/>
        <c:tickLblPos val="nextTo"/>
        <c:crossAx val="61025812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Helvetica" panose="020B0604020202020204" pitchFamily="34" charset="0"/>
              <a:ea typeface="+mn-ea"/>
              <a:cs typeface="Helvetica" panose="020B0604020202020204" pitchFamily="34" charset="0"/>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Helvetica" panose="020B0604020202020204" pitchFamily="34" charset="0"/>
          <a:cs typeface="Helvetica" panose="020B0604020202020204" pitchFamily="34" charset="0"/>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Nokia 7.2</c:v>
                </c:pt>
              </c:strCache>
            </c:strRef>
          </c:tx>
          <c:spPr>
            <a:solidFill>
              <a:srgbClr val="7030A0"/>
            </a:solidFill>
            <a:ln>
              <a:noFill/>
            </a:ln>
            <a:effectLst/>
          </c:spPr>
          <c:invertIfNegative val="0"/>
          <c:dPt>
            <c:idx val="0"/>
            <c:invertIfNegative val="0"/>
            <c:bubble3D val="0"/>
            <c:extLst>
              <c:ext xmlns:c16="http://schemas.microsoft.com/office/drawing/2014/chart" uri="{C3380CC4-5D6E-409C-BE32-E72D297353CC}">
                <c16:uniqueId val="{00000000-7FBA-44AC-A6E7-67C9E96E319B}"/>
              </c:ext>
            </c:extLst>
          </c:dPt>
          <c:dPt>
            <c:idx val="1"/>
            <c:invertIfNegative val="0"/>
            <c:bubble3D val="0"/>
            <c:extLst>
              <c:ext xmlns:c16="http://schemas.microsoft.com/office/drawing/2014/chart" uri="{C3380CC4-5D6E-409C-BE32-E72D297353CC}">
                <c16:uniqueId val="{00000001-7FBA-44AC-A6E7-67C9E96E319B}"/>
              </c:ext>
            </c:extLst>
          </c:dPt>
          <c:dPt>
            <c:idx val="2"/>
            <c:invertIfNegative val="0"/>
            <c:bubble3D val="0"/>
            <c:extLst>
              <c:ext xmlns:c16="http://schemas.microsoft.com/office/drawing/2014/chart" uri="{C3380CC4-5D6E-409C-BE32-E72D297353CC}">
                <c16:uniqueId val="{00000002-7FBA-44AC-A6E7-67C9E96E319B}"/>
              </c:ext>
            </c:extLst>
          </c:dPt>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_(* #,##0_);_(* \(#,##0\);_(* "-"??_);_(@_)</c:formatCode>
                <c:ptCount val="3"/>
                <c:pt idx="1">
                  <c:v>81446</c:v>
                </c:pt>
                <c:pt idx="2">
                  <c:v>11872</c:v>
                </c:pt>
              </c:numCache>
            </c:numRef>
          </c:val>
          <c:extLst>
            <c:ext xmlns:c16="http://schemas.microsoft.com/office/drawing/2014/chart" uri="{C3380CC4-5D6E-409C-BE32-E72D297353CC}">
              <c16:uniqueId val="{00000003-7FBA-44AC-A6E7-67C9E96E319B}"/>
            </c:ext>
          </c:extLst>
        </c:ser>
        <c:ser>
          <c:idx val="1"/>
          <c:order val="1"/>
          <c:tx>
            <c:strRef>
              <c:f>Sheet1!$C$1</c:f>
              <c:strCache>
                <c:ptCount val="1"/>
                <c:pt idx="0">
                  <c:v>Nokia 2270</c:v>
                </c:pt>
              </c:strCache>
            </c:strRef>
          </c:tx>
          <c:spPr>
            <a:solidFill>
              <a:srgbClr val="00B050"/>
            </a:solidFill>
            <a:ln>
              <a:noFill/>
            </a:ln>
            <a:effectLst/>
          </c:spPr>
          <c:invertIfNegative val="0"/>
          <c:dPt>
            <c:idx val="0"/>
            <c:invertIfNegative val="0"/>
            <c:bubble3D val="0"/>
            <c:extLst>
              <c:ext xmlns:c16="http://schemas.microsoft.com/office/drawing/2014/chart" uri="{C3380CC4-5D6E-409C-BE32-E72D297353CC}">
                <c16:uniqueId val="{00000004-7FBA-44AC-A6E7-67C9E96E319B}"/>
              </c:ext>
            </c:extLst>
          </c:dPt>
          <c:dPt>
            <c:idx val="1"/>
            <c:invertIfNegative val="0"/>
            <c:bubble3D val="0"/>
            <c:extLst>
              <c:ext xmlns:c16="http://schemas.microsoft.com/office/drawing/2014/chart" uri="{C3380CC4-5D6E-409C-BE32-E72D297353CC}">
                <c16:uniqueId val="{00000005-7FBA-44AC-A6E7-67C9E96E319B}"/>
              </c:ext>
            </c:extLst>
          </c:dPt>
          <c:dPt>
            <c:idx val="2"/>
            <c:invertIfNegative val="0"/>
            <c:bubble3D val="0"/>
            <c:extLst>
              <c:ext xmlns:c16="http://schemas.microsoft.com/office/drawing/2014/chart" uri="{C3380CC4-5D6E-409C-BE32-E72D297353CC}">
                <c16:uniqueId val="{00000006-7FBA-44AC-A6E7-67C9E96E319B}"/>
              </c:ext>
            </c:extLst>
          </c:dPt>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_(* #,##0_);_(* \(#,##0\);_(* "-"??_);_(@_)</c:formatCode>
                <c:ptCount val="3"/>
                <c:pt idx="1">
                  <c:v>16033</c:v>
                </c:pt>
                <c:pt idx="2">
                  <c:v>1244</c:v>
                </c:pt>
              </c:numCache>
            </c:numRef>
          </c:val>
          <c:extLst>
            <c:ext xmlns:c16="http://schemas.microsoft.com/office/drawing/2014/chart" uri="{C3380CC4-5D6E-409C-BE32-E72D297353CC}">
              <c16:uniqueId val="{00000007-7FBA-44AC-A6E7-67C9E96E319B}"/>
            </c:ext>
          </c:extLst>
        </c:ser>
        <c:ser>
          <c:idx val="2"/>
          <c:order val="2"/>
          <c:tx>
            <c:strRef>
              <c:f>Sheet1!$D$1</c:f>
              <c:strCache>
                <c:ptCount val="1"/>
                <c:pt idx="0">
                  <c:v>Nokia 8.1</c:v>
                </c:pt>
              </c:strCache>
            </c:strRef>
          </c:tx>
          <c:spPr>
            <a:solidFill>
              <a:srgbClr val="3A44C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Sheet1!$D$2:$D$4</c:f>
              <c:numCache>
                <c:formatCode>General</c:formatCode>
                <c:ptCount val="3"/>
                <c:pt idx="2" formatCode="_(* #,##0_);_(* \(#,##0\);_(* &quot;-&quot;??_);_(@_)">
                  <c:v>7046</c:v>
                </c:pt>
              </c:numCache>
            </c:numRef>
          </c:val>
          <c:extLst>
            <c:ext xmlns:c16="http://schemas.microsoft.com/office/drawing/2014/chart" uri="{C3380CC4-5D6E-409C-BE32-E72D297353CC}">
              <c16:uniqueId val="{00000006-B615-F94B-B193-A4C8A981CD30}"/>
            </c:ext>
          </c:extLst>
        </c:ser>
        <c:ser>
          <c:idx val="3"/>
          <c:order val="3"/>
          <c:tx>
            <c:strRef>
              <c:f>Sheet1!$E$1</c:f>
              <c:strCache>
                <c:ptCount val="1"/>
                <c:pt idx="0">
                  <c:v>Nokia Brand</c:v>
                </c:pt>
              </c:strCache>
            </c:strRef>
          </c:tx>
          <c:spPr>
            <a:solidFill>
              <a:srgbClr val="EA42CE"/>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_(* #,##0_);_(* \(#,##0\);_(* "-"??_);_(@_)</c:formatCode>
                <c:ptCount val="3"/>
                <c:pt idx="1">
                  <c:v>221748</c:v>
                </c:pt>
                <c:pt idx="2">
                  <c:v>209474</c:v>
                </c:pt>
              </c:numCache>
            </c:numRef>
          </c:val>
          <c:extLst>
            <c:ext xmlns:c16="http://schemas.microsoft.com/office/drawing/2014/chart" uri="{C3380CC4-5D6E-409C-BE32-E72D297353CC}">
              <c16:uniqueId val="{00000006-2E00-478A-BF80-4FD060877D72}"/>
            </c:ext>
          </c:extLst>
        </c:ser>
        <c:dLbls>
          <c:dLblPos val="outEnd"/>
          <c:showLegendKey val="0"/>
          <c:showVal val="1"/>
          <c:showCatName val="0"/>
          <c:showSerName val="0"/>
          <c:showPercent val="0"/>
          <c:showBubbleSize val="0"/>
        </c:dLbls>
        <c:gapWidth val="100"/>
        <c:overlap val="-27"/>
        <c:axId val="616675744"/>
        <c:axId val="616662304"/>
      </c:barChart>
      <c:catAx>
        <c:axId val="6166757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616662304"/>
        <c:crosses val="autoZero"/>
        <c:auto val="1"/>
        <c:lblAlgn val="ctr"/>
        <c:lblOffset val="100"/>
        <c:noMultiLvlLbl val="0"/>
      </c:catAx>
      <c:valAx>
        <c:axId val="616662304"/>
        <c:scaling>
          <c:orientation val="minMax"/>
        </c:scaling>
        <c:delete val="1"/>
        <c:axPos val="l"/>
        <c:numFmt formatCode="_(* #,##0_);_(* \(#,##0\);_(* &quot;-&quot;??_);_(@_)" sourceLinked="1"/>
        <c:majorTickMark val="none"/>
        <c:minorTickMark val="none"/>
        <c:tickLblPos val="nextTo"/>
        <c:crossAx val="61667574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3593893393602763"/>
          <c:y val="0.17090295714043285"/>
          <c:w val="0.59773530333133418"/>
          <c:h val="0.71085762670000263"/>
        </c:manualLayout>
      </c:layout>
      <c:barChart>
        <c:barDir val="col"/>
        <c:grouping val="stacked"/>
        <c:varyColors val="0"/>
        <c:ser>
          <c:idx val="0"/>
          <c:order val="0"/>
          <c:tx>
            <c:strRef>
              <c:f>Sheet1!$B$1</c:f>
              <c:strCache>
                <c:ptCount val="1"/>
                <c:pt idx="0">
                  <c:v>Nokia 7.2</c:v>
                </c:pt>
              </c:strCache>
            </c:strRef>
          </c:tx>
          <c:spPr>
            <a:solidFill>
              <a:srgbClr val="7030A0"/>
            </a:solidFill>
            <a:ln>
              <a:noFill/>
            </a:ln>
            <a:effectLst/>
          </c:spPr>
          <c:invertIfNegative val="0"/>
          <c:dPt>
            <c:idx val="0"/>
            <c:invertIfNegative val="0"/>
            <c:bubble3D val="0"/>
            <c:extLst>
              <c:ext xmlns:c16="http://schemas.microsoft.com/office/drawing/2014/chart" uri="{C3380CC4-5D6E-409C-BE32-E72D297353CC}">
                <c16:uniqueId val="{00000001-87D6-3642-B32C-0AD9B1D6213D}"/>
              </c:ext>
            </c:extLst>
          </c:dPt>
          <c:dLbls>
            <c:dLbl>
              <c:idx val="0"/>
              <c:layout>
                <c:manualLayout>
                  <c:x val="1.4928252140442385E-2"/>
                  <c:y val="-1.1212233695754796E-2"/>
                </c:manualLayout>
              </c:layout>
              <c:spPr>
                <a:noFill/>
                <a:ln>
                  <a:noFill/>
                </a:ln>
                <a:effectLst/>
              </c:spPr>
              <c:txPr>
                <a:bodyPr rot="0" spcFirstLastPara="1" vertOverflow="ellipsis" vert="horz" wrap="square" lIns="38100" tIns="19050" rIns="38100" bIns="19050" anchor="ctr" anchorCtr="1">
                  <a:noAutofit/>
                </a:bodyPr>
                <a:lstStyle/>
                <a:p>
                  <a:pPr>
                    <a:defRPr sz="18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manualLayout>
                      <c:w val="0.12246366394607522"/>
                      <c:h val="0.10919976046478362"/>
                    </c:manualLayout>
                  </c15:layout>
                </c:ext>
                <c:ext xmlns:c16="http://schemas.microsoft.com/office/drawing/2014/chart" uri="{C3380CC4-5D6E-409C-BE32-E72D297353CC}">
                  <c16:uniqueId val="{00000001-87D6-3642-B32C-0AD9B1D6213D}"/>
                </c:ext>
              </c:extLst>
            </c:dLbl>
            <c:dLbl>
              <c:idx val="1"/>
              <c:layout>
                <c:manualLayout>
                  <c:x val="8.4634936738535004E-4"/>
                  <c:y val="-7.3677514164662374E-4"/>
                </c:manualLayout>
              </c:layout>
              <c:spPr>
                <a:noFill/>
                <a:ln>
                  <a:noFill/>
                </a:ln>
                <a:effectLst/>
              </c:spPr>
              <c:txPr>
                <a:bodyPr rot="0" spcFirstLastPara="1" vertOverflow="ellipsis" vert="horz" wrap="square" lIns="38100" tIns="19050" rIns="38100" bIns="19050" anchor="ctr" anchorCtr="1">
                  <a:noAutofit/>
                </a:bodyPr>
                <a:lstStyle/>
                <a:p>
                  <a:pPr>
                    <a:defRPr sz="18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manualLayout>
                      <c:w val="9.5589074004595806E-2"/>
                      <c:h val="7.373193379374561E-2"/>
                    </c:manualLayout>
                  </c15:layout>
                </c:ext>
                <c:ext xmlns:c16="http://schemas.microsoft.com/office/drawing/2014/chart" uri="{C3380CC4-5D6E-409C-BE32-E72D297353CC}">
                  <c16:uniqueId val="{00000002-1F77-4728-8FE5-D1274B3B7F15}"/>
                </c:ext>
              </c:extLst>
            </c:dLbl>
            <c:dLbl>
              <c:idx val="2"/>
              <c:layout>
                <c:manualLayout>
                  <c:x val="9.5933551709771238E-4"/>
                  <c:y val="-2.6053675079719306E-2"/>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0E86-479F-837D-F386CC5D729A}"/>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0.0%</c:formatCode>
                <c:ptCount val="3"/>
                <c:pt idx="1">
                  <c:v>0.255</c:v>
                </c:pt>
                <c:pt idx="2">
                  <c:v>5.1999999999999998E-2</c:v>
                </c:pt>
              </c:numCache>
            </c:numRef>
          </c:val>
          <c:extLst>
            <c:ext xmlns:c16="http://schemas.microsoft.com/office/drawing/2014/chart" uri="{C3380CC4-5D6E-409C-BE32-E72D297353CC}">
              <c16:uniqueId val="{00000002-87D6-3642-B32C-0AD9B1D6213D}"/>
            </c:ext>
          </c:extLst>
        </c:ser>
        <c:ser>
          <c:idx val="1"/>
          <c:order val="1"/>
          <c:tx>
            <c:strRef>
              <c:f>Sheet1!$C$1</c:f>
              <c:strCache>
                <c:ptCount val="1"/>
                <c:pt idx="0">
                  <c:v>Nokia 2720</c:v>
                </c:pt>
              </c:strCache>
            </c:strRef>
          </c:tx>
          <c:spPr>
            <a:solidFill>
              <a:srgbClr val="00B050"/>
            </a:solidFill>
            <a:ln>
              <a:noFill/>
            </a:ln>
            <a:effectLst/>
          </c:spPr>
          <c:invertIfNegative val="0"/>
          <c:dLbls>
            <c:dLbl>
              <c:idx val="0"/>
              <c:layout>
                <c:manualLayout>
                  <c:x val="4.3977429536557484E-2"/>
                  <c:y val="-1.3431040806251631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1F77-4728-8FE5-D1274B3B7F15}"/>
                </c:ext>
              </c:extLst>
            </c:dLbl>
            <c:dLbl>
              <c:idx val="1"/>
              <c:layout>
                <c:manualLayout>
                  <c:x val="3.52268103381877E-3"/>
                  <c:y val="-2.1885575733021297E-2"/>
                </c:manualLayout>
              </c:layout>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1F77-4728-8FE5-D1274B3B7F15}"/>
                </c:ext>
              </c:extLst>
            </c:dLbl>
            <c:dLbl>
              <c:idx val="2"/>
              <c:layout>
                <c:manualLayout>
                  <c:x val="9.2105598720649023E-2"/>
                  <c:y val="-1.996000934684905E-2"/>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7CF6-4C3E-83EC-C4717F8F9A39}"/>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0.0%</c:formatCode>
                <c:ptCount val="3"/>
                <c:pt idx="1">
                  <c:v>0.05</c:v>
                </c:pt>
                <c:pt idx="2">
                  <c:v>5.0000000000000001E-3</c:v>
                </c:pt>
              </c:numCache>
            </c:numRef>
          </c:val>
          <c:extLst>
            <c:ext xmlns:c16="http://schemas.microsoft.com/office/drawing/2014/chart" uri="{C3380CC4-5D6E-409C-BE32-E72D297353CC}">
              <c16:uniqueId val="{00000002-5574-4AEF-B44F-4E065052339F}"/>
            </c:ext>
          </c:extLst>
        </c:ser>
        <c:ser>
          <c:idx val="2"/>
          <c:order val="2"/>
          <c:tx>
            <c:strRef>
              <c:f>Sheet1!$D$1</c:f>
              <c:strCache>
                <c:ptCount val="1"/>
                <c:pt idx="0">
                  <c:v>Nokia 8.1</c:v>
                </c:pt>
              </c:strCache>
            </c:strRef>
          </c:tx>
          <c:spPr>
            <a:solidFill>
              <a:srgbClr val="3A44C5"/>
            </a:solidFill>
            <a:ln>
              <a:noFill/>
            </a:ln>
            <a:effectLst/>
          </c:spPr>
          <c:invertIfNegative val="0"/>
          <c:dLbls>
            <c:dLbl>
              <c:idx val="1"/>
              <c:layout>
                <c:manualLayout>
                  <c:x val="0.17134219552453042"/>
                  <c:y val="-0.16561025949944602"/>
                </c:manualLayout>
              </c:layout>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DDD8-4F76-8D53-DC8E6699D946}"/>
                </c:ext>
              </c:extLst>
            </c:dLbl>
            <c:dLbl>
              <c:idx val="2"/>
              <c:layout>
                <c:manualLayout>
                  <c:x val="1.6113690076896645E-3"/>
                  <c:y val="-7.0523396886575274E-2"/>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0C37-4132-8A97-D4520E270A89}"/>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Sheet1!$D$2:$D$4</c:f>
              <c:numCache>
                <c:formatCode>General</c:formatCode>
                <c:ptCount val="3"/>
                <c:pt idx="2" formatCode="0.0%">
                  <c:v>3.1E-2</c:v>
                </c:pt>
              </c:numCache>
            </c:numRef>
          </c:val>
          <c:extLst>
            <c:ext xmlns:c16="http://schemas.microsoft.com/office/drawing/2014/chart" uri="{C3380CC4-5D6E-409C-BE32-E72D297353CC}">
              <c16:uniqueId val="{00000001-8A6D-0342-A13F-D734C36422C0}"/>
            </c:ext>
          </c:extLst>
        </c:ser>
        <c:ser>
          <c:idx val="3"/>
          <c:order val="3"/>
          <c:tx>
            <c:strRef>
              <c:f>Sheet1!$E$1</c:f>
              <c:strCache>
                <c:ptCount val="1"/>
                <c:pt idx="0">
                  <c:v>Nokia Brand</c:v>
                </c:pt>
              </c:strCache>
            </c:strRef>
          </c:tx>
          <c:spPr>
            <a:solidFill>
              <a:srgbClr val="EA42CE"/>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0.0%</c:formatCode>
                <c:ptCount val="3"/>
                <c:pt idx="1">
                  <c:v>0.69499999999999995</c:v>
                </c:pt>
                <c:pt idx="2">
                  <c:v>0.91200000000000003</c:v>
                </c:pt>
              </c:numCache>
            </c:numRef>
          </c:val>
          <c:extLst>
            <c:ext xmlns:c16="http://schemas.microsoft.com/office/drawing/2014/chart" uri="{C3380CC4-5D6E-409C-BE32-E72D297353CC}">
              <c16:uniqueId val="{00000002-DDD8-4F76-8D53-DC8E6699D946}"/>
            </c:ext>
          </c:extLst>
        </c:ser>
        <c:dLbls>
          <c:dLblPos val="ctr"/>
          <c:showLegendKey val="0"/>
          <c:showVal val="1"/>
          <c:showCatName val="0"/>
          <c:showSerName val="0"/>
          <c:showPercent val="0"/>
          <c:showBubbleSize val="0"/>
        </c:dLbls>
        <c:gapWidth val="100"/>
        <c:overlap val="100"/>
        <c:axId val="616671824"/>
        <c:axId val="616678544"/>
      </c:barChart>
      <c:catAx>
        <c:axId val="6166718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616678544"/>
        <c:crosses val="autoZero"/>
        <c:auto val="1"/>
        <c:lblAlgn val="ctr"/>
        <c:lblOffset val="100"/>
        <c:noMultiLvlLbl val="0"/>
      </c:catAx>
      <c:valAx>
        <c:axId val="616678544"/>
        <c:scaling>
          <c:orientation val="minMax"/>
        </c:scaling>
        <c:delete val="1"/>
        <c:axPos val="l"/>
        <c:numFmt formatCode="0.0%" sourceLinked="1"/>
        <c:majorTickMark val="none"/>
        <c:minorTickMark val="none"/>
        <c:tickLblPos val="nextTo"/>
        <c:crossAx val="616671824"/>
        <c:crosses val="autoZero"/>
        <c:crossBetween val="between"/>
      </c:valAx>
      <c:spPr>
        <a:noFill/>
        <a:ln>
          <a:noFill/>
        </a:ln>
        <a:effectLst/>
      </c:spPr>
    </c:plotArea>
    <c:legend>
      <c:legendPos val="t"/>
      <c:layout>
        <c:manualLayout>
          <c:xMode val="edge"/>
          <c:yMode val="edge"/>
          <c:x val="0.1346192227187297"/>
          <c:y val="8.1807140388427319E-2"/>
          <c:w val="0.80166179090089107"/>
          <c:h val="7.3087338840155558E-2"/>
        </c:manualLayout>
      </c:layout>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65700285275786585"/>
          <c:y val="1.0306476841909914E-3"/>
          <c:w val="0.26950164311495245"/>
          <c:h val="0.98421052691065336"/>
        </c:manualLayout>
      </c:layout>
      <c:barChart>
        <c:barDir val="bar"/>
        <c:grouping val="clustered"/>
        <c:varyColors val="0"/>
        <c:ser>
          <c:idx val="0"/>
          <c:order val="0"/>
          <c:spPr>
            <a:solidFill>
              <a:srgbClr val="3684D7"/>
            </a:solidFill>
            <a:ln>
              <a:noFill/>
            </a:ln>
            <a:effectLst/>
          </c:spPr>
          <c:invertIfNegative val="0"/>
          <c:dLbls>
            <c:dLbl>
              <c:idx val="4"/>
              <c:layout>
                <c:manualLayout>
                  <c:x val="0"/>
                  <c:y val="1.0047846511402371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76E5-EF4A-BDE8-B213685FB2CA}"/>
                </c:ext>
              </c:extLst>
            </c:dLbl>
            <c:spPr>
              <a:noFill/>
              <a:ln>
                <a:noFill/>
              </a:ln>
              <a:effectLst/>
            </c:spPr>
            <c:txPr>
              <a:bodyPr rot="0" spcFirstLastPara="1" vertOverflow="ellipsis" vert="horz" wrap="square" anchor="ctr" anchorCtr="1"/>
              <a:lstStyle/>
              <a:p>
                <a:pPr>
                  <a:defRPr sz="18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Cộng đồng Nokia Lumia Việt Nam</c:v>
                </c:pt>
                <c:pt idx="1">
                  <c:v>daubao.com</c:v>
                </c:pt>
                <c:pt idx="2">
                  <c:v>Nokia Fan Club</c:v>
                </c:pt>
                <c:pt idx="3">
                  <c:v>thegioididong.com</c:v>
                </c:pt>
                <c:pt idx="4">
                  <c:v>tinhte.vn</c:v>
                </c:pt>
              </c:strCache>
            </c:strRef>
          </c:cat>
          <c:val>
            <c:numRef>
              <c:f>Sheet1!$B$2:$B$6</c:f>
              <c:numCache>
                <c:formatCode>General</c:formatCode>
                <c:ptCount val="5"/>
                <c:pt idx="0">
                  <c:v>10</c:v>
                </c:pt>
                <c:pt idx="1">
                  <c:v>16</c:v>
                </c:pt>
                <c:pt idx="2">
                  <c:v>25</c:v>
                </c:pt>
                <c:pt idx="3">
                  <c:v>44</c:v>
                </c:pt>
                <c:pt idx="4">
                  <c:v>89</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Column1</c:v>
                      </c:pt>
                    </c:strCache>
                  </c:strRef>
                </c15:tx>
              </c15:filteredSeriesTitle>
            </c:ext>
            <c:ext xmlns:c16="http://schemas.microsoft.com/office/drawing/2014/chart" uri="{C3380CC4-5D6E-409C-BE32-E72D297353CC}">
              <c16:uniqueId val="{00000001-76E5-EF4A-BDE8-B213685FB2CA}"/>
            </c:ext>
          </c:extLst>
        </c:ser>
        <c:dLbls>
          <c:dLblPos val="outEnd"/>
          <c:showLegendKey val="0"/>
          <c:showVal val="1"/>
          <c:showCatName val="0"/>
          <c:showSerName val="0"/>
          <c:showPercent val="0"/>
          <c:showBubbleSize val="0"/>
        </c:dLbls>
        <c:gapWidth val="182"/>
        <c:axId val="614191664"/>
        <c:axId val="614192224"/>
      </c:barChart>
      <c:catAx>
        <c:axId val="61419166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614192224"/>
        <c:crosses val="autoZero"/>
        <c:auto val="1"/>
        <c:lblAlgn val="ctr"/>
        <c:lblOffset val="100"/>
        <c:noMultiLvlLbl val="0"/>
      </c:catAx>
      <c:valAx>
        <c:axId val="614192224"/>
        <c:scaling>
          <c:orientation val="minMax"/>
        </c:scaling>
        <c:delete val="1"/>
        <c:axPos val="b"/>
        <c:numFmt formatCode="General" sourceLinked="1"/>
        <c:majorTickMark val="none"/>
        <c:minorTickMark val="none"/>
        <c:tickLblPos val="nextTo"/>
        <c:crossAx val="61419166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64839457797810862"/>
          <c:y val="1.0306476841909914E-3"/>
          <c:w val="0.29504683071780918"/>
          <c:h val="0.98421052691065336"/>
        </c:manualLayout>
      </c:layout>
      <c:barChart>
        <c:barDir val="bar"/>
        <c:grouping val="clustered"/>
        <c:varyColors val="0"/>
        <c:ser>
          <c:idx val="0"/>
          <c:order val="0"/>
          <c:spPr>
            <a:solidFill>
              <a:srgbClr val="3684D7"/>
            </a:solidFill>
            <a:ln>
              <a:noFill/>
            </a:ln>
            <a:effectLst/>
          </c:spPr>
          <c:invertIfNegative val="0"/>
          <c:dLbls>
            <c:dLbl>
              <c:idx val="4"/>
              <c:layout>
                <c:manualLayout>
                  <c:x val="0"/>
                  <c:y val="1.0047846511402371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76E5-EF4A-BDE8-B213685FB2CA}"/>
                </c:ext>
              </c:extLst>
            </c:dLbl>
            <c:spPr>
              <a:noFill/>
              <a:ln>
                <a:noFill/>
              </a:ln>
              <a:effectLst/>
            </c:spPr>
            <c:txPr>
              <a:bodyPr rot="0" spcFirstLastPara="1" vertOverflow="ellipsis" vert="horz" wrap="square" anchor="ctr" anchorCtr="1"/>
              <a:lstStyle/>
              <a:p>
                <a:pPr>
                  <a:defRPr sz="18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Cộng đồng Nokia Lumia Việt Nam</c:v>
                </c:pt>
                <c:pt idx="1">
                  <c:v>tinhte.vn</c:v>
                </c:pt>
                <c:pt idx="2">
                  <c:v>fptshop.com.vn</c:v>
                </c:pt>
                <c:pt idx="3">
                  <c:v>daubao.com</c:v>
                </c:pt>
                <c:pt idx="4">
                  <c:v>thegioididong.com</c:v>
                </c:pt>
              </c:strCache>
            </c:strRef>
          </c:cat>
          <c:val>
            <c:numRef>
              <c:f>Sheet1!$B$2:$B$6</c:f>
              <c:numCache>
                <c:formatCode>General</c:formatCode>
                <c:ptCount val="5"/>
                <c:pt idx="0">
                  <c:v>3</c:v>
                </c:pt>
                <c:pt idx="1">
                  <c:v>6</c:v>
                </c:pt>
                <c:pt idx="2">
                  <c:v>6</c:v>
                </c:pt>
                <c:pt idx="3">
                  <c:v>6</c:v>
                </c:pt>
                <c:pt idx="4">
                  <c:v>8</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Column1</c:v>
                      </c:pt>
                    </c:strCache>
                  </c:strRef>
                </c15:tx>
              </c15:filteredSeriesTitle>
            </c:ext>
            <c:ext xmlns:c16="http://schemas.microsoft.com/office/drawing/2014/chart" uri="{C3380CC4-5D6E-409C-BE32-E72D297353CC}">
              <c16:uniqueId val="{00000001-76E5-EF4A-BDE8-B213685FB2CA}"/>
            </c:ext>
          </c:extLst>
        </c:ser>
        <c:dLbls>
          <c:dLblPos val="outEnd"/>
          <c:showLegendKey val="0"/>
          <c:showVal val="1"/>
          <c:showCatName val="0"/>
          <c:showSerName val="0"/>
          <c:showPercent val="0"/>
          <c:showBubbleSize val="0"/>
        </c:dLbls>
        <c:gapWidth val="182"/>
        <c:axId val="614195024"/>
        <c:axId val="614195584"/>
      </c:barChart>
      <c:catAx>
        <c:axId val="61419502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614195584"/>
        <c:crosses val="autoZero"/>
        <c:auto val="1"/>
        <c:lblAlgn val="ctr"/>
        <c:lblOffset val="100"/>
        <c:noMultiLvlLbl val="0"/>
      </c:catAx>
      <c:valAx>
        <c:axId val="614195584"/>
        <c:scaling>
          <c:orientation val="minMax"/>
        </c:scaling>
        <c:delete val="1"/>
        <c:axPos val="b"/>
        <c:numFmt formatCode="General" sourceLinked="1"/>
        <c:majorTickMark val="none"/>
        <c:minorTickMark val="none"/>
        <c:tickLblPos val="nextTo"/>
        <c:crossAx val="61419502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64839457797810862"/>
          <c:y val="1.0306476841909914E-3"/>
          <c:w val="0.29504683071780918"/>
          <c:h val="0.98421052691065336"/>
        </c:manualLayout>
      </c:layout>
      <c:barChart>
        <c:barDir val="bar"/>
        <c:grouping val="clustered"/>
        <c:varyColors val="0"/>
        <c:ser>
          <c:idx val="0"/>
          <c:order val="0"/>
          <c:spPr>
            <a:solidFill>
              <a:srgbClr val="3684D7"/>
            </a:solidFill>
            <a:ln>
              <a:noFill/>
            </a:ln>
            <a:effectLst/>
          </c:spPr>
          <c:invertIfNegative val="0"/>
          <c:dLbls>
            <c:dLbl>
              <c:idx val="4"/>
              <c:layout>
                <c:manualLayout>
                  <c:x val="0"/>
                  <c:y val="1.0047846511402371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76E5-EF4A-BDE8-B213685FB2CA}"/>
                </c:ext>
              </c:extLst>
            </c:dLbl>
            <c:spPr>
              <a:noFill/>
              <a:ln>
                <a:noFill/>
              </a:ln>
              <a:effectLst/>
            </c:spPr>
            <c:txPr>
              <a:bodyPr rot="0" spcFirstLastPara="1" vertOverflow="ellipsis" vert="horz" wrap="square" anchor="ctr" anchorCtr="1"/>
              <a:lstStyle/>
              <a:p>
                <a:pPr>
                  <a:defRPr sz="18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Nokia Mobile</c:v>
                </c:pt>
                <c:pt idx="1">
                  <c:v>Nokia Fan Club</c:v>
                </c:pt>
                <c:pt idx="2">
                  <c:v>Vật Vờ Studio</c:v>
                </c:pt>
                <c:pt idx="3">
                  <c:v>thegioididong.com</c:v>
                </c:pt>
                <c:pt idx="4">
                  <c:v>tinhte.vn</c:v>
                </c:pt>
              </c:strCache>
            </c:strRef>
          </c:cat>
          <c:val>
            <c:numRef>
              <c:f>Sheet1!$B$2:$B$6</c:f>
              <c:numCache>
                <c:formatCode>General</c:formatCode>
                <c:ptCount val="5"/>
                <c:pt idx="0">
                  <c:v>8</c:v>
                </c:pt>
                <c:pt idx="1">
                  <c:v>13</c:v>
                </c:pt>
                <c:pt idx="2">
                  <c:v>14</c:v>
                </c:pt>
                <c:pt idx="3">
                  <c:v>20</c:v>
                </c:pt>
                <c:pt idx="4">
                  <c:v>73</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Column1</c:v>
                      </c:pt>
                    </c:strCache>
                  </c:strRef>
                </c15:tx>
              </c15:filteredSeriesTitle>
            </c:ext>
            <c:ext xmlns:c16="http://schemas.microsoft.com/office/drawing/2014/chart" uri="{C3380CC4-5D6E-409C-BE32-E72D297353CC}">
              <c16:uniqueId val="{00000001-76E5-EF4A-BDE8-B213685FB2CA}"/>
            </c:ext>
          </c:extLst>
        </c:ser>
        <c:dLbls>
          <c:dLblPos val="outEnd"/>
          <c:showLegendKey val="0"/>
          <c:showVal val="1"/>
          <c:showCatName val="0"/>
          <c:showSerName val="0"/>
          <c:showPercent val="0"/>
          <c:showBubbleSize val="0"/>
        </c:dLbls>
        <c:gapWidth val="182"/>
        <c:axId val="614201184"/>
        <c:axId val="614199504"/>
      </c:barChart>
      <c:catAx>
        <c:axId val="61420118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614199504"/>
        <c:crosses val="autoZero"/>
        <c:auto val="1"/>
        <c:lblAlgn val="ctr"/>
        <c:lblOffset val="100"/>
        <c:noMultiLvlLbl val="0"/>
      </c:catAx>
      <c:valAx>
        <c:axId val="614199504"/>
        <c:scaling>
          <c:orientation val="minMax"/>
        </c:scaling>
        <c:delete val="1"/>
        <c:axPos val="b"/>
        <c:numFmt formatCode="General" sourceLinked="1"/>
        <c:majorTickMark val="none"/>
        <c:minorTickMark val="none"/>
        <c:tickLblPos val="nextTo"/>
        <c:crossAx val="61420118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64839457797810862"/>
          <c:y val="1.0306476841909914E-3"/>
          <c:w val="0.29504683071780918"/>
          <c:h val="0.98421052691065336"/>
        </c:manualLayout>
      </c:layout>
      <c:barChart>
        <c:barDir val="bar"/>
        <c:grouping val="clustered"/>
        <c:varyColors val="0"/>
        <c:ser>
          <c:idx val="0"/>
          <c:order val="0"/>
          <c:spPr>
            <a:solidFill>
              <a:srgbClr val="3684D7"/>
            </a:solidFill>
            <a:ln>
              <a:noFill/>
            </a:ln>
            <a:effectLst/>
          </c:spPr>
          <c:invertIfNegative val="0"/>
          <c:dLbls>
            <c:dLbl>
              <c:idx val="4"/>
              <c:layout>
                <c:manualLayout>
                  <c:x val="0"/>
                  <c:y val="1.0047846511402371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76E5-EF4A-BDE8-B213685FB2CA}"/>
                </c:ext>
              </c:extLst>
            </c:dLbl>
            <c:spPr>
              <a:noFill/>
              <a:ln>
                <a:noFill/>
              </a:ln>
              <a:effectLst/>
            </c:spPr>
            <c:txPr>
              <a:bodyPr rot="0" spcFirstLastPara="1" vertOverflow="ellipsis" vert="horz" wrap="square" anchor="ctr" anchorCtr="1"/>
              <a:lstStyle/>
              <a:p>
                <a:pPr>
                  <a:defRPr sz="18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thegioididong.com</c:v>
                </c:pt>
                <c:pt idx="1">
                  <c:v>Vật Vờ Studio</c:v>
                </c:pt>
                <c:pt idx="2">
                  <c:v>Nokia Mobile</c:v>
                </c:pt>
                <c:pt idx="3">
                  <c:v>tinhte.vn</c:v>
                </c:pt>
                <c:pt idx="4">
                  <c:v>Cộng Đồng Điện Thoại Việt Nam 2017</c:v>
                </c:pt>
              </c:strCache>
            </c:strRef>
          </c:cat>
          <c:val>
            <c:numRef>
              <c:f>Sheet1!$B$2:$B$6</c:f>
              <c:numCache>
                <c:formatCode>General</c:formatCode>
                <c:ptCount val="5"/>
                <c:pt idx="0">
                  <c:v>35</c:v>
                </c:pt>
                <c:pt idx="1">
                  <c:v>48</c:v>
                </c:pt>
                <c:pt idx="2">
                  <c:v>63</c:v>
                </c:pt>
                <c:pt idx="3">
                  <c:v>147</c:v>
                </c:pt>
                <c:pt idx="4">
                  <c:v>149</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Column1</c:v>
                      </c:pt>
                    </c:strCache>
                  </c:strRef>
                </c15:tx>
              </c15:filteredSeriesTitle>
            </c:ext>
            <c:ext xmlns:c16="http://schemas.microsoft.com/office/drawing/2014/chart" uri="{C3380CC4-5D6E-409C-BE32-E72D297353CC}">
              <c16:uniqueId val="{00000001-76E5-EF4A-BDE8-B213685FB2CA}"/>
            </c:ext>
          </c:extLst>
        </c:ser>
        <c:dLbls>
          <c:dLblPos val="outEnd"/>
          <c:showLegendKey val="0"/>
          <c:showVal val="1"/>
          <c:showCatName val="0"/>
          <c:showSerName val="0"/>
          <c:showPercent val="0"/>
          <c:showBubbleSize val="0"/>
        </c:dLbls>
        <c:gapWidth val="182"/>
        <c:axId val="614197264"/>
        <c:axId val="614196704"/>
      </c:barChart>
      <c:catAx>
        <c:axId val="61419726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614196704"/>
        <c:crosses val="autoZero"/>
        <c:auto val="1"/>
        <c:lblAlgn val="ctr"/>
        <c:lblOffset val="100"/>
        <c:noMultiLvlLbl val="0"/>
      </c:catAx>
      <c:valAx>
        <c:axId val="614196704"/>
        <c:scaling>
          <c:orientation val="minMax"/>
        </c:scaling>
        <c:delete val="1"/>
        <c:axPos val="b"/>
        <c:numFmt formatCode="General" sourceLinked="1"/>
        <c:majorTickMark val="none"/>
        <c:minorTickMark val="none"/>
        <c:tickLblPos val="nextTo"/>
        <c:crossAx val="61419726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65700285275786585"/>
          <c:y val="1.0306476841909914E-3"/>
          <c:w val="0.26950164311495245"/>
          <c:h val="0.98421052691065336"/>
        </c:manualLayout>
      </c:layout>
      <c:barChart>
        <c:barDir val="bar"/>
        <c:grouping val="clustered"/>
        <c:varyColors val="0"/>
        <c:ser>
          <c:idx val="0"/>
          <c:order val="0"/>
          <c:spPr>
            <a:solidFill>
              <a:srgbClr val="C00000"/>
            </a:solidFill>
            <a:ln>
              <a:noFill/>
            </a:ln>
            <a:effectLst/>
          </c:spPr>
          <c:invertIfNegative val="0"/>
          <c:dLbls>
            <c:dLbl>
              <c:idx val="4"/>
              <c:layout>
                <c:manualLayout>
                  <c:x val="0"/>
                  <c:y val="1.0047846511402371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76E5-EF4A-BDE8-B213685FB2CA}"/>
                </c:ext>
              </c:extLst>
            </c:dLbl>
            <c:spPr>
              <a:noFill/>
              <a:ln>
                <a:noFill/>
              </a:ln>
              <a:effectLst/>
            </c:spPr>
            <c:txPr>
              <a:bodyPr rot="0" spcFirstLastPara="1" vertOverflow="ellipsis" vert="horz" wrap="square" anchor="ctr" anchorCtr="1"/>
              <a:lstStyle/>
              <a:p>
                <a:pPr>
                  <a:defRPr sz="18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cellphones.com.vn</c:v>
                </c:pt>
                <c:pt idx="1">
                  <c:v>Vật Vờ Studio</c:v>
                </c:pt>
                <c:pt idx="2">
                  <c:v>fptshop.com.vn</c:v>
                </c:pt>
                <c:pt idx="3">
                  <c:v>thegioididong.com</c:v>
                </c:pt>
                <c:pt idx="4">
                  <c:v>tinhte.vn</c:v>
                </c:pt>
              </c:strCache>
            </c:strRef>
          </c:cat>
          <c:val>
            <c:numRef>
              <c:f>Sheet1!$B$2:$B$6</c:f>
              <c:numCache>
                <c:formatCode>General</c:formatCode>
                <c:ptCount val="5"/>
                <c:pt idx="0">
                  <c:v>5</c:v>
                </c:pt>
                <c:pt idx="1">
                  <c:v>6</c:v>
                </c:pt>
                <c:pt idx="2">
                  <c:v>8</c:v>
                </c:pt>
                <c:pt idx="3">
                  <c:v>65</c:v>
                </c:pt>
                <c:pt idx="4">
                  <c:v>112</c:v>
                </c:pt>
              </c:numCache>
            </c:numRef>
          </c:val>
          <c:extLst>
            <c:ext xmlns:c15="http://schemas.microsoft.com/office/drawing/2012/chart" uri="{02D57815-91ED-43cb-92C2-25804820EDAC}">
              <c15:filteredSeriesTitle>
                <c15:tx>
                  <c:strRef>
                    <c:extLst xmlns:c16="http://schemas.microsoft.com/office/drawing/2014/chart">
                      <c:ext uri="{02D57815-91ED-43cb-92C2-25804820EDAC}">
                        <c15:formulaRef>
                          <c15:sqref>Sheet1!$B$1</c15:sqref>
                        </c15:formulaRef>
                      </c:ext>
                    </c:extLst>
                    <c:strCache>
                      <c:ptCount val="1"/>
                      <c:pt idx="0">
                        <c:v>Column1</c:v>
                      </c:pt>
                    </c:strCache>
                  </c:strRef>
                </c15:tx>
              </c15:filteredSeriesTitle>
            </c:ext>
            <c:ext xmlns:c16="http://schemas.microsoft.com/office/drawing/2014/chart" uri="{C3380CC4-5D6E-409C-BE32-E72D297353CC}">
              <c16:uniqueId val="{00000001-76E5-EF4A-BDE8-B213685FB2CA}"/>
            </c:ext>
          </c:extLst>
        </c:ser>
        <c:dLbls>
          <c:dLblPos val="outEnd"/>
          <c:showLegendKey val="0"/>
          <c:showVal val="1"/>
          <c:showCatName val="0"/>
          <c:showSerName val="0"/>
          <c:showPercent val="0"/>
          <c:showBubbleSize val="0"/>
        </c:dLbls>
        <c:gapWidth val="182"/>
        <c:axId val="616674064"/>
        <c:axId val="616687504"/>
      </c:barChart>
      <c:catAx>
        <c:axId val="61667406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616687504"/>
        <c:crosses val="autoZero"/>
        <c:auto val="1"/>
        <c:lblAlgn val="ctr"/>
        <c:lblOffset val="100"/>
        <c:noMultiLvlLbl val="0"/>
      </c:catAx>
      <c:valAx>
        <c:axId val="616687504"/>
        <c:scaling>
          <c:orientation val="minMax"/>
        </c:scaling>
        <c:delete val="1"/>
        <c:axPos val="b"/>
        <c:numFmt formatCode="General" sourceLinked="1"/>
        <c:majorTickMark val="none"/>
        <c:minorTickMark val="none"/>
        <c:tickLblPos val="nextTo"/>
        <c:crossAx val="61667406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65700285275786585"/>
          <c:y val="1.0306476841909914E-3"/>
          <c:w val="0.26950164311495245"/>
          <c:h val="0.98421052691065336"/>
        </c:manualLayout>
      </c:layout>
      <c:barChart>
        <c:barDir val="bar"/>
        <c:grouping val="clustered"/>
        <c:varyColors val="0"/>
        <c:ser>
          <c:idx val="0"/>
          <c:order val="0"/>
          <c:spPr>
            <a:solidFill>
              <a:srgbClr val="C00000"/>
            </a:solidFill>
            <a:ln>
              <a:noFill/>
            </a:ln>
            <a:effectLst/>
          </c:spPr>
          <c:invertIfNegative val="0"/>
          <c:dLbls>
            <c:dLbl>
              <c:idx val="4"/>
              <c:layout>
                <c:manualLayout>
                  <c:x val="0"/>
                  <c:y val="1.0047846511402371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76E5-EF4A-BDE8-B213685FB2CA}"/>
                </c:ext>
              </c:extLst>
            </c:dLbl>
            <c:spPr>
              <a:noFill/>
              <a:ln>
                <a:noFill/>
              </a:ln>
              <a:effectLst/>
            </c:spPr>
            <c:txPr>
              <a:bodyPr rot="0" spcFirstLastPara="1" vertOverflow="ellipsis" vert="horz" wrap="square" anchor="ctr" anchorCtr="1"/>
              <a:lstStyle/>
              <a:p>
                <a:pPr>
                  <a:defRPr sz="18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fptshop.com.vn</c:v>
                </c:pt>
                <c:pt idx="1">
                  <c:v>Cộng đồng Nokia Lumia Việt Nam</c:v>
                </c:pt>
                <c:pt idx="2">
                  <c:v>tinhte.vn</c:v>
                </c:pt>
                <c:pt idx="3">
                  <c:v>kienthuc.net.vn</c:v>
                </c:pt>
                <c:pt idx="4">
                  <c:v>thegioididong.com</c:v>
                </c:pt>
              </c:strCache>
            </c:strRef>
          </c:cat>
          <c:val>
            <c:numRef>
              <c:f>Sheet1!$B$2:$B$6</c:f>
              <c:numCache>
                <c:formatCode>General</c:formatCode>
                <c:ptCount val="5"/>
                <c:pt idx="0">
                  <c:v>1</c:v>
                </c:pt>
                <c:pt idx="1">
                  <c:v>1</c:v>
                </c:pt>
                <c:pt idx="2">
                  <c:v>2</c:v>
                </c:pt>
                <c:pt idx="3">
                  <c:v>2</c:v>
                </c:pt>
                <c:pt idx="4">
                  <c:v>16</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Column1</c:v>
                      </c:pt>
                    </c:strCache>
                  </c:strRef>
                </c15:tx>
              </c15:filteredSeriesTitle>
            </c:ext>
            <c:ext xmlns:c16="http://schemas.microsoft.com/office/drawing/2014/chart" uri="{C3380CC4-5D6E-409C-BE32-E72D297353CC}">
              <c16:uniqueId val="{00000001-76E5-EF4A-BDE8-B213685FB2CA}"/>
            </c:ext>
          </c:extLst>
        </c:ser>
        <c:dLbls>
          <c:dLblPos val="outEnd"/>
          <c:showLegendKey val="0"/>
          <c:showVal val="1"/>
          <c:showCatName val="0"/>
          <c:showSerName val="0"/>
          <c:showPercent val="0"/>
          <c:showBubbleSize val="0"/>
        </c:dLbls>
        <c:gapWidth val="182"/>
        <c:axId val="616669584"/>
        <c:axId val="616668464"/>
      </c:barChart>
      <c:catAx>
        <c:axId val="61666958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616668464"/>
        <c:crosses val="autoZero"/>
        <c:auto val="1"/>
        <c:lblAlgn val="ctr"/>
        <c:lblOffset val="100"/>
        <c:noMultiLvlLbl val="0"/>
      </c:catAx>
      <c:valAx>
        <c:axId val="616668464"/>
        <c:scaling>
          <c:orientation val="minMax"/>
        </c:scaling>
        <c:delete val="1"/>
        <c:axPos val="b"/>
        <c:numFmt formatCode="General" sourceLinked="1"/>
        <c:majorTickMark val="none"/>
        <c:minorTickMark val="none"/>
        <c:tickLblPos val="nextTo"/>
        <c:crossAx val="61666958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65700285275786585"/>
          <c:y val="1.0306476841909914E-3"/>
          <c:w val="0.26950164311495245"/>
          <c:h val="0.98421052691065336"/>
        </c:manualLayout>
      </c:layout>
      <c:barChart>
        <c:barDir val="bar"/>
        <c:grouping val="clustered"/>
        <c:varyColors val="0"/>
        <c:ser>
          <c:idx val="0"/>
          <c:order val="0"/>
          <c:spPr>
            <a:solidFill>
              <a:srgbClr val="C00000"/>
            </a:solidFill>
            <a:ln>
              <a:noFill/>
            </a:ln>
            <a:effectLst/>
          </c:spPr>
          <c:invertIfNegative val="0"/>
          <c:dLbls>
            <c:dLbl>
              <c:idx val="4"/>
              <c:layout>
                <c:manualLayout>
                  <c:x val="0"/>
                  <c:y val="1.0047846511402371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76E5-EF4A-BDE8-B213685FB2CA}"/>
                </c:ext>
              </c:extLst>
            </c:dLbl>
            <c:spPr>
              <a:noFill/>
              <a:ln>
                <a:noFill/>
              </a:ln>
              <a:effectLst/>
            </c:spPr>
            <c:txPr>
              <a:bodyPr rot="0" spcFirstLastPara="1" vertOverflow="ellipsis" vert="horz" wrap="square" anchor="ctr" anchorCtr="1"/>
              <a:lstStyle/>
              <a:p>
                <a:pPr>
                  <a:defRPr sz="18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Nokia Fan Club</c:v>
                </c:pt>
                <c:pt idx="1">
                  <c:v>Vật Vờ Studio</c:v>
                </c:pt>
                <c:pt idx="2">
                  <c:v>Nokia Mobile</c:v>
                </c:pt>
                <c:pt idx="3">
                  <c:v>thegioididong.com</c:v>
                </c:pt>
                <c:pt idx="4">
                  <c:v>tinhte.vn</c:v>
                </c:pt>
              </c:strCache>
            </c:strRef>
          </c:cat>
          <c:val>
            <c:numRef>
              <c:f>Sheet1!$B$2:$B$6</c:f>
              <c:numCache>
                <c:formatCode>General</c:formatCode>
                <c:ptCount val="5"/>
                <c:pt idx="0">
                  <c:v>15</c:v>
                </c:pt>
                <c:pt idx="1">
                  <c:v>15</c:v>
                </c:pt>
                <c:pt idx="2">
                  <c:v>19</c:v>
                </c:pt>
                <c:pt idx="3">
                  <c:v>86</c:v>
                </c:pt>
                <c:pt idx="4">
                  <c:v>153</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Column1</c:v>
                      </c:pt>
                    </c:strCache>
                  </c:strRef>
                </c15:tx>
              </c15:filteredSeriesTitle>
            </c:ext>
            <c:ext xmlns:c16="http://schemas.microsoft.com/office/drawing/2014/chart" uri="{C3380CC4-5D6E-409C-BE32-E72D297353CC}">
              <c16:uniqueId val="{00000001-76E5-EF4A-BDE8-B213685FB2CA}"/>
            </c:ext>
          </c:extLst>
        </c:ser>
        <c:dLbls>
          <c:dLblPos val="outEnd"/>
          <c:showLegendKey val="0"/>
          <c:showVal val="1"/>
          <c:showCatName val="0"/>
          <c:showSerName val="0"/>
          <c:showPercent val="0"/>
          <c:showBubbleSize val="0"/>
        </c:dLbls>
        <c:gapWidth val="182"/>
        <c:axId val="616683024"/>
        <c:axId val="610251968"/>
      </c:barChart>
      <c:catAx>
        <c:axId val="61668302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610251968"/>
        <c:crosses val="autoZero"/>
        <c:auto val="1"/>
        <c:lblAlgn val="ctr"/>
        <c:lblOffset val="100"/>
        <c:noMultiLvlLbl val="0"/>
      </c:catAx>
      <c:valAx>
        <c:axId val="610251968"/>
        <c:scaling>
          <c:orientation val="minMax"/>
        </c:scaling>
        <c:delete val="1"/>
        <c:axPos val="b"/>
        <c:numFmt formatCode="General" sourceLinked="1"/>
        <c:majorTickMark val="none"/>
        <c:minorTickMark val="none"/>
        <c:tickLblPos val="nextTo"/>
        <c:crossAx val="61668302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65700285275786585"/>
          <c:y val="1.0306476841909914E-3"/>
          <c:w val="0.26950164311495245"/>
          <c:h val="0.98421052691065336"/>
        </c:manualLayout>
      </c:layout>
      <c:barChart>
        <c:barDir val="bar"/>
        <c:grouping val="clustered"/>
        <c:varyColors val="0"/>
        <c:ser>
          <c:idx val="0"/>
          <c:order val="0"/>
          <c:spPr>
            <a:solidFill>
              <a:srgbClr val="C00000"/>
            </a:solidFill>
            <a:ln>
              <a:noFill/>
            </a:ln>
            <a:effectLst/>
          </c:spPr>
          <c:invertIfNegative val="0"/>
          <c:dLbls>
            <c:dLbl>
              <c:idx val="4"/>
              <c:layout>
                <c:manualLayout>
                  <c:x val="0"/>
                  <c:y val="1.0047846511402371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76E5-EF4A-BDE8-B213685FB2CA}"/>
                </c:ext>
              </c:extLst>
            </c:dLbl>
            <c:spPr>
              <a:noFill/>
              <a:ln>
                <a:noFill/>
              </a:ln>
              <a:effectLst/>
            </c:spPr>
            <c:txPr>
              <a:bodyPr rot="0" spcFirstLastPara="1" vertOverflow="ellipsis" vert="horz" wrap="square" anchor="ctr" anchorCtr="1"/>
              <a:lstStyle/>
              <a:p>
                <a:pPr>
                  <a:defRPr sz="18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Nokia Fan Club</c:v>
                </c:pt>
                <c:pt idx="1">
                  <c:v>Vật Vờ Studio</c:v>
                </c:pt>
                <c:pt idx="2">
                  <c:v>Nokia Mobile</c:v>
                </c:pt>
                <c:pt idx="3">
                  <c:v>thegioididong.com</c:v>
                </c:pt>
                <c:pt idx="4">
                  <c:v>tinhte.vn</c:v>
                </c:pt>
              </c:strCache>
            </c:strRef>
          </c:cat>
          <c:val>
            <c:numRef>
              <c:f>Sheet1!$B$2:$B$6</c:f>
              <c:numCache>
                <c:formatCode>General</c:formatCode>
                <c:ptCount val="5"/>
                <c:pt idx="0">
                  <c:v>15</c:v>
                </c:pt>
                <c:pt idx="1">
                  <c:v>15</c:v>
                </c:pt>
                <c:pt idx="2">
                  <c:v>19</c:v>
                </c:pt>
                <c:pt idx="3">
                  <c:v>86</c:v>
                </c:pt>
                <c:pt idx="4">
                  <c:v>153</c:v>
                </c:pt>
              </c:numCache>
            </c:numRef>
          </c:val>
          <c:extLst>
            <c:ext xmlns:c15="http://schemas.microsoft.com/office/drawing/2012/chart" uri="{02D57815-91ED-43cb-92C2-25804820EDAC}">
              <c15:filteredSeriesTitle>
                <c15:tx>
                  <c:strRef>
                    <c:extLst xmlns:c16="http://schemas.microsoft.com/office/drawing/2014/chart">
                      <c:ext uri="{02D57815-91ED-43cb-92C2-25804820EDAC}">
                        <c15:formulaRef>
                          <c15:sqref>Sheet1!$B$1</c15:sqref>
                        </c15:formulaRef>
                      </c:ext>
                    </c:extLst>
                    <c:strCache>
                      <c:ptCount val="1"/>
                      <c:pt idx="0">
                        <c:v>Column1</c:v>
                      </c:pt>
                    </c:strCache>
                  </c:strRef>
                </c15:tx>
              </c15:filteredSeriesTitle>
            </c:ext>
            <c:ext xmlns:c16="http://schemas.microsoft.com/office/drawing/2014/chart" uri="{C3380CC4-5D6E-409C-BE32-E72D297353CC}">
              <c16:uniqueId val="{00000001-76E5-EF4A-BDE8-B213685FB2CA}"/>
            </c:ext>
          </c:extLst>
        </c:ser>
        <c:dLbls>
          <c:dLblPos val="outEnd"/>
          <c:showLegendKey val="0"/>
          <c:showVal val="1"/>
          <c:showCatName val="0"/>
          <c:showSerName val="0"/>
          <c:showPercent val="0"/>
          <c:showBubbleSize val="0"/>
        </c:dLbls>
        <c:gapWidth val="182"/>
        <c:axId val="610249168"/>
        <c:axId val="610248048"/>
      </c:barChart>
      <c:catAx>
        <c:axId val="61024916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610248048"/>
        <c:crosses val="autoZero"/>
        <c:auto val="1"/>
        <c:lblAlgn val="ctr"/>
        <c:lblOffset val="100"/>
        <c:noMultiLvlLbl val="0"/>
      </c:catAx>
      <c:valAx>
        <c:axId val="610248048"/>
        <c:scaling>
          <c:orientation val="minMax"/>
        </c:scaling>
        <c:delete val="1"/>
        <c:axPos val="b"/>
        <c:numFmt formatCode="General" sourceLinked="1"/>
        <c:majorTickMark val="none"/>
        <c:minorTickMark val="none"/>
        <c:tickLblPos val="nextTo"/>
        <c:crossAx val="61024916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Nokia 7.2</c:v>
                </c:pt>
              </c:strCache>
            </c:strRef>
          </c:tx>
          <c:spPr>
            <a:solidFill>
              <a:srgbClr val="7030A0"/>
            </a:solidFill>
            <a:ln>
              <a:noFill/>
            </a:ln>
            <a:effectLst/>
          </c:spPr>
          <c:invertIfNegative val="0"/>
          <c:dPt>
            <c:idx val="0"/>
            <c:invertIfNegative val="0"/>
            <c:bubble3D val="0"/>
            <c:extLst>
              <c:ext xmlns:c16="http://schemas.microsoft.com/office/drawing/2014/chart" uri="{C3380CC4-5D6E-409C-BE32-E72D297353CC}">
                <c16:uniqueId val="{00000001-C9AE-0D43-88BB-BE2B0888A1C0}"/>
              </c:ext>
            </c:extLst>
          </c:dPt>
          <c:dLbls>
            <c:dLbl>
              <c:idx val="0"/>
              <c:layout>
                <c:manualLayout>
                  <c:x val="2.5830930366505193E-2"/>
                  <c:y val="-0.14579161087728562"/>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C9AE-0D43-88BB-BE2B0888A1C0}"/>
                </c:ext>
              </c:extLst>
            </c:dLbl>
            <c:dLbl>
              <c:idx val="1"/>
              <c:layout>
                <c:manualLayout>
                  <c:x val="3.9920528748235352E-2"/>
                  <c:y val="-0.14247816517552914"/>
                </c:manualLayout>
              </c:layout>
              <c:dLblPos val="ctr"/>
              <c:showLegendKey val="0"/>
              <c:showVal val="1"/>
              <c:showCatName val="0"/>
              <c:showSerName val="0"/>
              <c:showPercent val="0"/>
              <c:showBubbleSize val="0"/>
              <c:extLst>
                <c:ext xmlns:c15="http://schemas.microsoft.com/office/drawing/2012/chart" uri="{CE6537A1-D6FC-4f65-9D91-7224C49458BB}">
                  <c15:layout>
                    <c:manualLayout>
                      <c:w val="0.14870960912458664"/>
                      <c:h val="8.6990994732925847E-2"/>
                    </c:manualLayout>
                  </c15:layout>
                </c:ext>
                <c:ext xmlns:c16="http://schemas.microsoft.com/office/drawing/2014/chart" uri="{C3380CC4-5D6E-409C-BE32-E72D297353CC}">
                  <c16:uniqueId val="{00000001-6169-457F-BAAA-608A35FEF441}"/>
                </c:ext>
              </c:extLst>
            </c:dLbl>
            <c:spPr>
              <a:noFill/>
              <a:ln>
                <a:noFill/>
              </a:ln>
              <a:effectLst/>
            </c:spPr>
            <c:txPr>
              <a:bodyPr rot="0" spcFirstLastPara="1" vertOverflow="ellipsis" vert="horz" wrap="none" lIns="38100" tIns="19050" rIns="38100" bIns="19050" anchor="ctr" anchorCtr="1">
                <a:spAutoFit/>
              </a:bodyPr>
              <a:lstStyle/>
              <a:p>
                <a:pPr>
                  <a:defRPr sz="1800" b="0" i="0" u="none" strike="noStrike" kern="1200" baseline="0">
                    <a:solidFill>
                      <a:schemeClr val="tx1"/>
                    </a:solidFill>
                    <a:latin typeface="+mn-lt"/>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EM</c:v>
                </c:pt>
                <c:pt idx="1">
                  <c:v>IM</c:v>
                </c:pt>
              </c:strCache>
            </c:strRef>
          </c:cat>
          <c:val>
            <c:numRef>
              <c:f>Sheet1!$B$2:$B$3</c:f>
              <c:numCache>
                <c:formatCode>0.0%</c:formatCode>
                <c:ptCount val="2"/>
                <c:pt idx="0">
                  <c:v>9.6000000000000002E-2</c:v>
                </c:pt>
                <c:pt idx="1">
                  <c:v>9.6000000000000002E-2</c:v>
                </c:pt>
              </c:numCache>
            </c:numRef>
          </c:val>
          <c:extLst>
            <c:ext xmlns:c16="http://schemas.microsoft.com/office/drawing/2014/chart" uri="{C3380CC4-5D6E-409C-BE32-E72D297353CC}">
              <c16:uniqueId val="{00000003-C9AE-0D43-88BB-BE2B0888A1C0}"/>
            </c:ext>
          </c:extLst>
        </c:ser>
        <c:ser>
          <c:idx val="1"/>
          <c:order val="1"/>
          <c:tx>
            <c:strRef>
              <c:f>Sheet1!$C$1</c:f>
              <c:strCache>
                <c:ptCount val="1"/>
                <c:pt idx="0">
                  <c:v>Nokia 2720</c:v>
                </c:pt>
              </c:strCache>
            </c:strRef>
          </c:tx>
          <c:spPr>
            <a:solidFill>
              <a:srgbClr val="00B050"/>
            </a:solidFill>
            <a:ln>
              <a:noFill/>
            </a:ln>
            <a:effectLst/>
          </c:spPr>
          <c:invertIfNegative val="0"/>
          <c:dPt>
            <c:idx val="0"/>
            <c:invertIfNegative val="0"/>
            <c:bubble3D val="0"/>
            <c:extLst>
              <c:ext xmlns:c16="http://schemas.microsoft.com/office/drawing/2014/chart" uri="{C3380CC4-5D6E-409C-BE32-E72D297353CC}">
                <c16:uniqueId val="{00000005-C9AE-0D43-88BB-BE2B0888A1C0}"/>
              </c:ext>
            </c:extLst>
          </c:dPt>
          <c:dLbls>
            <c:dLbl>
              <c:idx val="0"/>
              <c:layout>
                <c:manualLayout>
                  <c:x val="2.3482663969550195E-3"/>
                  <c:y val="-1.2149160558300971E-16"/>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5-C9AE-0D43-88BB-BE2B0888A1C0}"/>
                </c:ext>
              </c:extLst>
            </c:dLbl>
            <c:dLbl>
              <c:idx val="1"/>
              <c:layout>
                <c:manualLayout>
                  <c:x val="4.6965327939099966E-3"/>
                  <c:y val="3.3134457017564914E-3"/>
                </c:manualLayout>
              </c:layout>
              <c:tx>
                <c:rich>
                  <a:bodyPr/>
                  <a:lstStyle/>
                  <a:p>
                    <a:fld id="{44308F7A-FA38-4935-97F5-8C52EF7DC9D3}" type="VALUE">
                      <a:rPr lang="en-US">
                        <a:solidFill>
                          <a:schemeClr val="bg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3-6169-457F-BAAA-608A35FEF441}"/>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EM</c:v>
                </c:pt>
                <c:pt idx="1">
                  <c:v>IM</c:v>
                </c:pt>
              </c:strCache>
            </c:strRef>
          </c:cat>
          <c:val>
            <c:numRef>
              <c:f>Sheet1!$C$2:$C$3</c:f>
              <c:numCache>
                <c:formatCode>0.0%</c:formatCode>
                <c:ptCount val="2"/>
                <c:pt idx="0">
                  <c:v>8.9999999999999993E-3</c:v>
                </c:pt>
                <c:pt idx="1">
                  <c:v>8.9999999999999993E-3</c:v>
                </c:pt>
              </c:numCache>
            </c:numRef>
          </c:val>
          <c:extLst>
            <c:ext xmlns:c16="http://schemas.microsoft.com/office/drawing/2014/chart" uri="{C3380CC4-5D6E-409C-BE32-E72D297353CC}">
              <c16:uniqueId val="{00000006-C9AE-0D43-88BB-BE2B0888A1C0}"/>
            </c:ext>
          </c:extLst>
        </c:ser>
        <c:ser>
          <c:idx val="2"/>
          <c:order val="2"/>
          <c:tx>
            <c:strRef>
              <c:f>Sheet1!$D$1</c:f>
              <c:strCache>
                <c:ptCount val="1"/>
                <c:pt idx="0">
                  <c:v>Nokia 8.1</c:v>
                </c:pt>
              </c:strCache>
            </c:strRef>
          </c:tx>
          <c:spPr>
            <a:solidFill>
              <a:srgbClr val="3A44C5"/>
            </a:solidFill>
            <a:ln>
              <a:noFill/>
            </a:ln>
            <a:effectLst/>
          </c:spPr>
          <c:invertIfNegative val="0"/>
          <c:dLbls>
            <c:dLbl>
              <c:idx val="0"/>
              <c:layout>
                <c:manualLayout>
                  <c:x val="9.6278922275155804E-2"/>
                  <c:y val="6.6268914035128614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BC13-4BE1-8194-57F84F5CA8C1}"/>
                </c:ext>
              </c:extLst>
            </c:dLbl>
            <c:dLbl>
              <c:idx val="1"/>
              <c:layout>
                <c:manualLayout>
                  <c:x val="0.10097545506906584"/>
                  <c:y val="9.9403371052694447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3-BC13-4BE1-8194-57F84F5CA8C1}"/>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Helvetica" panose="020B0604020202020204" pitchFamily="34" charset="0"/>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EM</c:v>
                </c:pt>
                <c:pt idx="1">
                  <c:v>IM</c:v>
                </c:pt>
              </c:strCache>
            </c:strRef>
          </c:cat>
          <c:val>
            <c:numRef>
              <c:f>Sheet1!$D$2:$D$3</c:f>
              <c:numCache>
                <c:formatCode>0.0%</c:formatCode>
                <c:ptCount val="2"/>
                <c:pt idx="0">
                  <c:v>6.4000000000000001E-2</c:v>
                </c:pt>
                <c:pt idx="1">
                  <c:v>6.4000000000000001E-2</c:v>
                </c:pt>
              </c:numCache>
            </c:numRef>
          </c:val>
          <c:extLst>
            <c:ext xmlns:c16="http://schemas.microsoft.com/office/drawing/2014/chart" uri="{C3380CC4-5D6E-409C-BE32-E72D297353CC}">
              <c16:uniqueId val="{00000007-C9AE-0D43-88BB-BE2B0888A1C0}"/>
            </c:ext>
          </c:extLst>
        </c:ser>
        <c:ser>
          <c:idx val="3"/>
          <c:order val="3"/>
          <c:tx>
            <c:strRef>
              <c:f>Sheet1!$E$1</c:f>
              <c:strCache>
                <c:ptCount val="1"/>
                <c:pt idx="0">
                  <c:v>Nokia Brand</c:v>
                </c:pt>
              </c:strCache>
            </c:strRef>
          </c:tx>
          <c:spPr>
            <a:solidFill>
              <a:srgbClr val="EA42CE"/>
            </a:solidFill>
          </c:spPr>
          <c:invertIfNegative val="0"/>
          <c:dLbls>
            <c:spPr>
              <a:noFill/>
              <a:ln>
                <a:noFill/>
              </a:ln>
              <a:effectLst/>
            </c:spPr>
            <c:txPr>
              <a:bodyPr wrap="square" lIns="38100" tIns="19050" rIns="38100" bIns="19050" anchor="ctr">
                <a:spAutoFit/>
              </a:bodyPr>
              <a:lstStyle/>
              <a:p>
                <a:pPr>
                  <a:defRPr sz="1800">
                    <a:solidFill>
                      <a:schemeClr val="bg1"/>
                    </a:solidFill>
                    <a:latin typeface="+mn-lt"/>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Sheet1!$A$2:$A$3</c:f>
              <c:strCache>
                <c:ptCount val="2"/>
                <c:pt idx="0">
                  <c:v>EM</c:v>
                </c:pt>
                <c:pt idx="1">
                  <c:v>IM</c:v>
                </c:pt>
              </c:strCache>
            </c:strRef>
          </c:cat>
          <c:val>
            <c:numRef>
              <c:f>Sheet1!$E$2:$E$3</c:f>
              <c:numCache>
                <c:formatCode>0.0%</c:formatCode>
                <c:ptCount val="2"/>
                <c:pt idx="0">
                  <c:v>0.83099999999999996</c:v>
                </c:pt>
                <c:pt idx="1">
                  <c:v>0.83099999999999996</c:v>
                </c:pt>
              </c:numCache>
            </c:numRef>
          </c:val>
          <c:extLst>
            <c:ext xmlns:c16="http://schemas.microsoft.com/office/drawing/2014/chart" uri="{C3380CC4-5D6E-409C-BE32-E72D297353CC}">
              <c16:uniqueId val="{00000004-BC13-4BE1-8194-57F84F5CA8C1}"/>
            </c:ext>
          </c:extLst>
        </c:ser>
        <c:dLbls>
          <c:dLblPos val="ctr"/>
          <c:showLegendKey val="0"/>
          <c:showVal val="1"/>
          <c:showCatName val="0"/>
          <c:showSerName val="0"/>
          <c:showPercent val="0"/>
          <c:showBubbleSize val="0"/>
        </c:dLbls>
        <c:gapWidth val="100"/>
        <c:overlap val="100"/>
        <c:axId val="610262608"/>
        <c:axId val="610263168"/>
      </c:barChart>
      <c:catAx>
        <c:axId val="61026260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3000" b="0" i="0" u="none" strike="noStrike" kern="1200" baseline="0">
                <a:solidFill>
                  <a:schemeClr val="tx1">
                    <a:lumMod val="65000"/>
                    <a:lumOff val="35000"/>
                  </a:schemeClr>
                </a:solidFill>
                <a:latin typeface="Helvetica" panose="020B0604020202020204" pitchFamily="34" charset="0"/>
                <a:ea typeface="+mn-ea"/>
                <a:cs typeface="Helvetica" panose="020B0604020202020204" pitchFamily="34" charset="0"/>
              </a:defRPr>
            </a:pPr>
            <a:endParaRPr lang="en-US"/>
          </a:p>
        </c:txPr>
        <c:crossAx val="610263168"/>
        <c:crosses val="autoZero"/>
        <c:auto val="1"/>
        <c:lblAlgn val="ctr"/>
        <c:lblOffset val="100"/>
        <c:noMultiLvlLbl val="0"/>
      </c:catAx>
      <c:valAx>
        <c:axId val="610263168"/>
        <c:scaling>
          <c:orientation val="minMax"/>
        </c:scaling>
        <c:delete val="1"/>
        <c:axPos val="b"/>
        <c:numFmt formatCode="0.0%" sourceLinked="1"/>
        <c:majorTickMark val="none"/>
        <c:minorTickMark val="none"/>
        <c:tickLblPos val="nextTo"/>
        <c:crossAx val="61026260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Helvetica" panose="020B0604020202020204" pitchFamily="34" charset="0"/>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401430904522091"/>
          <c:y val="0.21968315056181065"/>
          <c:w val="0.63671294315909432"/>
          <c:h val="0.60958089614040534"/>
        </c:manualLayout>
      </c:layout>
      <c:barChart>
        <c:barDir val="col"/>
        <c:grouping val="stacked"/>
        <c:varyColors val="0"/>
        <c:ser>
          <c:idx val="0"/>
          <c:order val="0"/>
          <c:tx>
            <c:strRef>
              <c:f>Sheet1!$B$1</c:f>
              <c:strCache>
                <c:ptCount val="1"/>
                <c:pt idx="0">
                  <c:v>Nokia 7.2</c:v>
                </c:pt>
              </c:strCache>
            </c:strRef>
          </c:tx>
          <c:spPr>
            <a:solidFill>
              <a:srgbClr val="7030A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0.0%</c:formatCode>
                <c:ptCount val="3"/>
                <c:pt idx="1">
                  <c:v>0.33900000000000002</c:v>
                </c:pt>
                <c:pt idx="2">
                  <c:v>0.49199999999999999</c:v>
                </c:pt>
              </c:numCache>
            </c:numRef>
          </c:val>
          <c:extLst>
            <c:ext xmlns:c16="http://schemas.microsoft.com/office/drawing/2014/chart" uri="{C3380CC4-5D6E-409C-BE32-E72D297353CC}">
              <c16:uniqueId val="{00000002-0B7A-4AAC-BD87-EB11806744AA}"/>
            </c:ext>
          </c:extLst>
        </c:ser>
        <c:ser>
          <c:idx val="1"/>
          <c:order val="1"/>
          <c:tx>
            <c:strRef>
              <c:f>Sheet1!$C$1</c:f>
              <c:strCache>
                <c:ptCount val="1"/>
                <c:pt idx="0">
                  <c:v>Nokia 2720</c:v>
                </c:pt>
              </c:strCache>
            </c:strRef>
          </c:tx>
          <c:spPr>
            <a:solidFill>
              <a:srgbClr val="00B05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0.0%</c:formatCode>
                <c:ptCount val="3"/>
                <c:pt idx="1">
                  <c:v>0.23400000000000001</c:v>
                </c:pt>
                <c:pt idx="2">
                  <c:v>7.9000000000000001E-2</c:v>
                </c:pt>
              </c:numCache>
            </c:numRef>
          </c:val>
          <c:extLst>
            <c:ext xmlns:c16="http://schemas.microsoft.com/office/drawing/2014/chart" uri="{C3380CC4-5D6E-409C-BE32-E72D297353CC}">
              <c16:uniqueId val="{00000003-0B7A-4AAC-BD87-EB11806744AA}"/>
            </c:ext>
          </c:extLst>
        </c:ser>
        <c:ser>
          <c:idx val="2"/>
          <c:order val="2"/>
          <c:tx>
            <c:strRef>
              <c:f>Sheet1!$D$1</c:f>
              <c:strCache>
                <c:ptCount val="1"/>
                <c:pt idx="0">
                  <c:v>Nokia 8.1</c:v>
                </c:pt>
              </c:strCache>
            </c:strRef>
          </c:tx>
          <c:spPr>
            <a:solidFill>
              <a:srgbClr val="3A44C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Sheet1!$D$2:$D$4</c:f>
              <c:numCache>
                <c:formatCode>General</c:formatCode>
                <c:ptCount val="3"/>
                <c:pt idx="2" formatCode="0.0%">
                  <c:v>0.159</c:v>
                </c:pt>
              </c:numCache>
            </c:numRef>
          </c:val>
          <c:extLst>
            <c:ext xmlns:c16="http://schemas.microsoft.com/office/drawing/2014/chart" uri="{C3380CC4-5D6E-409C-BE32-E72D297353CC}">
              <c16:uniqueId val="{00000000-2C8D-8C4B-A256-4503D569558C}"/>
            </c:ext>
          </c:extLst>
        </c:ser>
        <c:ser>
          <c:idx val="3"/>
          <c:order val="3"/>
          <c:tx>
            <c:strRef>
              <c:f>Sheet1!$E$1</c:f>
              <c:strCache>
                <c:ptCount val="1"/>
                <c:pt idx="0">
                  <c:v>Others</c:v>
                </c:pt>
              </c:strCache>
            </c:strRef>
          </c:tx>
          <c:spPr>
            <a:solidFill>
              <a:srgbClr val="EA42CE"/>
            </a:solidFill>
            <a:ln>
              <a:noFill/>
            </a:ln>
            <a:effectLst/>
          </c:spPr>
          <c:invertIfNegative val="0"/>
          <c:dLbls>
            <c:dLbl>
              <c:idx val="0"/>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98C8-4975-8B6E-B0B5BBF5AE75}"/>
                </c:ext>
              </c:extLst>
            </c:dLbl>
            <c:dLbl>
              <c:idx val="1"/>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98C8-4975-8B6E-B0B5BBF5AE75}"/>
                </c:ext>
              </c:extLst>
            </c:dLbl>
            <c:dLbl>
              <c:idx val="2"/>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98C8-4975-8B6E-B0B5BBF5AE75}"/>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Helvetica" panose="020B0604020202020204" pitchFamily="34"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0.0%</c:formatCode>
                <c:ptCount val="3"/>
                <c:pt idx="1">
                  <c:v>0.42700000000000005</c:v>
                </c:pt>
                <c:pt idx="2">
                  <c:v>0.27</c:v>
                </c:pt>
              </c:numCache>
            </c:numRef>
          </c:val>
          <c:extLst>
            <c:ext xmlns:c16="http://schemas.microsoft.com/office/drawing/2014/chart" uri="{C3380CC4-5D6E-409C-BE32-E72D297353CC}">
              <c16:uniqueId val="{00000003-98C8-4975-8B6E-B0B5BBF5AE75}"/>
            </c:ext>
          </c:extLst>
        </c:ser>
        <c:dLbls>
          <c:showLegendKey val="0"/>
          <c:showVal val="0"/>
          <c:showCatName val="0"/>
          <c:showSerName val="0"/>
          <c:showPercent val="0"/>
          <c:showBubbleSize val="0"/>
        </c:dLbls>
        <c:gapWidth val="100"/>
        <c:overlap val="100"/>
        <c:axId val="554862672"/>
        <c:axId val="554853152"/>
      </c:barChart>
      <c:catAx>
        <c:axId val="5548626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Helvetica" panose="020B0604020202020204" pitchFamily="34" charset="0"/>
                <a:ea typeface="+mn-ea"/>
                <a:cs typeface="Helvetica" panose="020B0604020202020204" pitchFamily="34" charset="0"/>
              </a:defRPr>
            </a:pPr>
            <a:endParaRPr lang="en-US"/>
          </a:p>
        </c:txPr>
        <c:crossAx val="554853152"/>
        <c:crosses val="autoZero"/>
        <c:auto val="1"/>
        <c:lblAlgn val="ctr"/>
        <c:lblOffset val="100"/>
        <c:noMultiLvlLbl val="0"/>
      </c:catAx>
      <c:valAx>
        <c:axId val="554853152"/>
        <c:scaling>
          <c:orientation val="minMax"/>
          <c:max val="1"/>
        </c:scaling>
        <c:delete val="0"/>
        <c:axPos val="l"/>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Helvetica" panose="020B0604020202020204" pitchFamily="34" charset="0"/>
              </a:defRPr>
            </a:pPr>
            <a:endParaRPr lang="en-US"/>
          </a:p>
        </c:txPr>
        <c:crossAx val="554862672"/>
        <c:crosses val="autoZero"/>
        <c:crossBetween val="between"/>
        <c:majorUnit val="0.2"/>
      </c:valAx>
      <c:spPr>
        <a:noFill/>
        <a:ln>
          <a:noFill/>
        </a:ln>
        <a:effectLst/>
      </c:spPr>
    </c:plotArea>
    <c:legend>
      <c:legendPos val="b"/>
      <c:layout>
        <c:manualLayout>
          <c:xMode val="edge"/>
          <c:yMode val="edge"/>
          <c:x val="6.5542374625082112E-2"/>
          <c:y val="0.93590380015448715"/>
          <c:w val="0.86891511191063975"/>
          <c:h val="6.4096199845512833E-2"/>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Helvetica" panose="020B0604020202020204" pitchFamily="34" charset="0"/>
              <a:ea typeface="+mn-ea"/>
              <a:cs typeface="Helvetica" panose="020B0604020202020204" pitchFamily="34" charset="0"/>
            </a:defRPr>
          </a:pPr>
          <a:endParaRPr lang="en-US"/>
        </a:p>
      </c:txPr>
    </c:legend>
    <c:plotVisOnly val="1"/>
    <c:dispBlanksAs val="gap"/>
    <c:showDLblsOverMax val="0"/>
  </c:chart>
  <c:spPr>
    <a:noFill/>
    <a:ln>
      <a:noFill/>
    </a:ln>
    <a:effectLst/>
  </c:spPr>
  <c:txPr>
    <a:bodyPr/>
    <a:lstStyle/>
    <a:p>
      <a:pPr>
        <a:defRPr sz="1200">
          <a:latin typeface="Helvetica" panose="020B0604020202020204" pitchFamily="34" charset="0"/>
          <a:cs typeface="Helvetica" panose="020B0604020202020204" pitchFamily="34" charset="0"/>
        </a:defRPr>
      </a:pPr>
      <a:endParaRPr lang="en-US"/>
    </a:p>
  </c:txPr>
  <c:externalData r:id="rId3">
    <c:autoUpdate val="0"/>
  </c:externalData>
  <c:userShapes r:id="rId4"/>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182456348375906"/>
          <c:y val="3.6972335250913001E-2"/>
          <c:w val="0.88069583462737644"/>
          <c:h val="0.88691993138691283"/>
        </c:manualLayout>
      </c:layout>
      <c:barChart>
        <c:barDir val="col"/>
        <c:grouping val="stacked"/>
        <c:varyColors val="0"/>
        <c:ser>
          <c:idx val="0"/>
          <c:order val="0"/>
          <c:tx>
            <c:strRef>
              <c:f>Sheet1!$B$1</c:f>
              <c:strCache>
                <c:ptCount val="1"/>
                <c:pt idx="0">
                  <c:v>Nokia 7.2</c:v>
                </c:pt>
              </c:strCache>
            </c:strRef>
          </c:tx>
          <c:spPr>
            <a:solidFill>
              <a:srgbClr val="7030A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Helvetica" panose="020B0604020202020204" pitchFamily="34" charset="0"/>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General</c:formatCode>
                <c:ptCount val="3"/>
                <c:pt idx="1">
                  <c:v>53</c:v>
                </c:pt>
                <c:pt idx="2">
                  <c:v>31</c:v>
                </c:pt>
              </c:numCache>
            </c:numRef>
          </c:val>
          <c:extLst>
            <c:ext xmlns:c16="http://schemas.microsoft.com/office/drawing/2014/chart" uri="{C3380CC4-5D6E-409C-BE32-E72D297353CC}">
              <c16:uniqueId val="{00000000-C946-4154-B9F8-A112860AE463}"/>
            </c:ext>
          </c:extLst>
        </c:ser>
        <c:ser>
          <c:idx val="1"/>
          <c:order val="1"/>
          <c:tx>
            <c:strRef>
              <c:f>Sheet1!$C$1</c:f>
              <c:strCache>
                <c:ptCount val="1"/>
                <c:pt idx="0">
                  <c:v>Nokia 2720</c:v>
                </c:pt>
              </c:strCache>
            </c:strRef>
          </c:tx>
          <c:spPr>
            <a:solidFill>
              <a:srgbClr val="00B050"/>
            </a:solidFill>
            <a:ln>
              <a:noFill/>
            </a:ln>
            <a:effectLst/>
          </c:spPr>
          <c:invertIfNegative val="0"/>
          <c:dLbls>
            <c:dLbl>
              <c:idx val="0"/>
              <c:layout>
                <c:manualLayout>
                  <c:x val="7.902432953767656E-3"/>
                  <c:y val="1.4749019877304323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93CD-4E46-980D-4210BA482479}"/>
                </c:ext>
              </c:extLst>
            </c:dLbl>
            <c:dLbl>
              <c:idx val="1"/>
              <c:layout>
                <c:manualLayout>
                  <c:x val="-5.2682886358451043E-3"/>
                  <c:y val="0"/>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4-FAE9-4C6D-9B10-BDC8B359C83C}"/>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Helvetica" panose="020B0604020202020204" pitchFamily="34" charset="0"/>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General</c:formatCode>
                <c:ptCount val="3"/>
                <c:pt idx="1">
                  <c:v>35</c:v>
                </c:pt>
                <c:pt idx="2">
                  <c:v>13</c:v>
                </c:pt>
              </c:numCache>
            </c:numRef>
          </c:val>
          <c:extLst>
            <c:ext xmlns:c16="http://schemas.microsoft.com/office/drawing/2014/chart" uri="{C3380CC4-5D6E-409C-BE32-E72D297353CC}">
              <c16:uniqueId val="{00000001-C946-4154-B9F8-A112860AE463}"/>
            </c:ext>
          </c:extLst>
        </c:ser>
        <c:ser>
          <c:idx val="2"/>
          <c:order val="2"/>
          <c:tx>
            <c:strRef>
              <c:f>Sheet1!$D$1</c:f>
              <c:strCache>
                <c:ptCount val="1"/>
                <c:pt idx="0">
                  <c:v>Nokia 8.1</c:v>
                </c:pt>
              </c:strCache>
            </c:strRef>
          </c:tx>
          <c:spPr>
            <a:solidFill>
              <a:srgbClr val="3A44C5"/>
            </a:solidFill>
            <a:ln>
              <a:noFill/>
            </a:ln>
            <a:effectLst/>
          </c:spPr>
          <c:invertIfNegative val="0"/>
          <c:dLbls>
            <c:dLbl>
              <c:idx val="2"/>
              <c:layout>
                <c:manualLayout>
                  <c:x val="-2.6341443179226484E-3"/>
                  <c:y val="-9.0131858039278314E-17"/>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FAE9-4C6D-9B10-BDC8B359C83C}"/>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Helvetica" panose="020B0604020202020204" pitchFamily="34" charset="0"/>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Sheet1!$D$2:$D$4</c:f>
              <c:numCache>
                <c:formatCode>General</c:formatCode>
                <c:ptCount val="3"/>
                <c:pt idx="0">
                  <c:v>0</c:v>
                </c:pt>
                <c:pt idx="2">
                  <c:v>36</c:v>
                </c:pt>
              </c:numCache>
            </c:numRef>
          </c:val>
          <c:extLst>
            <c:ext xmlns:c16="http://schemas.microsoft.com/office/drawing/2014/chart" uri="{C3380CC4-5D6E-409C-BE32-E72D297353CC}">
              <c16:uniqueId val="{00000000-EA32-7547-AA5F-B04B65146CB0}"/>
            </c:ext>
          </c:extLst>
        </c:ser>
        <c:ser>
          <c:idx val="3"/>
          <c:order val="3"/>
          <c:tx>
            <c:strRef>
              <c:f>Sheet1!$E$1</c:f>
              <c:strCache>
                <c:ptCount val="1"/>
                <c:pt idx="0">
                  <c:v>Others</c:v>
                </c:pt>
              </c:strCache>
            </c:strRef>
          </c:tx>
          <c:spPr>
            <a:solidFill>
              <a:srgbClr val="EA42CE"/>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Helvetica" panose="020B0604020202020204" pitchFamily="34" charset="0"/>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General</c:formatCode>
                <c:ptCount val="3"/>
                <c:pt idx="0">
                  <c:v>0</c:v>
                </c:pt>
                <c:pt idx="1">
                  <c:v>79</c:v>
                </c:pt>
                <c:pt idx="2">
                  <c:v>25</c:v>
                </c:pt>
              </c:numCache>
            </c:numRef>
          </c:val>
          <c:extLst>
            <c:ext xmlns:c16="http://schemas.microsoft.com/office/drawing/2014/chart" uri="{C3380CC4-5D6E-409C-BE32-E72D297353CC}">
              <c16:uniqueId val="{00000000-7D67-4966-9DA3-B0C416818E1C}"/>
            </c:ext>
          </c:extLst>
        </c:ser>
        <c:dLbls>
          <c:dLblPos val="ctr"/>
          <c:showLegendKey val="0"/>
          <c:showVal val="1"/>
          <c:showCatName val="0"/>
          <c:showSerName val="0"/>
          <c:showPercent val="0"/>
          <c:showBubbleSize val="0"/>
        </c:dLbls>
        <c:gapWidth val="100"/>
        <c:overlap val="100"/>
        <c:serLines>
          <c:spPr>
            <a:ln w="9525" cap="flat" cmpd="sng" algn="ctr">
              <a:noFill/>
              <a:round/>
            </a:ln>
            <a:effectLst/>
          </c:spPr>
        </c:serLines>
        <c:axId val="554854272"/>
        <c:axId val="616667344"/>
      </c:barChart>
      <c:catAx>
        <c:axId val="5548542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Helvetica" panose="020B0604020202020204" pitchFamily="34" charset="0"/>
                <a:ea typeface="+mn-ea"/>
                <a:cs typeface="Helvetica" panose="020B0604020202020204" pitchFamily="34" charset="0"/>
              </a:defRPr>
            </a:pPr>
            <a:endParaRPr lang="en-US"/>
          </a:p>
        </c:txPr>
        <c:crossAx val="616667344"/>
        <c:crosses val="autoZero"/>
        <c:auto val="1"/>
        <c:lblAlgn val="ctr"/>
        <c:lblOffset val="100"/>
        <c:noMultiLvlLbl val="0"/>
      </c:catAx>
      <c:valAx>
        <c:axId val="616667344"/>
        <c:scaling>
          <c:orientation val="minMax"/>
          <c:max val="260"/>
          <c:min val="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solidFill>
                <a:latin typeface="Helvetica" panose="020B0604020202020204" pitchFamily="34" charset="0"/>
                <a:ea typeface="+mn-ea"/>
                <a:cs typeface="Helvetica" panose="020B0604020202020204" pitchFamily="34" charset="0"/>
              </a:defRPr>
            </a:pPr>
            <a:endParaRPr lang="en-US"/>
          </a:p>
        </c:txPr>
        <c:crossAx val="554854272"/>
        <c:crosses val="autoZero"/>
        <c:crossBetween val="between"/>
      </c:valAx>
      <c:spPr>
        <a:noFill/>
        <a:ln>
          <a:noFill/>
        </a:ln>
        <a:effectLst/>
      </c:spPr>
    </c:plotArea>
    <c:plotVisOnly val="1"/>
    <c:dispBlanksAs val="gap"/>
    <c:showDLblsOverMax val="0"/>
  </c:chart>
  <c:spPr>
    <a:noFill/>
    <a:ln>
      <a:noFill/>
    </a:ln>
    <a:effectLst/>
  </c:spPr>
  <c:txPr>
    <a:bodyPr/>
    <a:lstStyle/>
    <a:p>
      <a:pPr>
        <a:defRPr sz="1800">
          <a:solidFill>
            <a:schemeClr val="tx1"/>
          </a:solidFill>
          <a:latin typeface="Helvetica" panose="020B0604020202020204" pitchFamily="34" charset="0"/>
          <a:cs typeface="Helvetica" panose="020B0604020202020204" pitchFamily="34" charset="0"/>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175118743907244"/>
          <c:y val="2.4716991138589273E-2"/>
          <c:w val="0.83400493642793438"/>
          <c:h val="0.81999192481640182"/>
        </c:manualLayout>
      </c:layout>
      <c:barChart>
        <c:barDir val="col"/>
        <c:grouping val="stacked"/>
        <c:varyColors val="0"/>
        <c:ser>
          <c:idx val="0"/>
          <c:order val="0"/>
          <c:tx>
            <c:strRef>
              <c:f>Sheet1!$B$1</c:f>
              <c:strCache>
                <c:ptCount val="1"/>
                <c:pt idx="0">
                  <c:v>Nokia 7.2</c:v>
                </c:pt>
              </c:strCache>
            </c:strRef>
          </c:tx>
          <c:spPr>
            <a:solidFill>
              <a:srgbClr val="7030A0"/>
            </a:solidFill>
            <a:ln>
              <a:noFill/>
            </a:ln>
            <a:effectLst/>
          </c:spPr>
          <c:invertIfNegative val="0"/>
          <c:dLbls>
            <c:spPr>
              <a:noFill/>
              <a:ln>
                <a:noFill/>
              </a:ln>
              <a:effectLst/>
            </c:spPr>
            <c:txPr>
              <a:bodyPr wrap="square" lIns="38100" tIns="19050" rIns="38100" bIns="19050" anchor="ctr">
                <a:spAutoFit/>
              </a:bodyPr>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Sheet1!$A$2:$A$4</c:f>
              <c:strCache>
                <c:ptCount val="3"/>
                <c:pt idx="0">
                  <c:v>Period 1</c:v>
                </c:pt>
                <c:pt idx="1">
                  <c:v>Period 2</c:v>
                </c:pt>
                <c:pt idx="2">
                  <c:v>Current Period</c:v>
                </c:pt>
              </c:strCache>
            </c:strRef>
          </c:cat>
          <c:val>
            <c:numRef>
              <c:f>Sheet1!$B$2:$B$4</c:f>
              <c:numCache>
                <c:formatCode>General</c:formatCode>
                <c:ptCount val="3"/>
                <c:pt idx="1">
                  <c:v>94</c:v>
                </c:pt>
                <c:pt idx="2">
                  <c:v>132</c:v>
                </c:pt>
              </c:numCache>
            </c:numRef>
          </c:val>
          <c:extLst>
            <c:ext xmlns:c16="http://schemas.microsoft.com/office/drawing/2014/chart" uri="{C3380CC4-5D6E-409C-BE32-E72D297353CC}">
              <c16:uniqueId val="{00000000-E1C7-44CA-8055-7DD08CD20F5C}"/>
            </c:ext>
          </c:extLst>
        </c:ser>
        <c:ser>
          <c:idx val="1"/>
          <c:order val="1"/>
          <c:tx>
            <c:strRef>
              <c:f>Sheet1!$C$1</c:f>
              <c:strCache>
                <c:ptCount val="1"/>
                <c:pt idx="0">
                  <c:v>Nokia 2720</c:v>
                </c:pt>
              </c:strCache>
            </c:strRef>
          </c:tx>
          <c:spPr>
            <a:solidFill>
              <a:srgbClr val="00B050"/>
            </a:solidFill>
            <a:ln>
              <a:noFill/>
            </a:ln>
            <a:effectLst/>
          </c:spPr>
          <c:invertIfNegative val="0"/>
          <c:dLbls>
            <c:dLbl>
              <c:idx val="0"/>
              <c:layout>
                <c:manualLayout>
                  <c:x val="-7.902432953767656E-3"/>
                  <c:y val="-9.0131858039278314E-17"/>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739-4053-A39B-60254E92E9C5}"/>
                </c:ext>
              </c:extLst>
            </c:dLbl>
            <c:dLbl>
              <c:idx val="1"/>
              <c:layout>
                <c:manualLayout>
                  <c:x val="-9.6584175908518294E-17"/>
                  <c:y val="1.2290849897753588E-2"/>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D746-45D9-BE64-F75FA9EC2357}"/>
                </c:ext>
              </c:extLst>
            </c:dLbl>
            <c:dLbl>
              <c:idx val="2"/>
              <c:layout>
                <c:manualLayout>
                  <c:x val="9.6584175908518294E-17"/>
                  <c:y val="-7.3745085112667391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677E-4185-A1F2-542C93DA9723}"/>
                </c:ext>
              </c:extLst>
            </c:dLbl>
            <c:spPr>
              <a:noFill/>
              <a:ln>
                <a:noFill/>
              </a:ln>
              <a:effectLst/>
            </c:spPr>
            <c:txPr>
              <a:bodyPr wrap="square" lIns="38100" tIns="19050" rIns="38100" bIns="19050" anchor="ctr">
                <a:spAutoFit/>
              </a:bodyPr>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Sheet1!$A$2:$A$4</c:f>
              <c:strCache>
                <c:ptCount val="3"/>
                <c:pt idx="0">
                  <c:v>Period 1</c:v>
                </c:pt>
                <c:pt idx="1">
                  <c:v>Period 2</c:v>
                </c:pt>
                <c:pt idx="2">
                  <c:v>Current Period</c:v>
                </c:pt>
              </c:strCache>
            </c:strRef>
          </c:cat>
          <c:val>
            <c:numRef>
              <c:f>Sheet1!$C$2:$C$4</c:f>
              <c:numCache>
                <c:formatCode>General</c:formatCode>
                <c:ptCount val="3"/>
                <c:pt idx="1">
                  <c:v>49</c:v>
                </c:pt>
                <c:pt idx="2">
                  <c:v>9</c:v>
                </c:pt>
              </c:numCache>
            </c:numRef>
          </c:val>
          <c:extLst>
            <c:ext xmlns:c16="http://schemas.microsoft.com/office/drawing/2014/chart" uri="{C3380CC4-5D6E-409C-BE32-E72D297353CC}">
              <c16:uniqueId val="{00000001-E1C7-44CA-8055-7DD08CD20F5C}"/>
            </c:ext>
          </c:extLst>
        </c:ser>
        <c:ser>
          <c:idx val="2"/>
          <c:order val="2"/>
          <c:tx>
            <c:strRef>
              <c:f>Sheet1!$D$1</c:f>
              <c:strCache>
                <c:ptCount val="1"/>
                <c:pt idx="0">
                  <c:v>Nokia 8.1</c:v>
                </c:pt>
              </c:strCache>
            </c:strRef>
          </c:tx>
          <c:spPr>
            <a:solidFill>
              <a:srgbClr val="3A44C5"/>
            </a:solidFill>
          </c:spPr>
          <c:invertIfNegative val="0"/>
          <c:dLbls>
            <c:spPr>
              <a:noFill/>
              <a:ln>
                <a:noFill/>
              </a:ln>
              <a:effectLst/>
            </c:spPr>
            <c:txPr>
              <a:bodyPr wrap="square" lIns="38100" tIns="19050" rIns="38100" bIns="19050" anchor="ctr">
                <a:spAutoFit/>
              </a:bodyPr>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Sheet1!$A$2:$A$4</c:f>
              <c:strCache>
                <c:ptCount val="3"/>
                <c:pt idx="0">
                  <c:v>Period 1</c:v>
                </c:pt>
                <c:pt idx="1">
                  <c:v>Period 2</c:v>
                </c:pt>
                <c:pt idx="2">
                  <c:v>Current Period</c:v>
                </c:pt>
              </c:strCache>
            </c:strRef>
          </c:cat>
          <c:val>
            <c:numRef>
              <c:f>Sheet1!$D$2:$D$4</c:f>
              <c:numCache>
                <c:formatCode>General</c:formatCode>
                <c:ptCount val="3"/>
                <c:pt idx="0">
                  <c:v>0</c:v>
                </c:pt>
                <c:pt idx="2">
                  <c:v>44</c:v>
                </c:pt>
              </c:numCache>
            </c:numRef>
          </c:val>
          <c:extLst>
            <c:ext xmlns:c16="http://schemas.microsoft.com/office/drawing/2014/chart" uri="{C3380CC4-5D6E-409C-BE32-E72D297353CC}">
              <c16:uniqueId val="{00000000-1698-1744-9B59-A7BDFF017AF1}"/>
            </c:ext>
          </c:extLst>
        </c:ser>
        <c:ser>
          <c:idx val="3"/>
          <c:order val="3"/>
          <c:tx>
            <c:strRef>
              <c:f>Sheet1!$E$1</c:f>
              <c:strCache>
                <c:ptCount val="1"/>
                <c:pt idx="0">
                  <c:v>Others</c:v>
                </c:pt>
              </c:strCache>
            </c:strRef>
          </c:tx>
          <c:spPr>
            <a:solidFill>
              <a:srgbClr val="EA42CE"/>
            </a:solidFill>
          </c:spPr>
          <c:invertIfNegative val="0"/>
          <c:dLbls>
            <c:spPr>
              <a:noFill/>
              <a:ln>
                <a:noFill/>
              </a:ln>
              <a:effectLst/>
            </c:sp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Sheet1!$A$2:$A$4</c:f>
              <c:strCache>
                <c:ptCount val="3"/>
                <c:pt idx="0">
                  <c:v>Period 1</c:v>
                </c:pt>
                <c:pt idx="1">
                  <c:v>Period 2</c:v>
                </c:pt>
                <c:pt idx="2">
                  <c:v>Current Period</c:v>
                </c:pt>
              </c:strCache>
            </c:strRef>
          </c:cat>
          <c:val>
            <c:numRef>
              <c:f>Sheet1!$E$2:$E$4</c:f>
              <c:numCache>
                <c:formatCode>General</c:formatCode>
                <c:ptCount val="3"/>
                <c:pt idx="0">
                  <c:v>0</c:v>
                </c:pt>
                <c:pt idx="1">
                  <c:v>81</c:v>
                </c:pt>
                <c:pt idx="2">
                  <c:v>86</c:v>
                </c:pt>
              </c:numCache>
            </c:numRef>
          </c:val>
          <c:extLst>
            <c:ext xmlns:c16="http://schemas.microsoft.com/office/drawing/2014/chart" uri="{C3380CC4-5D6E-409C-BE32-E72D297353CC}">
              <c16:uniqueId val="{00000000-68A5-4BAE-8E60-255C5B823C12}"/>
            </c:ext>
          </c:extLst>
        </c:ser>
        <c:dLbls>
          <c:dLblPos val="ctr"/>
          <c:showLegendKey val="0"/>
          <c:showVal val="1"/>
          <c:showCatName val="0"/>
          <c:showSerName val="0"/>
          <c:showPercent val="0"/>
          <c:showBubbleSize val="0"/>
        </c:dLbls>
        <c:gapWidth val="100"/>
        <c:overlap val="100"/>
        <c:serLines>
          <c:spPr>
            <a:ln w="9525" cap="flat" cmpd="sng" algn="ctr">
              <a:noFill/>
              <a:round/>
            </a:ln>
            <a:effectLst/>
          </c:spPr>
        </c:serLines>
        <c:axId val="622132608"/>
        <c:axId val="622133168"/>
      </c:barChart>
      <c:catAx>
        <c:axId val="6221326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vert="horz"/>
          <a:lstStyle/>
          <a:p>
            <a:pPr>
              <a:defRPr>
                <a:solidFill>
                  <a:schemeClr val="tx1"/>
                </a:solidFill>
              </a:defRPr>
            </a:pPr>
            <a:endParaRPr lang="en-US"/>
          </a:p>
        </c:txPr>
        <c:crossAx val="622133168"/>
        <c:crosses val="autoZero"/>
        <c:auto val="1"/>
        <c:lblAlgn val="ctr"/>
        <c:lblOffset val="100"/>
        <c:noMultiLvlLbl val="0"/>
      </c:catAx>
      <c:valAx>
        <c:axId val="622133168"/>
        <c:scaling>
          <c:orientation val="minMax"/>
          <c:max val="350"/>
        </c:scaling>
        <c:delete val="0"/>
        <c:axPos val="l"/>
        <c:numFmt formatCode="General" sourceLinked="1"/>
        <c:majorTickMark val="none"/>
        <c:minorTickMark val="none"/>
        <c:tickLblPos val="nextTo"/>
        <c:spPr>
          <a:noFill/>
          <a:ln>
            <a:noFill/>
          </a:ln>
          <a:effectLst/>
        </c:spPr>
        <c:txPr>
          <a:bodyPr rot="-60000000" vert="horz"/>
          <a:lstStyle/>
          <a:p>
            <a:pPr>
              <a:defRPr>
                <a:solidFill>
                  <a:schemeClr val="tx1"/>
                </a:solidFill>
              </a:defRPr>
            </a:pPr>
            <a:endParaRPr lang="en-US"/>
          </a:p>
        </c:txPr>
        <c:crossAx val="622132608"/>
        <c:crosses val="autoZero"/>
        <c:crossBetween val="between"/>
      </c:valAx>
      <c:spPr>
        <a:noFill/>
        <a:ln>
          <a:noFill/>
        </a:ln>
        <a:effectLst/>
      </c:spPr>
    </c:plotArea>
    <c:plotVisOnly val="1"/>
    <c:dispBlanksAs val="gap"/>
    <c:showDLblsOverMax val="0"/>
  </c:chart>
  <c:spPr>
    <a:noFill/>
    <a:ln>
      <a:noFill/>
    </a:ln>
    <a:effectLst/>
  </c:spPr>
  <c:txPr>
    <a:bodyPr/>
    <a:lstStyle/>
    <a:p>
      <a:pPr>
        <a:defRPr sz="1800">
          <a:solidFill>
            <a:schemeClr val="bg1"/>
          </a:solidFill>
          <a:latin typeface="Helvetica" panose="020B0604020202020204" pitchFamily="34" charset="0"/>
          <a:cs typeface="Helvetica" panose="020B0604020202020204" pitchFamily="34" charset="0"/>
        </a:defRPr>
      </a:pPr>
      <a:endParaRPr lang="en-US"/>
    </a:p>
  </c:txPr>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384875448530479"/>
          <c:y val="3.6972417789714634E-2"/>
          <c:w val="0.89733804698760511"/>
          <c:h val="0.88691993138691283"/>
        </c:manualLayout>
      </c:layout>
      <c:barChart>
        <c:barDir val="col"/>
        <c:grouping val="stacked"/>
        <c:varyColors val="0"/>
        <c:ser>
          <c:idx val="0"/>
          <c:order val="0"/>
          <c:tx>
            <c:strRef>
              <c:f>Sheet1!$B$1</c:f>
              <c:strCache>
                <c:ptCount val="1"/>
                <c:pt idx="0">
                  <c:v>Nokia 7.2</c:v>
                </c:pt>
              </c:strCache>
            </c:strRef>
          </c:tx>
          <c:spPr>
            <a:solidFill>
              <a:srgbClr val="7030A0"/>
            </a:solidFill>
            <a:ln>
              <a:noFill/>
            </a:ln>
            <a:effectLst/>
          </c:spPr>
          <c:invertIfNegative val="0"/>
          <c:dLbls>
            <c:spPr>
              <a:noFill/>
              <a:ln>
                <a:noFill/>
              </a:ln>
              <a:effectLst/>
            </c:spPr>
            <c:txPr>
              <a:bodyPr rot="0" spcFirstLastPara="1" vertOverflow="ellipsis" vert="horz" wrap="square" anchor="ctr" anchorCtr="1"/>
              <a:lstStyle/>
              <a:p>
                <a:pPr>
                  <a:defRPr sz="1800" b="0" i="0" u="none" strike="noStrike" kern="1200" baseline="0">
                    <a:solidFill>
                      <a:schemeClr val="bg1"/>
                    </a:solidFill>
                    <a:latin typeface="Helvetica" panose="020B0604020202020204" pitchFamily="34" charset="0"/>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General</c:formatCode>
                <c:ptCount val="3"/>
                <c:pt idx="1">
                  <c:v>24</c:v>
                </c:pt>
                <c:pt idx="2">
                  <c:v>112</c:v>
                </c:pt>
              </c:numCache>
            </c:numRef>
          </c:val>
          <c:extLst>
            <c:ext xmlns:c16="http://schemas.microsoft.com/office/drawing/2014/chart" uri="{C3380CC4-5D6E-409C-BE32-E72D297353CC}">
              <c16:uniqueId val="{00000000-3875-4CD8-8092-5A8EB58DF2C1}"/>
            </c:ext>
          </c:extLst>
        </c:ser>
        <c:ser>
          <c:idx val="1"/>
          <c:order val="1"/>
          <c:tx>
            <c:strRef>
              <c:f>Sheet1!$C$1</c:f>
              <c:strCache>
                <c:ptCount val="1"/>
                <c:pt idx="0">
                  <c:v>Nokia 2720</c:v>
                </c:pt>
              </c:strCache>
            </c:strRef>
          </c:tx>
          <c:spPr>
            <a:solidFill>
              <a:srgbClr val="00B050"/>
            </a:solidFill>
            <a:ln>
              <a:noFill/>
            </a:ln>
            <a:effectLst/>
          </c:spPr>
          <c:invertIfNegative val="0"/>
          <c:dLbls>
            <c:dLbl>
              <c:idx val="2"/>
              <c:layout>
                <c:manualLayout>
                  <c:x val="-1.9316835181703659E-16"/>
                  <c:y val="4.9163390075110695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2DA7-464C-B433-E109DCB9A690}"/>
                </c:ext>
              </c:extLst>
            </c:dLbl>
            <c:spPr>
              <a:noFill/>
              <a:ln>
                <a:noFill/>
              </a:ln>
              <a:effectLst/>
            </c:spPr>
            <c:txPr>
              <a:bodyPr rot="0" spcFirstLastPara="1" vertOverflow="ellipsis" vert="horz" wrap="square" anchor="ctr" anchorCtr="1"/>
              <a:lstStyle/>
              <a:p>
                <a:pPr>
                  <a:defRPr sz="1800" b="0" i="0" u="none" strike="noStrike" kern="1200" baseline="0">
                    <a:solidFill>
                      <a:schemeClr val="bg1"/>
                    </a:solidFill>
                    <a:latin typeface="Helvetica" panose="020B0604020202020204" pitchFamily="34" charset="0"/>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General</c:formatCode>
                <c:ptCount val="3"/>
                <c:pt idx="1">
                  <c:v>34</c:v>
                </c:pt>
                <c:pt idx="2">
                  <c:v>22</c:v>
                </c:pt>
              </c:numCache>
            </c:numRef>
          </c:val>
          <c:extLst>
            <c:ext xmlns:c16="http://schemas.microsoft.com/office/drawing/2014/chart" uri="{C3380CC4-5D6E-409C-BE32-E72D297353CC}">
              <c16:uniqueId val="{00000001-3875-4CD8-8092-5A8EB58DF2C1}"/>
            </c:ext>
          </c:extLst>
        </c:ser>
        <c:ser>
          <c:idx val="2"/>
          <c:order val="2"/>
          <c:tx>
            <c:strRef>
              <c:f>Sheet1!$D$1</c:f>
              <c:strCache>
                <c:ptCount val="1"/>
                <c:pt idx="0">
                  <c:v>Nokia 8.1</c:v>
                </c:pt>
              </c:strCache>
            </c:strRef>
          </c:tx>
          <c:spPr>
            <a:solidFill>
              <a:srgbClr val="3A44C5"/>
            </a:solidFill>
            <a:ln>
              <a:noFill/>
            </a:ln>
            <a:effectLst/>
          </c:spPr>
          <c:invertIfNegative val="0"/>
          <c:dLbls>
            <c:spPr>
              <a:noFill/>
              <a:ln>
                <a:noFill/>
              </a:ln>
              <a:effectLst/>
            </c:spPr>
            <c:txPr>
              <a:bodyPr rot="0" spcFirstLastPara="1" vertOverflow="ellipsis" vert="horz" wrap="square" anchor="ctr" anchorCtr="1"/>
              <a:lstStyle/>
              <a:p>
                <a:pPr>
                  <a:defRPr sz="1800" b="0" i="0" u="none" strike="noStrike" kern="1200" baseline="0">
                    <a:solidFill>
                      <a:schemeClr val="bg1"/>
                    </a:solidFill>
                    <a:latin typeface="Helvetica" panose="020B0604020202020204" pitchFamily="34" charset="0"/>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Sheet1!$D$2:$D$4</c:f>
              <c:numCache>
                <c:formatCode>General</c:formatCode>
                <c:ptCount val="3"/>
                <c:pt idx="0">
                  <c:v>0</c:v>
                </c:pt>
                <c:pt idx="2">
                  <c:v>9</c:v>
                </c:pt>
              </c:numCache>
            </c:numRef>
          </c:val>
          <c:extLst>
            <c:ext xmlns:c16="http://schemas.microsoft.com/office/drawing/2014/chart" uri="{C3380CC4-5D6E-409C-BE32-E72D297353CC}">
              <c16:uniqueId val="{00000000-66CD-A142-AAFC-62D070701A32}"/>
            </c:ext>
          </c:extLst>
        </c:ser>
        <c:ser>
          <c:idx val="3"/>
          <c:order val="3"/>
          <c:tx>
            <c:strRef>
              <c:f>Sheet1!$E$1</c:f>
              <c:strCache>
                <c:ptCount val="1"/>
                <c:pt idx="0">
                  <c:v>Others</c:v>
                </c:pt>
              </c:strCache>
            </c:strRef>
          </c:tx>
          <c:spPr>
            <a:solidFill>
              <a:srgbClr val="EA42CE"/>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Helvetica" panose="020B0604020202020204" pitchFamily="34" charset="0"/>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General</c:formatCode>
                <c:ptCount val="3"/>
                <c:pt idx="0">
                  <c:v>0</c:v>
                </c:pt>
                <c:pt idx="1">
                  <c:v>55</c:v>
                </c:pt>
                <c:pt idx="2">
                  <c:v>40</c:v>
                </c:pt>
              </c:numCache>
            </c:numRef>
          </c:val>
          <c:extLst>
            <c:ext xmlns:c16="http://schemas.microsoft.com/office/drawing/2014/chart" uri="{C3380CC4-5D6E-409C-BE32-E72D297353CC}">
              <c16:uniqueId val="{00000000-CDA3-4A9D-BDDF-CE65898D1ADD}"/>
            </c:ext>
          </c:extLst>
        </c:ser>
        <c:dLbls>
          <c:dLblPos val="ctr"/>
          <c:showLegendKey val="0"/>
          <c:showVal val="1"/>
          <c:showCatName val="0"/>
          <c:showSerName val="0"/>
          <c:showPercent val="0"/>
          <c:showBubbleSize val="0"/>
        </c:dLbls>
        <c:gapWidth val="100"/>
        <c:overlap val="100"/>
        <c:serLines>
          <c:spPr>
            <a:ln w="9525" cap="flat" cmpd="sng" algn="ctr">
              <a:noFill/>
              <a:round/>
            </a:ln>
            <a:effectLst/>
          </c:spPr>
        </c:serLines>
        <c:axId val="622137088"/>
        <c:axId val="622137648"/>
      </c:barChart>
      <c:catAx>
        <c:axId val="6221370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Helvetica" panose="020B0604020202020204" pitchFamily="34" charset="0"/>
                <a:ea typeface="+mn-ea"/>
                <a:cs typeface="Helvetica" panose="020B0604020202020204" pitchFamily="34" charset="0"/>
              </a:defRPr>
            </a:pPr>
            <a:endParaRPr lang="en-US"/>
          </a:p>
        </c:txPr>
        <c:crossAx val="622137648"/>
        <c:crosses val="autoZero"/>
        <c:auto val="1"/>
        <c:lblAlgn val="ctr"/>
        <c:lblOffset val="100"/>
        <c:noMultiLvlLbl val="0"/>
      </c:catAx>
      <c:valAx>
        <c:axId val="622137648"/>
        <c:scaling>
          <c:orientation val="minMax"/>
          <c:max val="20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solidFill>
                <a:latin typeface="Helvetica" panose="020B0604020202020204" pitchFamily="34" charset="0"/>
                <a:ea typeface="+mn-ea"/>
                <a:cs typeface="Helvetica" panose="020B0604020202020204" pitchFamily="34" charset="0"/>
              </a:defRPr>
            </a:pPr>
            <a:endParaRPr lang="en-US"/>
          </a:p>
        </c:txPr>
        <c:crossAx val="622137088"/>
        <c:crosses val="autoZero"/>
        <c:crossBetween val="between"/>
      </c:valAx>
      <c:spPr>
        <a:noFill/>
        <a:ln>
          <a:noFill/>
        </a:ln>
        <a:effectLst/>
      </c:spPr>
    </c:plotArea>
    <c:plotVisOnly val="1"/>
    <c:dispBlanksAs val="gap"/>
    <c:showDLblsOverMax val="0"/>
  </c:chart>
  <c:spPr>
    <a:noFill/>
    <a:ln>
      <a:noFill/>
    </a:ln>
    <a:effectLst/>
  </c:spPr>
  <c:txPr>
    <a:bodyPr/>
    <a:lstStyle/>
    <a:p>
      <a:pPr>
        <a:defRPr sz="1800">
          <a:solidFill>
            <a:schemeClr val="bg1"/>
          </a:solidFill>
          <a:latin typeface="Helvetica" panose="020B0604020202020204" pitchFamily="34" charset="0"/>
          <a:cs typeface="Helvetica" panose="020B0604020202020204" pitchFamily="34" charset="0"/>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Owned</c:v>
                </c:pt>
              </c:strCache>
            </c:strRef>
          </c:tx>
          <c:spPr>
            <a:solidFill>
              <a:srgbClr val="C29847"/>
            </a:solidFill>
            <a:ln>
              <a:noFill/>
            </a:ln>
            <a:effectLst/>
          </c:spPr>
          <c:invertIfNegative val="0"/>
          <c:dPt>
            <c:idx val="0"/>
            <c:invertIfNegative val="0"/>
            <c:bubble3D val="0"/>
            <c:extLst>
              <c:ext xmlns:c16="http://schemas.microsoft.com/office/drawing/2014/chart" uri="{C3380CC4-5D6E-409C-BE32-E72D297353CC}">
                <c16:uniqueId val="{00000001-B448-CB47-B4CA-A2D2244DE9A9}"/>
              </c:ext>
            </c:extLst>
          </c:dPt>
          <c:dPt>
            <c:idx val="1"/>
            <c:invertIfNegative val="0"/>
            <c:bubble3D val="0"/>
            <c:extLst>
              <c:ext xmlns:c16="http://schemas.microsoft.com/office/drawing/2014/chart" uri="{C3380CC4-5D6E-409C-BE32-E72D297353CC}">
                <c16:uniqueId val="{00000003-B448-CB47-B4CA-A2D2244DE9A9}"/>
              </c:ext>
            </c:extLst>
          </c:dPt>
          <c:dPt>
            <c:idx val="2"/>
            <c:invertIfNegative val="0"/>
            <c:bubble3D val="0"/>
            <c:extLst>
              <c:ext xmlns:c16="http://schemas.microsoft.com/office/drawing/2014/chart" uri="{C3380CC4-5D6E-409C-BE32-E72D297353CC}">
                <c16:uniqueId val="{00000005-B448-CB47-B4CA-A2D2244DE9A9}"/>
              </c:ext>
            </c:extLst>
          </c:dPt>
          <c:dLbls>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General</c:formatCode>
                <c:ptCount val="3"/>
              </c:numCache>
            </c:numRef>
          </c:val>
          <c:extLst>
            <c:ext xmlns:c16="http://schemas.microsoft.com/office/drawing/2014/chart" uri="{C3380CC4-5D6E-409C-BE32-E72D297353CC}">
              <c16:uniqueId val="{0000000A-B448-CB47-B4CA-A2D2244DE9A9}"/>
            </c:ext>
          </c:extLst>
        </c:ser>
        <c:ser>
          <c:idx val="1"/>
          <c:order val="1"/>
          <c:tx>
            <c:strRef>
              <c:f>Sheet1!$C$1</c:f>
              <c:strCache>
                <c:ptCount val="1"/>
                <c:pt idx="0">
                  <c:v>Paid </c:v>
                </c:pt>
              </c:strCache>
            </c:strRef>
          </c:tx>
          <c:spPr>
            <a:solidFill>
              <a:srgbClr val="F5DA86"/>
            </a:solidFill>
            <a:ln>
              <a:noFill/>
            </a:ln>
            <a:effectLst/>
          </c:spPr>
          <c:invertIfNegative val="0"/>
          <c:dPt>
            <c:idx val="0"/>
            <c:invertIfNegative val="0"/>
            <c:bubble3D val="0"/>
            <c:extLst>
              <c:ext xmlns:c16="http://schemas.microsoft.com/office/drawing/2014/chart" uri="{C3380CC4-5D6E-409C-BE32-E72D297353CC}">
                <c16:uniqueId val="{0000000C-B448-CB47-B4CA-A2D2244DE9A9}"/>
              </c:ext>
            </c:extLst>
          </c:dPt>
          <c:dPt>
            <c:idx val="1"/>
            <c:invertIfNegative val="0"/>
            <c:bubble3D val="0"/>
            <c:extLst>
              <c:ext xmlns:c16="http://schemas.microsoft.com/office/drawing/2014/chart" uri="{C3380CC4-5D6E-409C-BE32-E72D297353CC}">
                <c16:uniqueId val="{0000000E-B448-CB47-B4CA-A2D2244DE9A9}"/>
              </c:ext>
            </c:extLst>
          </c:dPt>
          <c:dPt>
            <c:idx val="2"/>
            <c:invertIfNegative val="0"/>
            <c:bubble3D val="0"/>
            <c:extLst>
              <c:ext xmlns:c16="http://schemas.microsoft.com/office/drawing/2014/chart" uri="{C3380CC4-5D6E-409C-BE32-E72D297353CC}">
                <c16:uniqueId val="{00000010-B448-CB47-B4CA-A2D2244DE9A9}"/>
              </c:ext>
            </c:extLst>
          </c:dPt>
          <c:dLbls>
            <c:spPr>
              <a:noFill/>
              <a:ln>
                <a:noFill/>
              </a:ln>
              <a:effectLst/>
            </c:spPr>
            <c:txPr>
              <a:bodyPr wrap="square" lIns="38100" tIns="19050" rIns="38100" bIns="19050" anchor="ctr">
                <a:spAutoFit/>
              </a:bodyPr>
              <a:lstStyle/>
              <a:p>
                <a:pPr>
                  <a:defRPr>
                    <a:latin typeface="+mj-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Sheet1!$A$2:$A$4</c:f>
              <c:strCache>
                <c:ptCount val="3"/>
                <c:pt idx="0">
                  <c:v>Period 1</c:v>
                </c:pt>
                <c:pt idx="1">
                  <c:v>Period 2</c:v>
                </c:pt>
                <c:pt idx="2">
                  <c:v>Current Period</c:v>
                </c:pt>
              </c:strCache>
            </c:strRef>
          </c:cat>
          <c:val>
            <c:numRef>
              <c:f>Sheet1!$C$2:$C$4</c:f>
              <c:numCache>
                <c:formatCode>#,##0</c:formatCode>
                <c:ptCount val="3"/>
                <c:pt idx="1">
                  <c:v>4232</c:v>
                </c:pt>
                <c:pt idx="2" formatCode="General">
                  <c:v>356</c:v>
                </c:pt>
              </c:numCache>
            </c:numRef>
          </c:val>
          <c:extLst>
            <c:ext xmlns:c16="http://schemas.microsoft.com/office/drawing/2014/chart" uri="{C3380CC4-5D6E-409C-BE32-E72D297353CC}">
              <c16:uniqueId val="{00000015-B448-CB47-B4CA-A2D2244DE9A9}"/>
            </c:ext>
          </c:extLst>
        </c:ser>
        <c:ser>
          <c:idx val="2"/>
          <c:order val="2"/>
          <c:tx>
            <c:strRef>
              <c:f>Sheet1!$D$1</c:f>
              <c:strCache>
                <c:ptCount val="1"/>
                <c:pt idx="0">
                  <c:v>Earned</c:v>
                </c:pt>
              </c:strCache>
            </c:strRef>
          </c:tx>
          <c:spPr>
            <a:solidFill>
              <a:srgbClr val="436097"/>
            </a:solidFill>
            <a:ln>
              <a:noFill/>
            </a:ln>
            <a:effectLst/>
          </c:spPr>
          <c:invertIfNegative val="0"/>
          <c:dLbls>
            <c:spPr>
              <a:noFill/>
              <a:ln>
                <a:noFill/>
              </a:ln>
              <a:effectLst/>
            </c:spPr>
            <c:txPr>
              <a:bodyPr wrap="square" lIns="38100" tIns="19050" rIns="38100" bIns="19050" anchor="ctr">
                <a:spAutoFit/>
              </a:bodyPr>
              <a:lstStyle/>
              <a:p>
                <a:pPr>
                  <a:defRPr>
                    <a:latin typeface="+mj-lt"/>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Sheet1!$D$2:$D$4</c:f>
              <c:numCache>
                <c:formatCode>#,##0</c:formatCode>
                <c:ptCount val="3"/>
                <c:pt idx="1">
                  <c:v>2175</c:v>
                </c:pt>
                <c:pt idx="2">
                  <c:v>4608</c:v>
                </c:pt>
              </c:numCache>
            </c:numRef>
          </c:val>
          <c:extLst>
            <c:ext xmlns:c16="http://schemas.microsoft.com/office/drawing/2014/chart" uri="{C3380CC4-5D6E-409C-BE32-E72D297353CC}">
              <c16:uniqueId val="{00000016-B448-CB47-B4CA-A2D2244DE9A9}"/>
            </c:ext>
          </c:extLst>
        </c:ser>
        <c:dLbls>
          <c:dLblPos val="outEnd"/>
          <c:showLegendKey val="0"/>
          <c:showVal val="1"/>
          <c:showCatName val="0"/>
          <c:showSerName val="0"/>
          <c:showPercent val="0"/>
          <c:showBubbleSize val="0"/>
        </c:dLbls>
        <c:gapWidth val="100"/>
        <c:overlap val="-27"/>
        <c:axId val="303863384"/>
        <c:axId val="303867304"/>
      </c:barChart>
      <c:catAx>
        <c:axId val="3038633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vert="horz"/>
          <a:lstStyle/>
          <a:p>
            <a:pPr>
              <a:defRPr>
                <a:latin typeface="+mj-lt"/>
              </a:defRPr>
            </a:pPr>
            <a:endParaRPr lang="en-US"/>
          </a:p>
        </c:txPr>
        <c:crossAx val="303867304"/>
        <c:crosses val="autoZero"/>
        <c:auto val="1"/>
        <c:lblAlgn val="ctr"/>
        <c:lblOffset val="100"/>
        <c:noMultiLvlLbl val="0"/>
      </c:catAx>
      <c:valAx>
        <c:axId val="303867304"/>
        <c:scaling>
          <c:orientation val="minMax"/>
        </c:scaling>
        <c:delete val="1"/>
        <c:axPos val="l"/>
        <c:numFmt formatCode="General" sourceLinked="1"/>
        <c:majorTickMark val="none"/>
        <c:minorTickMark val="none"/>
        <c:tickLblPos val="nextTo"/>
        <c:crossAx val="30386338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2200">
          <a:latin typeface="Helvetica" panose="020B0604020202020204" pitchFamily="34" charset="0"/>
          <a:cs typeface="Helvetica" panose="020B0604020202020204" pitchFamily="34" charset="0"/>
        </a:defRPr>
      </a:pPr>
      <a:endParaRPr lang="en-US"/>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9417800418328155"/>
          <c:y val="0.13007431928877441"/>
          <c:w val="0.4870774435712858"/>
          <c:h val="0.65874338608134497"/>
        </c:manualLayout>
      </c:layout>
      <c:pieChart>
        <c:varyColors val="1"/>
        <c:ser>
          <c:idx val="0"/>
          <c:order val="0"/>
          <c:tx>
            <c:strRef>
              <c:f>Sheet1!$B$1</c:f>
              <c:strCache>
                <c:ptCount val="1"/>
                <c:pt idx="0">
                  <c:v>Column1</c:v>
                </c:pt>
              </c:strCache>
            </c:strRef>
          </c:tx>
          <c:dPt>
            <c:idx val="0"/>
            <c:bubble3D val="0"/>
            <c:spPr>
              <a:solidFill>
                <a:srgbClr val="C29847"/>
              </a:solidFill>
              <a:ln w="19050">
                <a:solidFill>
                  <a:schemeClr val="lt1"/>
                </a:solidFill>
              </a:ln>
              <a:effectLst/>
            </c:spPr>
            <c:extLst>
              <c:ext xmlns:c16="http://schemas.microsoft.com/office/drawing/2014/chart" uri="{C3380CC4-5D6E-409C-BE32-E72D297353CC}">
                <c16:uniqueId val="{00000001-C535-47AB-B1FB-0258E87A16F7}"/>
              </c:ext>
            </c:extLst>
          </c:dPt>
          <c:dPt>
            <c:idx val="1"/>
            <c:bubble3D val="0"/>
            <c:spPr>
              <a:solidFill>
                <a:srgbClr val="FADA78"/>
              </a:solidFill>
              <a:ln w="19050">
                <a:solidFill>
                  <a:schemeClr val="lt1"/>
                </a:solidFill>
              </a:ln>
              <a:effectLst/>
            </c:spPr>
            <c:extLst>
              <c:ext xmlns:c16="http://schemas.microsoft.com/office/drawing/2014/chart" uri="{C3380CC4-5D6E-409C-BE32-E72D297353CC}">
                <c16:uniqueId val="{00000003-C535-47AB-B1FB-0258E87A16F7}"/>
              </c:ext>
            </c:extLst>
          </c:dPt>
          <c:dPt>
            <c:idx val="2"/>
            <c:bubble3D val="0"/>
            <c:spPr>
              <a:solidFill>
                <a:srgbClr val="3D609C"/>
              </a:solidFill>
              <a:ln w="19050">
                <a:solidFill>
                  <a:schemeClr val="lt1"/>
                </a:solidFill>
              </a:ln>
              <a:effectLst/>
            </c:spPr>
            <c:extLst>
              <c:ext xmlns:c16="http://schemas.microsoft.com/office/drawing/2014/chart" uri="{C3380CC4-5D6E-409C-BE32-E72D297353CC}">
                <c16:uniqueId val="{00000005-C535-47AB-B1FB-0258E87A16F7}"/>
              </c:ext>
            </c:extLst>
          </c:dPt>
          <c:dLbls>
            <c:dLbl>
              <c:idx val="1"/>
              <c:spPr>
                <a:noFill/>
                <a:ln>
                  <a:noFill/>
                </a:ln>
                <a:effectLst/>
              </c:spPr>
              <c:txPr>
                <a:bodyPr wrap="square" lIns="38100" tIns="19050" rIns="38100" bIns="19050" anchor="ctr">
                  <a:spAutoFit/>
                </a:bodyPr>
                <a:lstStyle/>
                <a:p>
                  <a:pPr>
                    <a:defRPr sz="2200">
                      <a:latin typeface="+mj-lt"/>
                    </a:defRPr>
                  </a:pPr>
                  <a:endParaRPr lang="en-US"/>
                </a:p>
              </c:txPr>
              <c:dLblPos val="bestFit"/>
              <c:showLegendKey val="0"/>
              <c:showVal val="1"/>
              <c:showCatName val="0"/>
              <c:showSerName val="0"/>
              <c:showPercent val="0"/>
              <c:showBubbleSize val="0"/>
              <c:extLst>
                <c:ext xmlns:c16="http://schemas.microsoft.com/office/drawing/2014/chart" uri="{C3380CC4-5D6E-409C-BE32-E72D297353CC}">
                  <c16:uniqueId val="{00000003-C535-47AB-B1FB-0258E87A16F7}"/>
                </c:ext>
              </c:extLst>
            </c:dLbl>
            <c:dLbl>
              <c:idx val="2"/>
              <c:layout>
                <c:manualLayout>
                  <c:x val="0.10080332013448511"/>
                  <c:y val="-0.23775344359560202"/>
                </c:manualLayout>
              </c:layout>
              <c:spPr>
                <a:noFill/>
                <a:ln>
                  <a:noFill/>
                </a:ln>
                <a:effectLst/>
              </c:spPr>
              <c:txPr>
                <a:bodyPr wrap="square" lIns="38100" tIns="19050" rIns="38100" bIns="19050" anchor="ctr">
                  <a:spAutoFit/>
                </a:bodyPr>
                <a:lstStyle/>
                <a:p>
                  <a:pPr>
                    <a:defRPr sz="2200">
                      <a:solidFill>
                        <a:schemeClr val="bg1"/>
                      </a:solidFill>
                      <a:latin typeface="+mj-lt"/>
                    </a:defRPr>
                  </a:pPr>
                  <a:endParaRPr lang="en-US"/>
                </a:p>
              </c:txPr>
              <c:dLblPos val="bestFi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5-C535-47AB-B1FB-0258E87A16F7}"/>
                </c:ext>
              </c:extLst>
            </c:dLbl>
            <c:spPr>
              <a:noFill/>
              <a:ln>
                <a:noFill/>
              </a:ln>
              <a:effectLst/>
            </c:spPr>
            <c:txPr>
              <a:bodyPr wrap="square" lIns="38100" tIns="19050" rIns="38100" bIns="19050" anchor="ctr">
                <a:spAutoFit/>
              </a:bodyPr>
              <a:lstStyle/>
              <a:p>
                <a:pPr>
                  <a:defRPr sz="2200"/>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Owned Media</c:v>
                </c:pt>
                <c:pt idx="1">
                  <c:v>Paid Media</c:v>
                </c:pt>
                <c:pt idx="2">
                  <c:v>Earned Media</c:v>
                </c:pt>
              </c:strCache>
            </c:strRef>
          </c:cat>
          <c:val>
            <c:numRef>
              <c:f>Sheet1!$B$2:$B$4</c:f>
              <c:numCache>
                <c:formatCode>0.0%</c:formatCode>
                <c:ptCount val="3"/>
                <c:pt idx="1">
                  <c:v>7.1999999999999995E-2</c:v>
                </c:pt>
                <c:pt idx="2">
                  <c:v>0.92800000000000005</c:v>
                </c:pt>
              </c:numCache>
            </c:numRef>
          </c:val>
          <c:extLst>
            <c:ext xmlns:c16="http://schemas.microsoft.com/office/drawing/2014/chart" uri="{C3380CC4-5D6E-409C-BE32-E72D297353CC}">
              <c16:uniqueId val="{00000006-C535-47AB-B1FB-0258E87A16F7}"/>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layout>
        <c:manualLayout>
          <c:xMode val="edge"/>
          <c:yMode val="edge"/>
          <c:x val="2.7691149921314769E-2"/>
          <c:y val="0.79691987089321858"/>
          <c:w val="0.95158132259527395"/>
          <c:h val="0.16782418820028916"/>
        </c:manualLayout>
      </c:layout>
      <c:overlay val="0"/>
      <c:spPr>
        <a:noFill/>
        <a:ln>
          <a:noFill/>
        </a:ln>
        <a:effectLst/>
      </c:spPr>
      <c:txPr>
        <a:bodyPr rot="0" vert="horz"/>
        <a:lstStyle/>
        <a:p>
          <a:pPr>
            <a:defRPr sz="2400">
              <a:latin typeface="+mj-lt"/>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latin typeface="Helvetica" panose="020B0604020202020204" pitchFamily="34" charset="0"/>
          <a:cs typeface="Helvetica" panose="020B0604020202020204" pitchFamily="34" charset="0"/>
        </a:defRPr>
      </a:pPr>
      <a:endParaRPr lang="en-US"/>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540677085400328"/>
          <c:y val="4.0362232538851718E-2"/>
          <c:w val="0.74439726182905908"/>
          <c:h val="0.75772315799179979"/>
        </c:manualLayout>
      </c:layout>
      <c:barChart>
        <c:barDir val="col"/>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1-7E23-6B40-9988-52A7F357367C}"/>
              </c:ext>
            </c:extLst>
          </c:dPt>
          <c:dLbls>
            <c:dLbl>
              <c:idx val="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E23-6B40-9988-52A7F357367C}"/>
                </c:ext>
              </c:extLst>
            </c:dLbl>
            <c:dLbl>
              <c:idx val="1"/>
              <c:layout/>
              <c:tx>
                <c:rich>
                  <a:bodyPr/>
                  <a:lstStyle/>
                  <a:p>
                    <a:fld id="{78A79747-1009-497D-8E59-AC5ADFBF6AC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1-A6DD-4C09-8146-46727CF5803C}"/>
                </c:ext>
              </c:extLst>
            </c:dLbl>
            <c:dLbl>
              <c:idx val="2"/>
              <c:layout/>
              <c:tx>
                <c:rich>
                  <a:bodyPr/>
                  <a:lstStyle/>
                  <a:p>
                    <a:fld id="{20AF3BA3-220B-48A4-A58B-6EE55F5554B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2-A6DD-4C09-8146-46727CF5803C}"/>
                </c:ext>
              </c:extLst>
            </c:dLbl>
            <c:spPr>
              <a:noFill/>
              <a:ln>
                <a:noFill/>
              </a:ln>
              <a:effectLst/>
            </c:spPr>
            <c:txPr>
              <a:bodyPr wrap="square" lIns="38100" tIns="19050" rIns="38100" bIns="19050" anchor="ctr">
                <a:spAutoFit/>
              </a:bodyPr>
              <a:lstStyle/>
              <a:p>
                <a:pPr>
                  <a:defRPr sz="1600">
                    <a:solidFill>
                      <a:schemeClr val="bg1"/>
                    </a:solidFill>
                    <a:latin typeface="+mj-lt"/>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#,##0</c:formatCode>
                <c:ptCount val="3"/>
                <c:pt idx="1">
                  <c:v>2223</c:v>
                </c:pt>
                <c:pt idx="2" formatCode="General">
                  <c:v>655</c:v>
                </c:pt>
              </c:numCache>
            </c:numRef>
          </c:val>
          <c:extLst>
            <c:ext xmlns:c15="http://schemas.microsoft.com/office/drawing/2012/chart" uri="{02D57815-91ED-43cb-92C2-25804820EDAC}">
              <c15:datalabelsRange>
                <c15:f>Sheet1!$G$2:$G$4</c15:f>
                <c15:dlblRangeCache>
                  <c:ptCount val="3"/>
                  <c:pt idx="0">
                    <c:v>#DIV/0!</c:v>
                  </c:pt>
                  <c:pt idx="1">
                    <c:v>34.7%</c:v>
                  </c:pt>
                  <c:pt idx="2">
                    <c:v>13.2%</c:v>
                  </c:pt>
                </c15:dlblRangeCache>
              </c15:datalabelsRange>
            </c:ext>
            <c:ext xmlns:c16="http://schemas.microsoft.com/office/drawing/2014/chart" uri="{C3380CC4-5D6E-409C-BE32-E72D297353CC}">
              <c16:uniqueId val="{00000002-7E23-6B40-9988-52A7F357367C}"/>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4-7E23-6B40-9988-52A7F357367C}"/>
              </c:ext>
            </c:extLst>
          </c:dPt>
          <c:dLbls>
            <c:dLbl>
              <c:idx val="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7E23-6B40-9988-52A7F357367C}"/>
                </c:ext>
              </c:extLst>
            </c:dLbl>
            <c:dLbl>
              <c:idx val="1"/>
              <c:layout/>
              <c:tx>
                <c:rich>
                  <a:bodyPr/>
                  <a:lstStyle/>
                  <a:p>
                    <a:fld id="{313D8A95-66AE-4AFE-894F-050BFC1F252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4-A6DD-4C09-8146-46727CF5803C}"/>
                </c:ext>
              </c:extLst>
            </c:dLbl>
            <c:dLbl>
              <c:idx val="2"/>
              <c:layout/>
              <c:tx>
                <c:rich>
                  <a:bodyPr/>
                  <a:lstStyle/>
                  <a:p>
                    <a:fld id="{0581B4B1-01BE-4B7D-B10F-70446550FCD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5-A6DD-4C09-8146-46727CF5803C}"/>
                </c:ext>
              </c:extLst>
            </c:dLbl>
            <c:spPr>
              <a:noFill/>
              <a:ln>
                <a:noFill/>
              </a:ln>
              <a:effectLst/>
            </c:spPr>
            <c:txPr>
              <a:bodyPr wrap="square" lIns="38100" tIns="19050" rIns="38100" bIns="19050" anchor="ctr">
                <a:spAutoFit/>
              </a:bodyPr>
              <a:lstStyle/>
              <a:p>
                <a:pPr>
                  <a:defRPr sz="1600">
                    <a:solidFill>
                      <a:schemeClr val="bg1"/>
                    </a:solidFill>
                    <a:latin typeface="+mj-lt"/>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#,##0</c:formatCode>
                <c:ptCount val="3"/>
                <c:pt idx="1">
                  <c:v>1513</c:v>
                </c:pt>
                <c:pt idx="2" formatCode="General">
                  <c:v>502</c:v>
                </c:pt>
              </c:numCache>
            </c:numRef>
          </c:val>
          <c:extLst>
            <c:ext xmlns:c15="http://schemas.microsoft.com/office/drawing/2012/chart" uri="{02D57815-91ED-43cb-92C2-25804820EDAC}">
              <c15:datalabelsRange>
                <c15:f>Sheet1!$H$2:$H$4</c15:f>
                <c15:dlblRangeCache>
                  <c:ptCount val="3"/>
                  <c:pt idx="0">
                    <c:v>#DIV/0!</c:v>
                  </c:pt>
                  <c:pt idx="1">
                    <c:v>23.6%</c:v>
                  </c:pt>
                  <c:pt idx="2">
                    <c:v>10.1%</c:v>
                  </c:pt>
                </c15:dlblRangeCache>
              </c15:datalabelsRange>
            </c:ext>
            <c:ext xmlns:c16="http://schemas.microsoft.com/office/drawing/2014/chart" uri="{C3380CC4-5D6E-409C-BE32-E72D297353CC}">
              <c16:uniqueId val="{00000005-7E23-6B40-9988-52A7F357367C}"/>
            </c:ext>
          </c:extLst>
        </c:ser>
        <c:ser>
          <c:idx val="2"/>
          <c:order val="2"/>
          <c:tx>
            <c:strRef>
              <c:f>Sheet1!$D$1</c:f>
              <c:strCache>
                <c:ptCount val="1"/>
                <c:pt idx="0">
                  <c:v>Neutral</c:v>
                </c:pt>
              </c:strCache>
            </c:strRef>
          </c:tx>
          <c:spPr>
            <a:solidFill>
              <a:srgbClr val="7F7E7E"/>
            </a:solidFill>
            <a:ln>
              <a:noFill/>
            </a:ln>
            <a:effectLst/>
          </c:spPr>
          <c:invertIfNegative val="0"/>
          <c:dLbls>
            <c:dLbl>
              <c:idx val="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A6DD-4C09-8146-46727CF5803C}"/>
                </c:ext>
              </c:extLst>
            </c:dLbl>
            <c:dLbl>
              <c:idx val="1"/>
              <c:layout/>
              <c:tx>
                <c:rich>
                  <a:bodyPr/>
                  <a:lstStyle/>
                  <a:p>
                    <a:fld id="{ED19619A-F057-4FE8-845D-199AC1400F59}"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7-A6DD-4C09-8146-46727CF5803C}"/>
                </c:ext>
              </c:extLst>
            </c:dLbl>
            <c:dLbl>
              <c:idx val="2"/>
              <c:layout/>
              <c:tx>
                <c:rich>
                  <a:bodyPr/>
                  <a:lstStyle/>
                  <a:p>
                    <a:fld id="{5EDEEC29-3151-4E46-A2ED-023FEC7BF3F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8-A6DD-4C09-8146-46727CF5803C}"/>
                </c:ext>
              </c:extLst>
            </c:dLbl>
            <c:spPr>
              <a:noFill/>
              <a:ln>
                <a:noFill/>
              </a:ln>
              <a:effectLst/>
            </c:spPr>
            <c:txPr>
              <a:bodyPr wrap="square" lIns="38100" tIns="19050" rIns="38100" bIns="19050" anchor="ctr">
                <a:spAutoFit/>
              </a:bodyPr>
              <a:lstStyle/>
              <a:p>
                <a:pPr>
                  <a:defRPr sz="1600">
                    <a:solidFill>
                      <a:schemeClr val="bg1"/>
                    </a:solidFill>
                    <a:latin typeface="+mj-lt"/>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Sheet1!$D$2:$D$4</c:f>
              <c:numCache>
                <c:formatCode>#,##0</c:formatCode>
                <c:ptCount val="3"/>
                <c:pt idx="1">
                  <c:v>2671</c:v>
                </c:pt>
                <c:pt idx="2">
                  <c:v>3807</c:v>
                </c:pt>
              </c:numCache>
            </c:numRef>
          </c:val>
          <c:extLst>
            <c:ext xmlns:c15="http://schemas.microsoft.com/office/drawing/2012/chart" uri="{02D57815-91ED-43cb-92C2-25804820EDAC}">
              <c15:datalabelsRange>
                <c15:f>Sheet1!$I$2:$I$4</c15:f>
                <c15:dlblRangeCache>
                  <c:ptCount val="3"/>
                  <c:pt idx="0">
                    <c:v>#DIV/0!</c:v>
                  </c:pt>
                  <c:pt idx="1">
                    <c:v>41.7%</c:v>
                  </c:pt>
                  <c:pt idx="2">
                    <c:v>76.7%</c:v>
                  </c:pt>
                </c15:dlblRangeCache>
              </c15:datalabelsRange>
            </c:ext>
            <c:ext xmlns:c16="http://schemas.microsoft.com/office/drawing/2014/chart" uri="{C3380CC4-5D6E-409C-BE32-E72D297353CC}">
              <c16:uniqueId val="{00000006-7E23-6B40-9988-52A7F357367C}"/>
            </c:ext>
          </c:extLst>
        </c:ser>
        <c:dLbls>
          <c:showLegendKey val="0"/>
          <c:showVal val="1"/>
          <c:showCatName val="0"/>
          <c:showSerName val="0"/>
          <c:showPercent val="0"/>
          <c:showBubbleSize val="0"/>
        </c:dLbls>
        <c:gapWidth val="100"/>
        <c:overlap val="100"/>
        <c:axId val="303863776"/>
        <c:axId val="303862600"/>
      </c:barChart>
      <c:lineChart>
        <c:grouping val="standard"/>
        <c:varyColors val="0"/>
        <c:ser>
          <c:idx val="3"/>
          <c:order val="3"/>
          <c:tx>
            <c:strRef>
              <c:f>Sheet1!$E$1</c:f>
              <c:strCache>
                <c:ptCount val="1"/>
                <c:pt idx="0">
                  <c:v>Sentiment Index</c:v>
                </c:pt>
              </c:strCache>
            </c:strRef>
          </c:tx>
          <c:spPr>
            <a:ln w="28575" cap="rnd">
              <a:solidFill>
                <a:srgbClr val="3D609C"/>
              </a:solidFill>
              <a:round/>
            </a:ln>
            <a:effectLst/>
          </c:spPr>
          <c:marker>
            <c:symbol val="circle"/>
            <c:size val="5"/>
            <c:spPr>
              <a:solidFill>
                <a:schemeClr val="accent4"/>
              </a:solidFill>
              <a:ln w="9525">
                <a:solidFill>
                  <a:srgbClr val="3D609C"/>
                </a:solidFill>
              </a:ln>
              <a:effectLst/>
            </c:spPr>
          </c:marker>
          <c:dLbls>
            <c:dLbl>
              <c:idx val="0"/>
              <c:layout>
                <c:manualLayout>
                  <c:x val="-4.2196701975178517E-2"/>
                  <c:y val="-0.21631126739138479"/>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8E7-48A7-A420-61CA3DA47AD2}"/>
                </c:ext>
              </c:extLst>
            </c:dLbl>
            <c:dLbl>
              <c:idx val="1"/>
              <c:layout>
                <c:manualLayout>
                  <c:x val="-4.9229485637708362E-2"/>
                  <c:y val="-0.52586015003767683"/>
                </c:manualLayout>
              </c:layout>
              <c:showLegendKey val="0"/>
              <c:showVal val="1"/>
              <c:showCatName val="0"/>
              <c:showSerName val="0"/>
              <c:showPercent val="0"/>
              <c:showBubbleSize val="0"/>
              <c:extLst>
                <c:ext xmlns:c15="http://schemas.microsoft.com/office/drawing/2012/chart" uri="{CE6537A1-D6FC-4f65-9D91-7224C49458BB}">
                  <c15:layout>
                    <c:manualLayout>
                      <c:w val="7.2718983070557644E-2"/>
                      <c:h val="8.8389259261652059E-2"/>
                    </c:manualLayout>
                  </c15:layout>
                </c:ext>
                <c:ext xmlns:c16="http://schemas.microsoft.com/office/drawing/2014/chart" uri="{C3380CC4-5D6E-409C-BE32-E72D297353CC}">
                  <c16:uniqueId val="{00000001-28E7-48A7-A420-61CA3DA47AD2}"/>
                </c:ext>
              </c:extLst>
            </c:dLbl>
            <c:dLbl>
              <c:idx val="2"/>
              <c:layout>
                <c:manualLayout>
                  <c:x val="-4.9229485637708362E-2"/>
                  <c:y val="-0.43635203939296585"/>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690B-4EBE-B8C4-7EA549BB1D03}"/>
                </c:ext>
              </c:extLst>
            </c:dLbl>
            <c:spPr>
              <a:noFill/>
              <a:ln>
                <a:noFill/>
              </a:ln>
              <a:effectLst/>
            </c:spPr>
            <c:txPr>
              <a:bodyPr wrap="square" lIns="38100" tIns="19050" rIns="38100" bIns="19050" anchor="ctr">
                <a:spAutoFit/>
              </a:bodyPr>
              <a:lstStyle/>
              <a:p>
                <a:pPr>
                  <a:defRPr>
                    <a:latin typeface="+mj-lt"/>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0.0</c:formatCode>
                <c:ptCount val="3"/>
                <c:pt idx="1">
                  <c:v>0.19004282655246252</c:v>
                </c:pt>
                <c:pt idx="2">
                  <c:v>0.13223854796888504</c:v>
                </c:pt>
              </c:numCache>
            </c:numRef>
          </c:val>
          <c:smooth val="0"/>
          <c:extLst>
            <c:ext xmlns:c16="http://schemas.microsoft.com/office/drawing/2014/chart" uri="{C3380CC4-5D6E-409C-BE32-E72D297353CC}">
              <c16:uniqueId val="{00000008-7E23-6B40-9988-52A7F357367C}"/>
            </c:ext>
          </c:extLst>
        </c:ser>
        <c:dLbls>
          <c:showLegendKey val="0"/>
          <c:showVal val="1"/>
          <c:showCatName val="0"/>
          <c:showSerName val="0"/>
          <c:showPercent val="0"/>
          <c:showBubbleSize val="0"/>
        </c:dLbls>
        <c:marker val="1"/>
        <c:smooth val="0"/>
        <c:axId val="303864560"/>
        <c:axId val="303864168"/>
      </c:lineChart>
      <c:catAx>
        <c:axId val="3038637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vert="horz"/>
          <a:lstStyle/>
          <a:p>
            <a:pPr>
              <a:defRPr>
                <a:latin typeface="+mj-lt"/>
              </a:defRPr>
            </a:pPr>
            <a:endParaRPr lang="en-US"/>
          </a:p>
        </c:txPr>
        <c:crossAx val="303862600"/>
        <c:crosses val="autoZero"/>
        <c:auto val="1"/>
        <c:lblAlgn val="ctr"/>
        <c:lblOffset val="100"/>
        <c:noMultiLvlLbl val="0"/>
      </c:catAx>
      <c:valAx>
        <c:axId val="303862600"/>
        <c:scaling>
          <c:orientation val="minMax"/>
          <c:max val="7000"/>
        </c:scaling>
        <c:delete val="0"/>
        <c:axPos val="l"/>
        <c:numFmt formatCode="#,##0" sourceLinked="1"/>
        <c:majorTickMark val="out"/>
        <c:minorTickMark val="none"/>
        <c:tickLblPos val="nextTo"/>
        <c:spPr>
          <a:noFill/>
          <a:ln>
            <a:noFill/>
          </a:ln>
          <a:effectLst/>
        </c:spPr>
        <c:txPr>
          <a:bodyPr rot="-60000000" vert="horz"/>
          <a:lstStyle/>
          <a:p>
            <a:pPr>
              <a:defRPr>
                <a:latin typeface="+mj-lt"/>
              </a:defRPr>
            </a:pPr>
            <a:endParaRPr lang="en-US"/>
          </a:p>
        </c:txPr>
        <c:crossAx val="303863776"/>
        <c:crosses val="autoZero"/>
        <c:crossBetween val="between"/>
        <c:majorUnit val="1000"/>
      </c:valAx>
      <c:valAx>
        <c:axId val="303864168"/>
        <c:scaling>
          <c:orientation val="minMax"/>
          <c:max val="0.70000000000000007"/>
          <c:min val="0"/>
        </c:scaling>
        <c:delete val="0"/>
        <c:axPos val="r"/>
        <c:numFmt formatCode="0.0" sourceLinked="1"/>
        <c:majorTickMark val="out"/>
        <c:minorTickMark val="none"/>
        <c:tickLblPos val="nextTo"/>
        <c:spPr>
          <a:noFill/>
          <a:ln>
            <a:noFill/>
          </a:ln>
          <a:effectLst/>
        </c:spPr>
        <c:txPr>
          <a:bodyPr rot="-60000000" vert="horz"/>
          <a:lstStyle/>
          <a:p>
            <a:pPr>
              <a:defRPr/>
            </a:pPr>
            <a:endParaRPr lang="en-US"/>
          </a:p>
        </c:txPr>
        <c:crossAx val="303864560"/>
        <c:crosses val="max"/>
        <c:crossBetween val="between"/>
        <c:majorUnit val="0.1"/>
      </c:valAx>
      <c:catAx>
        <c:axId val="303864560"/>
        <c:scaling>
          <c:orientation val="minMax"/>
        </c:scaling>
        <c:delete val="1"/>
        <c:axPos val="b"/>
        <c:numFmt formatCode="General" sourceLinked="1"/>
        <c:majorTickMark val="out"/>
        <c:minorTickMark val="none"/>
        <c:tickLblPos val="nextTo"/>
        <c:crossAx val="303864168"/>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latin typeface="Helvetica" panose="020B0604020202020204" pitchFamily="34" charset="0"/>
          <a:cs typeface="Helvetica" panose="020B0604020202020204" pitchFamily="34" charset="0"/>
        </a:defRPr>
      </a:pPr>
      <a:endParaRPr lang="en-US"/>
    </a:p>
  </c:txPr>
  <c:externalData r:id="rId1">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368546474978704"/>
          <c:y val="3.4930024519592151E-2"/>
          <c:w val="0.81984666316565713"/>
          <c:h val="0.79615366558475131"/>
        </c:manualLayout>
      </c:layout>
      <c:barChart>
        <c:barDir val="col"/>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1-7383-EC4D-AC48-77C7C9F15126}"/>
              </c:ext>
            </c:extLst>
          </c:dPt>
          <c:dLbls>
            <c:dLbl>
              <c:idx val="0"/>
              <c:layout>
                <c:manualLayout>
                  <c:x val="0"/>
                  <c:y val="-1.7369412109680588E-2"/>
                </c:manualLayout>
              </c:layout>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383-EC4D-AC48-77C7C9F15126}"/>
                </c:ext>
              </c:extLst>
            </c:dLbl>
            <c:dLbl>
              <c:idx val="1"/>
              <c:layout/>
              <c:tx>
                <c:rich>
                  <a:bodyPr/>
                  <a:lstStyle/>
                  <a:p>
                    <a:fld id="{ABBD9DA0-32A8-4684-B039-95EA6DFFDCB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1-0C9F-49E7-95F7-5EB16B330D12}"/>
                </c:ext>
              </c:extLst>
            </c:dLbl>
            <c:dLbl>
              <c:idx val="2"/>
              <c:layout>
                <c:manualLayout>
                  <c:x val="2.3442612208432511E-3"/>
                  <c:y val="0"/>
                </c:manualLayout>
              </c:layout>
              <c:tx>
                <c:rich>
                  <a:bodyPr/>
                  <a:lstStyle/>
                  <a:p>
                    <a:fld id="{85A215BF-13DD-4C9A-87B8-4E562694DCB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2-91B7-4C7D-913C-4B38459CA0BA}"/>
                </c:ext>
              </c:extLst>
            </c:dLbl>
            <c:spPr>
              <a:noFill/>
              <a:ln>
                <a:noFill/>
              </a:ln>
              <a:effectLst/>
            </c:spPr>
            <c:txPr>
              <a:bodyPr wrap="square" lIns="38100" tIns="19050" rIns="38100" bIns="19050" anchor="ctr">
                <a:spAutoFit/>
              </a:bodyPr>
              <a:lstStyle/>
              <a:p>
                <a:pPr>
                  <a:defRPr sz="1600">
                    <a:solidFill>
                      <a:schemeClr val="bg1"/>
                    </a:solidFill>
                    <a:latin typeface="+mj-lt"/>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#,##0</c:formatCode>
                <c:ptCount val="3"/>
                <c:pt idx="1">
                  <c:v>2168</c:v>
                </c:pt>
                <c:pt idx="2" formatCode="General">
                  <c:v>655</c:v>
                </c:pt>
              </c:numCache>
            </c:numRef>
          </c:val>
          <c:extLst>
            <c:ext xmlns:c15="http://schemas.microsoft.com/office/drawing/2012/chart" uri="{02D57815-91ED-43cb-92C2-25804820EDAC}">
              <c15:datalabelsRange>
                <c15:f>Sheet1!$G$2:$G$4</c15:f>
                <c15:dlblRangeCache>
                  <c:ptCount val="3"/>
                  <c:pt idx="0">
                    <c:v>#DIV/0!</c:v>
                  </c:pt>
                  <c:pt idx="1">
                    <c:v>34.5%</c:v>
                  </c:pt>
                  <c:pt idx="2">
                    <c:v>13.2%</c:v>
                  </c:pt>
                </c15:dlblRangeCache>
              </c15:datalabelsRange>
            </c:ext>
            <c:ext xmlns:c16="http://schemas.microsoft.com/office/drawing/2014/chart" uri="{C3380CC4-5D6E-409C-BE32-E72D297353CC}">
              <c16:uniqueId val="{00000002-7383-EC4D-AC48-77C7C9F15126}"/>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4-7383-EC4D-AC48-77C7C9F15126}"/>
              </c:ext>
            </c:extLst>
          </c:dPt>
          <c:dLbls>
            <c:dLbl>
              <c:idx val="0"/>
              <c:layout>
                <c:manualLayout>
                  <c:x val="2.3442612208432511E-3"/>
                  <c:y val="-1.7369412109680654E-2"/>
                </c:manualLayout>
              </c:layout>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7383-EC4D-AC48-77C7C9F15126}"/>
                </c:ext>
              </c:extLst>
            </c:dLbl>
            <c:dLbl>
              <c:idx val="1"/>
              <c:layout>
                <c:manualLayout>
                  <c:x val="4.6885224416865021E-3"/>
                  <c:y val="-3.4738824219361815E-3"/>
                </c:manualLayout>
              </c:layout>
              <c:tx>
                <c:rich>
                  <a:bodyPr/>
                  <a:lstStyle/>
                  <a:p>
                    <a:fld id="{919B2D70-B29A-4700-8641-70EED8B5B70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4-91B7-4C7D-913C-4B38459CA0BA}"/>
                </c:ext>
              </c:extLst>
            </c:dLbl>
            <c:dLbl>
              <c:idx val="2"/>
              <c:layout>
                <c:manualLayout>
                  <c:x val="-8.5955251801848879E-17"/>
                  <c:y val="-1.042164726580848E-2"/>
                </c:manualLayout>
              </c:layout>
              <c:tx>
                <c:rich>
                  <a:bodyPr/>
                  <a:lstStyle/>
                  <a:p>
                    <a:fld id="{24FBA62B-A365-45E3-8C8D-575C49957D1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5-91B7-4C7D-913C-4B38459CA0BA}"/>
                </c:ext>
              </c:extLst>
            </c:dLbl>
            <c:spPr>
              <a:noFill/>
              <a:ln>
                <a:noFill/>
              </a:ln>
              <a:effectLst/>
            </c:spPr>
            <c:txPr>
              <a:bodyPr wrap="square" lIns="38100" tIns="19050" rIns="38100" bIns="19050" anchor="ctr">
                <a:spAutoFit/>
              </a:bodyPr>
              <a:lstStyle/>
              <a:p>
                <a:pPr>
                  <a:defRPr sz="1600">
                    <a:solidFill>
                      <a:schemeClr val="bg1"/>
                    </a:solidFill>
                    <a:latin typeface="+mj-lt"/>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#,##0</c:formatCode>
                <c:ptCount val="3"/>
                <c:pt idx="1">
                  <c:v>1513</c:v>
                </c:pt>
                <c:pt idx="2" formatCode="General">
                  <c:v>502</c:v>
                </c:pt>
              </c:numCache>
            </c:numRef>
          </c:val>
          <c:extLst>
            <c:ext xmlns:c15="http://schemas.microsoft.com/office/drawing/2012/chart" uri="{02D57815-91ED-43cb-92C2-25804820EDAC}">
              <c15:datalabelsRange>
                <c15:f>Sheet1!$H$2:$H$4</c15:f>
                <c15:dlblRangeCache>
                  <c:ptCount val="3"/>
                  <c:pt idx="0">
                    <c:v>#DIV/0!</c:v>
                  </c:pt>
                  <c:pt idx="1">
                    <c:v>24.1%</c:v>
                  </c:pt>
                  <c:pt idx="2">
                    <c:v>10.1%</c:v>
                  </c:pt>
                </c15:dlblRangeCache>
              </c15:datalabelsRange>
            </c:ext>
            <c:ext xmlns:c16="http://schemas.microsoft.com/office/drawing/2014/chart" uri="{C3380CC4-5D6E-409C-BE32-E72D297353CC}">
              <c16:uniqueId val="{00000005-7383-EC4D-AC48-77C7C9F15126}"/>
            </c:ext>
          </c:extLst>
        </c:ser>
        <c:ser>
          <c:idx val="2"/>
          <c:order val="2"/>
          <c:tx>
            <c:strRef>
              <c:f>Sheet1!$D$1</c:f>
              <c:strCache>
                <c:ptCount val="1"/>
                <c:pt idx="0">
                  <c:v>Neutral</c:v>
                </c:pt>
              </c:strCache>
            </c:strRef>
          </c:tx>
          <c:spPr>
            <a:solidFill>
              <a:srgbClr val="7F7E7E"/>
            </a:solidFill>
            <a:ln>
              <a:noFill/>
            </a:ln>
            <a:effectLst/>
          </c:spPr>
          <c:invertIfNegative val="0"/>
          <c:dLbls>
            <c:dLbl>
              <c:idx val="0"/>
              <c:layout>
                <c:manualLayout>
                  <c:x val="-2.3442612208432511E-3"/>
                  <c:y val="-6.9477648438722355E-3"/>
                </c:manualLayout>
              </c:layout>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2CAE-42BE-A52D-1F7026647F22}"/>
                </c:ext>
              </c:extLst>
            </c:dLbl>
            <c:dLbl>
              <c:idx val="1"/>
              <c:layout>
                <c:manualLayout>
                  <c:x val="9.3770448833730043E-3"/>
                  <c:y val="-6.9477648438722355E-3"/>
                </c:manualLayout>
              </c:layout>
              <c:tx>
                <c:rich>
                  <a:bodyPr/>
                  <a:lstStyle/>
                  <a:p>
                    <a:fld id="{69A385F7-9C06-4889-9447-A40DE01DC58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6-91B7-4C7D-913C-4B38459CA0BA}"/>
                </c:ext>
              </c:extLst>
            </c:dLbl>
            <c:dLbl>
              <c:idx val="2"/>
              <c:layout>
                <c:manualLayout>
                  <c:x val="0"/>
                  <c:y val="-6.9477648438722355E-3"/>
                </c:manualLayout>
              </c:layout>
              <c:tx>
                <c:rich>
                  <a:bodyPr/>
                  <a:lstStyle/>
                  <a:p>
                    <a:fld id="{5265A84D-1BE0-433F-B46F-83CA9FD6799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7-91B7-4C7D-913C-4B38459CA0BA}"/>
                </c:ext>
              </c:extLst>
            </c:dLbl>
            <c:spPr>
              <a:noFill/>
              <a:ln>
                <a:noFill/>
              </a:ln>
              <a:effectLst/>
            </c:spPr>
            <c:txPr>
              <a:bodyPr wrap="square" lIns="38100" tIns="19050" rIns="38100" bIns="19050" anchor="ctr">
                <a:spAutoFit/>
              </a:bodyPr>
              <a:lstStyle/>
              <a:p>
                <a:pPr>
                  <a:defRPr sz="1600">
                    <a:solidFill>
                      <a:schemeClr val="bg1"/>
                    </a:solidFill>
                    <a:latin typeface="+mj-lt"/>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ext>
            </c:extLst>
          </c:dLbls>
          <c:cat>
            <c:strRef>
              <c:f>Sheet1!$A$2:$A$4</c:f>
              <c:strCache>
                <c:ptCount val="3"/>
                <c:pt idx="0">
                  <c:v>Period 1</c:v>
                </c:pt>
                <c:pt idx="1">
                  <c:v>Period 2</c:v>
                </c:pt>
                <c:pt idx="2">
                  <c:v>Current Period</c:v>
                </c:pt>
              </c:strCache>
            </c:strRef>
          </c:cat>
          <c:val>
            <c:numRef>
              <c:f>Sheet1!$D$2:$D$4</c:f>
              <c:numCache>
                <c:formatCode>#,##0</c:formatCode>
                <c:ptCount val="3"/>
                <c:pt idx="1">
                  <c:v>2602</c:v>
                </c:pt>
                <c:pt idx="2">
                  <c:v>3807</c:v>
                </c:pt>
              </c:numCache>
            </c:numRef>
          </c:val>
          <c:extLst>
            <c:ext xmlns:c15="http://schemas.microsoft.com/office/drawing/2012/chart" uri="{02D57815-91ED-43cb-92C2-25804820EDAC}">
              <c15:datalabelsRange>
                <c15:f>Sheet1!$I$2:$I$4</c15:f>
                <c15:dlblRangeCache>
                  <c:ptCount val="3"/>
                  <c:pt idx="0">
                    <c:v>#DIV/0!</c:v>
                  </c:pt>
                  <c:pt idx="1">
                    <c:v>41.4%</c:v>
                  </c:pt>
                  <c:pt idx="2">
                    <c:v>76.7%</c:v>
                  </c:pt>
                </c15:dlblRangeCache>
              </c15:datalabelsRange>
            </c:ext>
            <c:ext xmlns:c16="http://schemas.microsoft.com/office/drawing/2014/chart" uri="{C3380CC4-5D6E-409C-BE32-E72D297353CC}">
              <c16:uniqueId val="{00000007-7383-EC4D-AC48-77C7C9F15126}"/>
            </c:ext>
          </c:extLst>
        </c:ser>
        <c:dLbls>
          <c:showLegendKey val="0"/>
          <c:showVal val="1"/>
          <c:showCatName val="0"/>
          <c:showSerName val="0"/>
          <c:showPercent val="0"/>
          <c:showBubbleSize val="0"/>
        </c:dLbls>
        <c:gapWidth val="100"/>
        <c:overlap val="100"/>
        <c:axId val="302776616"/>
        <c:axId val="302779752"/>
      </c:barChart>
      <c:lineChart>
        <c:grouping val="standard"/>
        <c:varyColors val="0"/>
        <c:ser>
          <c:idx val="3"/>
          <c:order val="3"/>
          <c:tx>
            <c:strRef>
              <c:f>Sheet1!$E$1</c:f>
              <c:strCache>
                <c:ptCount val="1"/>
                <c:pt idx="0">
                  <c:v>Sentiment Index</c:v>
                </c:pt>
              </c:strCache>
            </c:strRef>
          </c:tx>
          <c:spPr>
            <a:ln w="28575" cap="rnd">
              <a:solidFill>
                <a:srgbClr val="3D609C"/>
              </a:solidFill>
              <a:round/>
            </a:ln>
            <a:effectLst/>
          </c:spPr>
          <c:marker>
            <c:symbol val="circle"/>
            <c:size val="5"/>
            <c:spPr>
              <a:solidFill>
                <a:schemeClr val="accent4"/>
              </a:solidFill>
              <a:ln w="9525">
                <a:solidFill>
                  <a:srgbClr val="3D609C"/>
                </a:solidFill>
              </a:ln>
              <a:effectLst/>
            </c:spPr>
          </c:marker>
          <c:dLbls>
            <c:dLbl>
              <c:idx val="0"/>
              <c:layout>
                <c:manualLayout>
                  <c:x val="-5.1573746858551567E-2"/>
                  <c:y val="-4.168658906323341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91B7-4C7D-913C-4B38459CA0BA}"/>
                </c:ext>
              </c:extLst>
            </c:dLbl>
            <c:dLbl>
              <c:idx val="1"/>
              <c:layout>
                <c:manualLayout>
                  <c:x val="-5.3918008079394772E-2"/>
                  <c:y val="-4.8634353907105646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6C47-4029-9EAF-589C942DB301}"/>
                </c:ext>
              </c:extLst>
            </c:dLbl>
            <c:dLbl>
              <c:idx val="2"/>
              <c:layout>
                <c:manualLayout>
                  <c:x val="-4.9229485637708272E-2"/>
                  <c:y val="-7.2951530860658476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5-D14A-4FFC-AC09-DF2BBCE85BA5}"/>
                </c:ext>
              </c:extLst>
            </c:dLbl>
            <c:spPr>
              <a:noFill/>
              <a:ln>
                <a:noFill/>
              </a:ln>
              <a:effectLst/>
            </c:spPr>
            <c:txPr>
              <a:bodyPr wrap="square" lIns="38100" tIns="19050" rIns="38100" bIns="19050" anchor="ctr">
                <a:spAutoFit/>
              </a:bodyPr>
              <a:lstStyle/>
              <a:p>
                <a:pPr>
                  <a:defRPr>
                    <a:latin typeface="+mj-lt"/>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_(* #,##0.0_);_(* \(#,##0.0\);_(* "-"??_);_(@_)</c:formatCode>
                <c:ptCount val="3"/>
                <c:pt idx="1">
                  <c:v>0.17794077696278185</c:v>
                </c:pt>
                <c:pt idx="2">
                  <c:v>0.13223854796888504</c:v>
                </c:pt>
              </c:numCache>
            </c:numRef>
          </c:val>
          <c:smooth val="0"/>
          <c:extLst>
            <c:ext xmlns:c16="http://schemas.microsoft.com/office/drawing/2014/chart" uri="{C3380CC4-5D6E-409C-BE32-E72D297353CC}">
              <c16:uniqueId val="{00000008-7383-EC4D-AC48-77C7C9F15126}"/>
            </c:ext>
          </c:extLst>
        </c:ser>
        <c:dLbls>
          <c:showLegendKey val="0"/>
          <c:showVal val="1"/>
          <c:showCatName val="0"/>
          <c:showSerName val="0"/>
          <c:showPercent val="0"/>
          <c:showBubbleSize val="0"/>
        </c:dLbls>
        <c:marker val="1"/>
        <c:smooth val="0"/>
        <c:axId val="302778576"/>
        <c:axId val="302772304"/>
      </c:lineChart>
      <c:catAx>
        <c:axId val="3027766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vert="horz"/>
          <a:lstStyle/>
          <a:p>
            <a:pPr>
              <a:defRPr>
                <a:latin typeface="+mj-lt"/>
              </a:defRPr>
            </a:pPr>
            <a:endParaRPr lang="en-US"/>
          </a:p>
        </c:txPr>
        <c:crossAx val="302779752"/>
        <c:crosses val="autoZero"/>
        <c:auto val="1"/>
        <c:lblAlgn val="ctr"/>
        <c:lblOffset val="100"/>
        <c:noMultiLvlLbl val="0"/>
      </c:catAx>
      <c:valAx>
        <c:axId val="302779752"/>
        <c:scaling>
          <c:orientation val="minMax"/>
          <c:max val="7000"/>
        </c:scaling>
        <c:delete val="0"/>
        <c:axPos val="l"/>
        <c:numFmt formatCode="#,##0" sourceLinked="1"/>
        <c:majorTickMark val="out"/>
        <c:minorTickMark val="none"/>
        <c:tickLblPos val="nextTo"/>
        <c:spPr>
          <a:noFill/>
          <a:ln>
            <a:noFill/>
          </a:ln>
          <a:effectLst/>
        </c:spPr>
        <c:txPr>
          <a:bodyPr rot="-60000000" vert="horz"/>
          <a:lstStyle/>
          <a:p>
            <a:pPr>
              <a:defRPr>
                <a:latin typeface="+mj-lt"/>
              </a:defRPr>
            </a:pPr>
            <a:endParaRPr lang="en-US"/>
          </a:p>
        </c:txPr>
        <c:crossAx val="302776616"/>
        <c:crosses val="autoZero"/>
        <c:crossBetween val="between"/>
        <c:majorUnit val="1000"/>
      </c:valAx>
      <c:valAx>
        <c:axId val="302772304"/>
        <c:scaling>
          <c:orientation val="minMax"/>
          <c:min val="0"/>
        </c:scaling>
        <c:delete val="0"/>
        <c:axPos val="r"/>
        <c:numFmt formatCode="#,##0.0" sourceLinked="0"/>
        <c:majorTickMark val="out"/>
        <c:minorTickMark val="none"/>
        <c:tickLblPos val="nextTo"/>
        <c:spPr>
          <a:noFill/>
          <a:ln>
            <a:noFill/>
          </a:ln>
          <a:effectLst/>
        </c:spPr>
        <c:txPr>
          <a:bodyPr rot="-60000000" vert="horz"/>
          <a:lstStyle/>
          <a:p>
            <a:pPr>
              <a:defRPr/>
            </a:pPr>
            <a:endParaRPr lang="en-US"/>
          </a:p>
        </c:txPr>
        <c:crossAx val="302778576"/>
        <c:crosses val="max"/>
        <c:crossBetween val="between"/>
        <c:majorUnit val="0.1"/>
      </c:valAx>
      <c:catAx>
        <c:axId val="302778576"/>
        <c:scaling>
          <c:orientation val="minMax"/>
        </c:scaling>
        <c:delete val="1"/>
        <c:axPos val="b"/>
        <c:numFmt formatCode="General" sourceLinked="1"/>
        <c:majorTickMark val="out"/>
        <c:minorTickMark val="none"/>
        <c:tickLblPos val="nextTo"/>
        <c:crossAx val="3027723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latin typeface="Helvetica" panose="020B0604020202020204" pitchFamily="34" charset="0"/>
          <a:cs typeface="Helvetica" panose="020B0604020202020204" pitchFamily="34" charset="0"/>
        </a:defRPr>
      </a:pPr>
      <a:endParaRPr lang="en-US"/>
    </a:p>
  </c:txPr>
  <c:externalData r:id="rId1">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0059132604889541E-2"/>
          <c:y val="6.1838838371513154E-2"/>
          <c:w val="0.82610584062530856"/>
          <c:h val="0.8147228824259658"/>
        </c:manualLayout>
      </c:layout>
      <c:barChart>
        <c:barDir val="col"/>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1-66B5-E140-A575-BE61AE8A4A4A}"/>
              </c:ext>
            </c:extLst>
          </c:dPt>
          <c:dLbls>
            <c:dLbl>
              <c:idx val="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66B5-E140-A575-BE61AE8A4A4A}"/>
                </c:ext>
              </c:extLst>
            </c:dLbl>
            <c:dLbl>
              <c:idx val="1"/>
              <c:layout/>
              <c:tx>
                <c:rich>
                  <a:bodyPr/>
                  <a:lstStyle/>
                  <a:p>
                    <a:fld id="{1D462156-68B7-406F-A85F-D8A4B6B87C1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1-B85F-4826-B105-BF13C220F770}"/>
                </c:ext>
              </c:extLst>
            </c:dLbl>
            <c:dLbl>
              <c:idx val="2"/>
              <c:layout/>
              <c:tx>
                <c:rich>
                  <a:bodyPr/>
                  <a:lstStyle/>
                  <a:p>
                    <a:fld id="{E959759F-66AE-453E-BCD6-B1966925DB93}"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2-947D-4449-AA0A-0A5DD5F27B6C}"/>
                </c:ext>
              </c:extLst>
            </c:dLbl>
            <c:spPr>
              <a:noFill/>
              <a:ln>
                <a:noFill/>
              </a:ln>
              <a:effectLst/>
            </c:spPr>
            <c:txPr>
              <a:bodyPr wrap="square" lIns="38100" tIns="19050" rIns="38100" bIns="19050" anchor="ctr">
                <a:spAutoFit/>
              </a:bodyPr>
              <a:lstStyle/>
              <a:p>
                <a:pPr>
                  <a:defRPr sz="1600">
                    <a:solidFill>
                      <a:schemeClr val="bg1"/>
                    </a:solidFill>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#,##0</c:formatCode>
                <c:ptCount val="3"/>
                <c:pt idx="1">
                  <c:v>2223</c:v>
                </c:pt>
                <c:pt idx="2" formatCode="General">
                  <c:v>655</c:v>
                </c:pt>
              </c:numCache>
            </c:numRef>
          </c:val>
          <c:extLst>
            <c:ext xmlns:c15="http://schemas.microsoft.com/office/drawing/2012/chart" uri="{02D57815-91ED-43cb-92C2-25804820EDAC}">
              <c15:datalabelsRange>
                <c15:f>Sheet1!$G$2:$G$4</c15:f>
                <c15:dlblRangeCache>
                  <c:ptCount val="3"/>
                  <c:pt idx="0">
                    <c:v>#DIV/0!</c:v>
                  </c:pt>
                  <c:pt idx="1">
                    <c:v>34.7%</c:v>
                  </c:pt>
                  <c:pt idx="2">
                    <c:v>13.2%</c:v>
                  </c:pt>
                </c15:dlblRangeCache>
              </c15:datalabelsRange>
            </c:ext>
            <c:ext xmlns:c16="http://schemas.microsoft.com/office/drawing/2014/chart" uri="{C3380CC4-5D6E-409C-BE32-E72D297353CC}">
              <c16:uniqueId val="{00000002-66B5-E140-A575-BE61AE8A4A4A}"/>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4-66B5-E140-A575-BE61AE8A4A4A}"/>
              </c:ext>
            </c:extLst>
          </c:dPt>
          <c:dLbls>
            <c:dLbl>
              <c:idx val="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66B5-E140-A575-BE61AE8A4A4A}"/>
                </c:ext>
              </c:extLst>
            </c:dLbl>
            <c:dLbl>
              <c:idx val="1"/>
              <c:layout/>
              <c:tx>
                <c:rich>
                  <a:bodyPr/>
                  <a:lstStyle/>
                  <a:p>
                    <a:fld id="{C609C146-73AF-4804-BF28-8B6C353392B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3-B85F-4826-B105-BF13C220F770}"/>
                </c:ext>
              </c:extLst>
            </c:dLbl>
            <c:dLbl>
              <c:idx val="2"/>
              <c:layout/>
              <c:tx>
                <c:rich>
                  <a:bodyPr/>
                  <a:lstStyle/>
                  <a:p>
                    <a:fld id="{176E5981-0601-4023-B504-06EAEBCCB5C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5-947D-4449-AA0A-0A5DD5F27B6C}"/>
                </c:ext>
              </c:extLst>
            </c:dLbl>
            <c:spPr>
              <a:noFill/>
              <a:ln>
                <a:noFill/>
              </a:ln>
              <a:effectLst/>
            </c:spPr>
            <c:txPr>
              <a:bodyPr wrap="square" lIns="38100" tIns="19050" rIns="38100" bIns="19050" anchor="ctr">
                <a:spAutoFit/>
              </a:bodyPr>
              <a:lstStyle/>
              <a:p>
                <a:pPr>
                  <a:defRPr sz="1600">
                    <a:solidFill>
                      <a:schemeClr val="bg1"/>
                    </a:solidFill>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#,##0</c:formatCode>
                <c:ptCount val="3"/>
                <c:pt idx="1">
                  <c:v>1513</c:v>
                </c:pt>
                <c:pt idx="2" formatCode="General">
                  <c:v>502</c:v>
                </c:pt>
              </c:numCache>
            </c:numRef>
          </c:val>
          <c:extLst>
            <c:ext xmlns:c15="http://schemas.microsoft.com/office/drawing/2012/chart" uri="{02D57815-91ED-43cb-92C2-25804820EDAC}">
              <c15:datalabelsRange>
                <c15:f>Sheet1!$H$2:$H$4</c15:f>
                <c15:dlblRangeCache>
                  <c:ptCount val="3"/>
                  <c:pt idx="0">
                    <c:v>#DIV/0!</c:v>
                  </c:pt>
                  <c:pt idx="1">
                    <c:v>23.6%</c:v>
                  </c:pt>
                  <c:pt idx="2">
                    <c:v>10.1%</c:v>
                  </c:pt>
                </c15:dlblRangeCache>
              </c15:datalabelsRange>
            </c:ext>
            <c:ext xmlns:c16="http://schemas.microsoft.com/office/drawing/2014/chart" uri="{C3380CC4-5D6E-409C-BE32-E72D297353CC}">
              <c16:uniqueId val="{00000005-66B5-E140-A575-BE61AE8A4A4A}"/>
            </c:ext>
          </c:extLst>
        </c:ser>
        <c:ser>
          <c:idx val="2"/>
          <c:order val="2"/>
          <c:tx>
            <c:strRef>
              <c:f>Sheet1!$D$1</c:f>
              <c:strCache>
                <c:ptCount val="1"/>
                <c:pt idx="0">
                  <c:v>Neutral</c:v>
                </c:pt>
              </c:strCache>
            </c:strRef>
          </c:tx>
          <c:spPr>
            <a:solidFill>
              <a:srgbClr val="7F7E7E"/>
            </a:solidFill>
            <a:ln>
              <a:noFill/>
            </a:ln>
            <a:effectLst/>
          </c:spPr>
          <c:invertIfNegative val="0"/>
          <c:dLbls>
            <c:dLbl>
              <c:idx val="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B85F-4826-B105-BF13C220F770}"/>
                </c:ext>
              </c:extLst>
            </c:dLbl>
            <c:dLbl>
              <c:idx val="1"/>
              <c:layout/>
              <c:tx>
                <c:rich>
                  <a:bodyPr/>
                  <a:lstStyle/>
                  <a:p>
                    <a:fld id="{BEDB3F38-7E2A-48AC-841A-D7D7666FB6B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5-B85F-4826-B105-BF13C220F770}"/>
                </c:ext>
              </c:extLst>
            </c:dLbl>
            <c:dLbl>
              <c:idx val="2"/>
              <c:layout/>
              <c:tx>
                <c:rich>
                  <a:bodyPr/>
                  <a:lstStyle/>
                  <a:p>
                    <a:fld id="{309FA0D0-535B-440B-9F2D-2981AA7AA4C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7-947D-4449-AA0A-0A5DD5F27B6C}"/>
                </c:ext>
              </c:extLst>
            </c:dLbl>
            <c:spPr>
              <a:noFill/>
              <a:ln>
                <a:noFill/>
              </a:ln>
              <a:effectLst/>
            </c:spPr>
            <c:txPr>
              <a:bodyPr wrap="square" lIns="38100" tIns="19050" rIns="38100" bIns="19050" anchor="ctr">
                <a:spAutoFit/>
              </a:bodyPr>
              <a:lstStyle/>
              <a:p>
                <a:pPr>
                  <a:defRPr sz="1600">
                    <a:solidFill>
                      <a:schemeClr val="bg1"/>
                    </a:solidFill>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Sheet1!$D$2:$D$4</c:f>
              <c:numCache>
                <c:formatCode>#,##0</c:formatCode>
                <c:ptCount val="3"/>
                <c:pt idx="1">
                  <c:v>2671</c:v>
                </c:pt>
                <c:pt idx="2">
                  <c:v>3807</c:v>
                </c:pt>
              </c:numCache>
            </c:numRef>
          </c:val>
          <c:extLst>
            <c:ext xmlns:c15="http://schemas.microsoft.com/office/drawing/2012/chart" uri="{02D57815-91ED-43cb-92C2-25804820EDAC}">
              <c15:datalabelsRange>
                <c15:f>Sheet1!$I$2:$I$4</c15:f>
                <c15:dlblRangeCache>
                  <c:ptCount val="3"/>
                  <c:pt idx="0">
                    <c:v>#DIV/0!</c:v>
                  </c:pt>
                  <c:pt idx="1">
                    <c:v>41.7%</c:v>
                  </c:pt>
                  <c:pt idx="2">
                    <c:v>76.7%</c:v>
                  </c:pt>
                </c15:dlblRangeCache>
              </c15:datalabelsRange>
            </c:ext>
            <c:ext xmlns:c16="http://schemas.microsoft.com/office/drawing/2014/chart" uri="{C3380CC4-5D6E-409C-BE32-E72D297353CC}">
              <c16:uniqueId val="{00000007-66B5-E140-A575-BE61AE8A4A4A}"/>
            </c:ext>
          </c:extLst>
        </c:ser>
        <c:dLbls>
          <c:showLegendKey val="0"/>
          <c:showVal val="1"/>
          <c:showCatName val="0"/>
          <c:showSerName val="0"/>
          <c:showPercent val="0"/>
          <c:showBubbleSize val="0"/>
        </c:dLbls>
        <c:gapWidth val="100"/>
        <c:overlap val="100"/>
        <c:axId val="302777792"/>
        <c:axId val="302773088"/>
      </c:barChart>
      <c:lineChart>
        <c:grouping val="standard"/>
        <c:varyColors val="0"/>
        <c:ser>
          <c:idx val="3"/>
          <c:order val="3"/>
          <c:tx>
            <c:strRef>
              <c:f>Sheet1!$E$1</c:f>
              <c:strCache>
                <c:ptCount val="1"/>
                <c:pt idx="0">
                  <c:v>Sentiment Index</c:v>
                </c:pt>
              </c:strCache>
            </c:strRef>
          </c:tx>
          <c:spPr>
            <a:ln w="28575" cap="rnd">
              <a:solidFill>
                <a:srgbClr val="3D609C"/>
              </a:solidFill>
              <a:round/>
            </a:ln>
            <a:effectLst/>
          </c:spPr>
          <c:marker>
            <c:symbol val="circle"/>
            <c:size val="5"/>
            <c:spPr>
              <a:solidFill>
                <a:schemeClr val="accent4"/>
              </a:solidFill>
              <a:ln w="9525">
                <a:solidFill>
                  <a:srgbClr val="3D609C"/>
                </a:solidFill>
              </a:ln>
              <a:effectLst/>
            </c:spPr>
          </c:marker>
          <c:dLbls>
            <c:dLbl>
              <c:idx val="1"/>
              <c:layout>
                <c:manualLayout>
                  <c:x val="-5.6262269300238026E-2"/>
                  <c:y val="-0.51439212714455018"/>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A30B-4E8A-AC4D-9CBC9D40EC2F}"/>
                </c:ext>
              </c:extLst>
            </c:dLbl>
            <c:dLbl>
              <c:idx val="2"/>
              <c:layout>
                <c:manualLayout>
                  <c:x val="-6.0950791741924443E-2"/>
                  <c:y val="-0.42407900558481998"/>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0BA2-485C-8B88-F759C9CC6A57}"/>
                </c:ext>
              </c:extLst>
            </c:dLbl>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_(* #,##0.0_);_(* \(#,##0.0\);_(* "-"??_);_(@_)</c:formatCode>
                <c:ptCount val="3"/>
                <c:pt idx="1">
                  <c:v>0.19004282655246252</c:v>
                </c:pt>
                <c:pt idx="2">
                  <c:v>0.13223854796888504</c:v>
                </c:pt>
              </c:numCache>
            </c:numRef>
          </c:val>
          <c:smooth val="0"/>
          <c:extLst>
            <c:ext xmlns:c16="http://schemas.microsoft.com/office/drawing/2014/chart" uri="{C3380CC4-5D6E-409C-BE32-E72D297353CC}">
              <c16:uniqueId val="{00000008-66B5-E140-A575-BE61AE8A4A4A}"/>
            </c:ext>
          </c:extLst>
        </c:ser>
        <c:dLbls>
          <c:showLegendKey val="0"/>
          <c:showVal val="1"/>
          <c:showCatName val="0"/>
          <c:showSerName val="0"/>
          <c:showPercent val="0"/>
          <c:showBubbleSize val="0"/>
        </c:dLbls>
        <c:marker val="1"/>
        <c:smooth val="0"/>
        <c:axId val="302772696"/>
        <c:axId val="302777008"/>
      </c:lineChart>
      <c:catAx>
        <c:axId val="3027777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vert="horz"/>
          <a:lstStyle/>
          <a:p>
            <a:pPr>
              <a:defRPr/>
            </a:pPr>
            <a:endParaRPr lang="en-US"/>
          </a:p>
        </c:txPr>
        <c:crossAx val="302773088"/>
        <c:crosses val="autoZero"/>
        <c:auto val="1"/>
        <c:lblAlgn val="ctr"/>
        <c:lblOffset val="100"/>
        <c:noMultiLvlLbl val="0"/>
      </c:catAx>
      <c:valAx>
        <c:axId val="302773088"/>
        <c:scaling>
          <c:orientation val="minMax"/>
          <c:max val="7000"/>
          <c:min val="0"/>
        </c:scaling>
        <c:delete val="0"/>
        <c:axPos val="l"/>
        <c:numFmt formatCode="#,##0" sourceLinked="1"/>
        <c:majorTickMark val="out"/>
        <c:minorTickMark val="none"/>
        <c:tickLblPos val="nextTo"/>
        <c:spPr>
          <a:noFill/>
          <a:ln>
            <a:noFill/>
          </a:ln>
          <a:effectLst/>
        </c:spPr>
        <c:txPr>
          <a:bodyPr rot="-60000000" vert="horz"/>
          <a:lstStyle/>
          <a:p>
            <a:pPr>
              <a:defRPr/>
            </a:pPr>
            <a:endParaRPr lang="en-US"/>
          </a:p>
        </c:txPr>
        <c:crossAx val="302777792"/>
        <c:crosses val="autoZero"/>
        <c:crossBetween val="between"/>
        <c:majorUnit val="1000"/>
      </c:valAx>
      <c:valAx>
        <c:axId val="302777008"/>
        <c:scaling>
          <c:orientation val="minMax"/>
          <c:max val="0.70000000000000007"/>
          <c:min val="0"/>
        </c:scaling>
        <c:delete val="0"/>
        <c:axPos val="r"/>
        <c:numFmt formatCode="#,##0.0" sourceLinked="0"/>
        <c:majorTickMark val="out"/>
        <c:minorTickMark val="none"/>
        <c:tickLblPos val="nextTo"/>
        <c:spPr>
          <a:noFill/>
          <a:ln>
            <a:noFill/>
          </a:ln>
          <a:effectLst/>
        </c:spPr>
        <c:txPr>
          <a:bodyPr rot="-60000000" vert="horz"/>
          <a:lstStyle/>
          <a:p>
            <a:pPr>
              <a:defRPr/>
            </a:pPr>
            <a:endParaRPr lang="en-US"/>
          </a:p>
        </c:txPr>
        <c:crossAx val="302772696"/>
        <c:crosses val="max"/>
        <c:crossBetween val="between"/>
        <c:majorUnit val="0.1"/>
      </c:valAx>
      <c:catAx>
        <c:axId val="302772696"/>
        <c:scaling>
          <c:orientation val="minMax"/>
        </c:scaling>
        <c:delete val="1"/>
        <c:axPos val="b"/>
        <c:numFmt formatCode="General" sourceLinked="1"/>
        <c:majorTickMark val="out"/>
        <c:minorTickMark val="none"/>
        <c:tickLblPos val="nextTo"/>
        <c:crossAx val="302777008"/>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pPr>
      <a:endParaRPr lang="en-US"/>
    </a:p>
  </c:txPr>
  <c:externalData r:id="rId1">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368546474978704"/>
          <c:y val="7.0260857109510119E-2"/>
          <c:w val="0.82610584062530856"/>
          <c:h val="0.8147228824259658"/>
        </c:manualLayout>
      </c:layout>
      <c:barChart>
        <c:barDir val="col"/>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1-66B5-E140-A575-BE61AE8A4A4A}"/>
              </c:ext>
            </c:extLst>
          </c:dPt>
          <c:dLbls>
            <c:dLbl>
              <c:idx val="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66B5-E140-A575-BE61AE8A4A4A}"/>
                </c:ext>
              </c:extLst>
            </c:dLbl>
            <c:dLbl>
              <c:idx val="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958-4269-A04B-7DA081325098}"/>
                </c:ext>
              </c:extLst>
            </c:dLbl>
            <c:dLbl>
              <c:idx val="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BE7A-4E8B-8592-B88AF4E8D945}"/>
                </c:ext>
              </c:extLst>
            </c:dLbl>
            <c:spPr>
              <a:noFill/>
              <a:ln>
                <a:noFill/>
              </a:ln>
              <a:effectLst/>
            </c:spPr>
            <c:txPr>
              <a:bodyPr wrap="square" lIns="38100" tIns="19050" rIns="38100" bIns="19050" anchor="ctr">
                <a:spAutoFit/>
              </a:bodyPr>
              <a:lstStyle/>
              <a:p>
                <a:pPr>
                  <a:defRPr>
                    <a:solidFill>
                      <a:schemeClr val="bg1"/>
                    </a:solidFill>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General</c:formatCode>
                <c:ptCount val="3"/>
              </c:numCache>
            </c:numRef>
          </c:val>
          <c:extLst>
            <c:ext xmlns:c16="http://schemas.microsoft.com/office/drawing/2014/chart" uri="{C3380CC4-5D6E-409C-BE32-E72D297353CC}">
              <c16:uniqueId val="{00000002-66B5-E140-A575-BE61AE8A4A4A}"/>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4-66B5-E140-A575-BE61AE8A4A4A}"/>
              </c:ext>
            </c:extLst>
          </c:dPt>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General</c:formatCode>
                <c:ptCount val="3"/>
              </c:numCache>
            </c:numRef>
          </c:val>
          <c:extLst>
            <c:ext xmlns:c16="http://schemas.microsoft.com/office/drawing/2014/chart" uri="{C3380CC4-5D6E-409C-BE32-E72D297353CC}">
              <c16:uniqueId val="{00000005-66B5-E140-A575-BE61AE8A4A4A}"/>
            </c:ext>
          </c:extLst>
        </c:ser>
        <c:ser>
          <c:idx val="2"/>
          <c:order val="2"/>
          <c:tx>
            <c:strRef>
              <c:f>Sheet1!$D$1</c:f>
              <c:strCache>
                <c:ptCount val="1"/>
                <c:pt idx="0">
                  <c:v>Neutral</c:v>
                </c:pt>
              </c:strCache>
            </c:strRef>
          </c:tx>
          <c:spPr>
            <a:solidFill>
              <a:srgbClr val="7F7E7E"/>
            </a:solidFill>
            <a:ln>
              <a:noFill/>
            </a:ln>
            <a:effectLst/>
          </c:spPr>
          <c:invertIfNegative val="0"/>
          <c:dLbls>
            <c:dLbl>
              <c:idx val="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5958-4269-A04B-7DA081325098}"/>
                </c:ext>
              </c:extLst>
            </c:dLbl>
            <c:dLbl>
              <c:idx val="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0EF3-4C0D-8B26-A6AA7A4382A6}"/>
                </c:ext>
              </c:extLst>
            </c:dLbl>
            <c:dLbl>
              <c:idx val="2"/>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BE7A-4E8B-8592-B88AF4E8D945}"/>
                </c:ext>
              </c:extLst>
            </c:dLbl>
            <c:spPr>
              <a:noFill/>
              <a:ln>
                <a:noFill/>
              </a:ln>
              <a:effectLst/>
            </c:spPr>
            <c:txPr>
              <a:bodyPr wrap="square" lIns="38100" tIns="19050" rIns="38100" bIns="19050" anchor="ctr">
                <a:spAutoFit/>
              </a:bodyPr>
              <a:lstStyle/>
              <a:p>
                <a:pPr>
                  <a:defRPr>
                    <a:solidFill>
                      <a:schemeClr val="bg1"/>
                    </a:solidFill>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Sheet1!$D$2:$D$4</c:f>
              <c:numCache>
                <c:formatCode>General</c:formatCode>
                <c:ptCount val="3"/>
              </c:numCache>
            </c:numRef>
          </c:val>
          <c:extLst>
            <c:ext xmlns:c16="http://schemas.microsoft.com/office/drawing/2014/chart" uri="{C3380CC4-5D6E-409C-BE32-E72D297353CC}">
              <c16:uniqueId val="{00000007-66B5-E140-A575-BE61AE8A4A4A}"/>
            </c:ext>
          </c:extLst>
        </c:ser>
        <c:dLbls>
          <c:showLegendKey val="0"/>
          <c:showVal val="1"/>
          <c:showCatName val="0"/>
          <c:showSerName val="0"/>
          <c:showPercent val="0"/>
          <c:showBubbleSize val="0"/>
        </c:dLbls>
        <c:gapWidth val="100"/>
        <c:overlap val="100"/>
        <c:axId val="302778184"/>
        <c:axId val="302773480"/>
      </c:barChart>
      <c:lineChart>
        <c:grouping val="standard"/>
        <c:varyColors val="0"/>
        <c:ser>
          <c:idx val="3"/>
          <c:order val="3"/>
          <c:tx>
            <c:strRef>
              <c:f>Sheet1!$E$1</c:f>
              <c:strCache>
                <c:ptCount val="1"/>
                <c:pt idx="0">
                  <c:v>Sentiment Index</c:v>
                </c:pt>
              </c:strCache>
            </c:strRef>
          </c:tx>
          <c:spPr>
            <a:ln w="28575" cap="rnd">
              <a:solidFill>
                <a:srgbClr val="3D609C"/>
              </a:solidFill>
              <a:round/>
            </a:ln>
            <a:effectLst/>
          </c:spPr>
          <c:marker>
            <c:symbol val="circle"/>
            <c:size val="5"/>
            <c:spPr>
              <a:solidFill>
                <a:schemeClr val="accent4"/>
              </a:solidFill>
              <a:ln w="9525">
                <a:solidFill>
                  <a:srgbClr val="3D609C"/>
                </a:solidFill>
              </a:ln>
              <a:effectLst/>
            </c:spPr>
          </c:marker>
          <c:dLbls>
            <c:dLbl>
              <c:idx val="0"/>
              <c:layout>
                <c:manualLayout>
                  <c:x val="-6.3575291309279136E-2"/>
                  <c:y val="-1.684403747599393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0EF3-4C0D-8B26-A6AA7A4382A6}"/>
                </c:ext>
              </c:extLst>
            </c:dLbl>
            <c:dLbl>
              <c:idx val="1"/>
              <c:layout>
                <c:manualLayout>
                  <c:x val="-1.5893822827319784E-2"/>
                  <c:y val="-4.2110093689984827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0EF3-4C0D-8B26-A6AA7A4382A6}"/>
                </c:ext>
              </c:extLst>
            </c:dLbl>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General</c:formatCode>
                <c:ptCount val="3"/>
              </c:numCache>
            </c:numRef>
          </c:val>
          <c:smooth val="0"/>
          <c:extLst>
            <c:ext xmlns:c16="http://schemas.microsoft.com/office/drawing/2014/chart" uri="{C3380CC4-5D6E-409C-BE32-E72D297353CC}">
              <c16:uniqueId val="{00000008-66B5-E140-A575-BE61AE8A4A4A}"/>
            </c:ext>
          </c:extLst>
        </c:ser>
        <c:dLbls>
          <c:showLegendKey val="0"/>
          <c:showVal val="1"/>
          <c:showCatName val="0"/>
          <c:showSerName val="0"/>
          <c:showPercent val="0"/>
          <c:showBubbleSize val="0"/>
        </c:dLbls>
        <c:marker val="1"/>
        <c:smooth val="0"/>
        <c:axId val="302773872"/>
        <c:axId val="302779360"/>
      </c:lineChart>
      <c:catAx>
        <c:axId val="3027781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vert="horz"/>
          <a:lstStyle/>
          <a:p>
            <a:pPr>
              <a:defRPr/>
            </a:pPr>
            <a:endParaRPr lang="en-US"/>
          </a:p>
        </c:txPr>
        <c:crossAx val="302773480"/>
        <c:crosses val="autoZero"/>
        <c:auto val="1"/>
        <c:lblAlgn val="ctr"/>
        <c:lblOffset val="100"/>
        <c:noMultiLvlLbl val="0"/>
      </c:catAx>
      <c:valAx>
        <c:axId val="302773480"/>
        <c:scaling>
          <c:orientation val="minMax"/>
        </c:scaling>
        <c:delete val="0"/>
        <c:axPos val="l"/>
        <c:numFmt formatCode="General" sourceLinked="1"/>
        <c:majorTickMark val="out"/>
        <c:minorTickMark val="none"/>
        <c:tickLblPos val="nextTo"/>
        <c:spPr>
          <a:noFill/>
          <a:ln>
            <a:noFill/>
          </a:ln>
          <a:effectLst/>
        </c:spPr>
        <c:txPr>
          <a:bodyPr rot="-60000000" vert="horz"/>
          <a:lstStyle/>
          <a:p>
            <a:pPr>
              <a:defRPr/>
            </a:pPr>
            <a:endParaRPr lang="en-US"/>
          </a:p>
        </c:txPr>
        <c:crossAx val="302778184"/>
        <c:crosses val="autoZero"/>
        <c:crossBetween val="between"/>
      </c:valAx>
      <c:valAx>
        <c:axId val="302779360"/>
        <c:scaling>
          <c:orientation val="minMax"/>
          <c:max val="1"/>
          <c:min val="0"/>
        </c:scaling>
        <c:delete val="0"/>
        <c:axPos val="r"/>
        <c:numFmt formatCode="#,##0.0" sourceLinked="0"/>
        <c:majorTickMark val="out"/>
        <c:minorTickMark val="none"/>
        <c:tickLblPos val="nextTo"/>
        <c:spPr>
          <a:noFill/>
          <a:ln>
            <a:noFill/>
          </a:ln>
          <a:effectLst/>
        </c:spPr>
        <c:txPr>
          <a:bodyPr rot="-60000000" vert="horz"/>
          <a:lstStyle/>
          <a:p>
            <a:pPr>
              <a:defRPr/>
            </a:pPr>
            <a:endParaRPr lang="en-US"/>
          </a:p>
        </c:txPr>
        <c:crossAx val="302773872"/>
        <c:crosses val="max"/>
        <c:crossBetween val="between"/>
        <c:majorUnit val="0.2"/>
      </c:valAx>
      <c:catAx>
        <c:axId val="302773872"/>
        <c:scaling>
          <c:orientation val="minMax"/>
        </c:scaling>
        <c:delete val="1"/>
        <c:axPos val="b"/>
        <c:numFmt formatCode="General" sourceLinked="1"/>
        <c:majorTickMark val="out"/>
        <c:minorTickMark val="none"/>
        <c:tickLblPos val="nextTo"/>
        <c:crossAx val="302779360"/>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2200">
                <a:latin typeface="+mn-lt"/>
                <a:cs typeface="Helvetica" panose="020B0604020202020204" pitchFamily="34" charset="0"/>
              </a:defRPr>
            </a:pPr>
            <a:r>
              <a:rPr lang="en-US" sz="2200" dirty="0">
                <a:latin typeface="+mn-lt"/>
                <a:cs typeface="Helvetica" panose="020B0604020202020204" pitchFamily="34" charset="0"/>
              </a:rPr>
              <a:t>Sentiment</a:t>
            </a:r>
            <a:r>
              <a:rPr lang="en-US" sz="2200" baseline="0" dirty="0">
                <a:latin typeface="+mn-lt"/>
                <a:cs typeface="Helvetica" panose="020B0604020202020204" pitchFamily="34" charset="0"/>
              </a:rPr>
              <a:t> Nokia </a:t>
            </a:r>
            <a:r>
              <a:rPr lang="en-US" sz="2200" baseline="0" dirty="0" smtClean="0">
                <a:latin typeface="+mn-lt"/>
                <a:cs typeface="Helvetica" panose="020B0604020202020204" pitchFamily="34" charset="0"/>
              </a:rPr>
              <a:t>7.2</a:t>
            </a:r>
            <a:endParaRPr lang="en-US" sz="2200" dirty="0">
              <a:latin typeface="+mn-lt"/>
              <a:cs typeface="Helvetica" panose="020B0604020202020204" pitchFamily="34" charset="0"/>
            </a:endParaRPr>
          </a:p>
        </c:rich>
      </c:tx>
      <c:layout/>
      <c:overlay val="0"/>
    </c:title>
    <c:autoTitleDeleted val="0"/>
    <c:plotArea>
      <c:layout>
        <c:manualLayout>
          <c:layoutTarget val="inner"/>
          <c:xMode val="edge"/>
          <c:yMode val="edge"/>
          <c:x val="0.24106329816244859"/>
          <c:y val="0.11537393499526667"/>
          <c:w val="0.56360086901044359"/>
          <c:h val="0.79790640095152565"/>
        </c:manualLayout>
      </c:layout>
      <c:doughnutChart>
        <c:varyColors val="1"/>
        <c:ser>
          <c:idx val="0"/>
          <c:order val="0"/>
          <c:tx>
            <c:strRef>
              <c:f>Sheet1!$B$1</c:f>
              <c:strCache>
                <c:ptCount val="1"/>
                <c:pt idx="0">
                  <c:v>Column1</c:v>
                </c:pt>
              </c:strCache>
            </c:strRef>
          </c:tx>
          <c:dPt>
            <c:idx val="0"/>
            <c:bubble3D val="0"/>
            <c:spPr>
              <a:solidFill>
                <a:srgbClr val="449EF7"/>
              </a:solidFill>
              <a:ln w="19050">
                <a:solidFill>
                  <a:schemeClr val="lt1"/>
                </a:solidFill>
              </a:ln>
              <a:effectLst/>
            </c:spPr>
            <c:extLst>
              <c:ext xmlns:c16="http://schemas.microsoft.com/office/drawing/2014/chart" uri="{C3380CC4-5D6E-409C-BE32-E72D297353CC}">
                <c16:uniqueId val="{00000001-E0D8-5E4F-879F-C843C2908F91}"/>
              </c:ext>
            </c:extLst>
          </c:dPt>
          <c:dPt>
            <c:idx val="1"/>
            <c:bubble3D val="0"/>
            <c:spPr>
              <a:solidFill>
                <a:srgbClr val="B12218"/>
              </a:solidFill>
              <a:ln w="19050">
                <a:solidFill>
                  <a:schemeClr val="lt1"/>
                </a:solidFill>
              </a:ln>
              <a:effectLst/>
            </c:spPr>
            <c:extLst>
              <c:ext xmlns:c16="http://schemas.microsoft.com/office/drawing/2014/chart" uri="{C3380CC4-5D6E-409C-BE32-E72D297353CC}">
                <c16:uniqueId val="{00000003-E0D8-5E4F-879F-C843C2908F91}"/>
              </c:ext>
            </c:extLst>
          </c:dPt>
          <c:dPt>
            <c:idx val="2"/>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5-E0D8-5E4F-879F-C843C2908F91}"/>
              </c:ext>
            </c:extLst>
          </c:dPt>
          <c:dLbls>
            <c:dLbl>
              <c:idx val="0"/>
              <c:spPr>
                <a:noFill/>
                <a:ln>
                  <a:noFill/>
                </a:ln>
                <a:effectLst/>
              </c:spPr>
              <c:txPr>
                <a:bodyPr wrap="none" lIns="38100" tIns="19050" rIns="38100" bIns="19050" anchor="ctr">
                  <a:noAutofit/>
                </a:bodyPr>
                <a:lstStyle/>
                <a:p>
                  <a:pPr>
                    <a:defRPr sz="1800">
                      <a:solidFill>
                        <a:schemeClr val="bg1"/>
                      </a:solidFill>
                      <a:latin typeface="+mn-lt"/>
                      <a:cs typeface="Helvetica" panose="020B0604020202020204"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E0D8-5E4F-879F-C843C2908F91}"/>
                </c:ext>
              </c:extLst>
            </c:dLbl>
            <c:dLbl>
              <c:idx val="2"/>
              <c:spPr>
                <a:noFill/>
                <a:ln>
                  <a:noFill/>
                </a:ln>
                <a:effectLst/>
              </c:spPr>
              <c:txPr>
                <a:bodyPr wrap="none" lIns="38100" tIns="19050" rIns="38100" bIns="19050" anchor="ctr">
                  <a:noAutofit/>
                </a:bodyPr>
                <a:lstStyle/>
                <a:p>
                  <a:pPr>
                    <a:defRPr sz="1800">
                      <a:solidFill>
                        <a:schemeClr val="bg1"/>
                      </a:solidFill>
                      <a:latin typeface="+mn-lt"/>
                      <a:cs typeface="Helvetica" panose="020B0604020202020204"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5-E0D8-5E4F-879F-C843C2908F91}"/>
                </c:ext>
              </c:extLst>
            </c:dLbl>
            <c:spPr>
              <a:noFill/>
              <a:ln>
                <a:noFill/>
              </a:ln>
              <a:effectLst/>
            </c:spPr>
            <c:txPr>
              <a:bodyPr wrap="none" lIns="38100" tIns="19050" rIns="38100" bIns="19050" anchor="ctr">
                <a:spAutoFit/>
              </a:bodyPr>
              <a:lstStyle/>
              <a:p>
                <a:pPr>
                  <a:defRPr sz="1800">
                    <a:solidFill>
                      <a:schemeClr val="bg1"/>
                    </a:solidFill>
                    <a:latin typeface="+mn-lt"/>
                    <a:cs typeface="Helvetica" panose="020B0604020202020204" pitchFamily="34" charset="0"/>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spPr xmlns:c15="http://schemas.microsoft.com/office/drawing/2012/chart">
                  <a:prstGeom prst="rect">
                    <a:avLst/>
                  </a:prstGeom>
                </c15:spPr>
                <c15:layout/>
              </c:ext>
            </c:extLst>
          </c:dLbls>
          <c:cat>
            <c:strRef>
              <c:f>Sheet1!$A$2:$A$4</c:f>
              <c:strCache>
                <c:ptCount val="3"/>
                <c:pt idx="0">
                  <c:v>Positive</c:v>
                </c:pt>
                <c:pt idx="1">
                  <c:v>Negative</c:v>
                </c:pt>
                <c:pt idx="2">
                  <c:v>Neutral</c:v>
                </c:pt>
              </c:strCache>
            </c:strRef>
          </c:cat>
          <c:val>
            <c:numRef>
              <c:f>Sheet1!$B$2:$B$4</c:f>
              <c:numCache>
                <c:formatCode>0.0%</c:formatCode>
                <c:ptCount val="3"/>
                <c:pt idx="0">
                  <c:v>0.13200000000000001</c:v>
                </c:pt>
                <c:pt idx="1">
                  <c:v>0.10100000000000001</c:v>
                </c:pt>
                <c:pt idx="2">
                  <c:v>0.76700000000000002</c:v>
                </c:pt>
              </c:numCache>
            </c:numRef>
          </c:val>
          <c:extLst>
            <c:ext xmlns:c16="http://schemas.microsoft.com/office/drawing/2014/chart" uri="{C3380CC4-5D6E-409C-BE32-E72D297353CC}">
              <c16:uniqueId val="{00000006-E0D8-5E4F-879F-C843C2908F91}"/>
            </c:ext>
          </c:extLst>
        </c:ser>
        <c:dLbls>
          <c:showLegendKey val="0"/>
          <c:showVal val="1"/>
          <c:showCatName val="0"/>
          <c:showSerName val="0"/>
          <c:showPercent val="0"/>
          <c:showBubbleSize val="0"/>
          <c:showLeaderLines val="1"/>
        </c:dLbls>
        <c:firstSliceAng val="0"/>
        <c:holeSize val="50"/>
      </c:doughnut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userShapes r:id="rId2"/>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4923740471087241"/>
          <c:y val="0"/>
          <c:w val="0.71359768519583555"/>
          <c:h val="0.95361176017540927"/>
        </c:manualLayout>
      </c:layout>
      <c:barChart>
        <c:barDir val="bar"/>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0-EE3A-4EA4-AC0A-DD807F29551A}"/>
              </c:ext>
            </c:extLst>
          </c:dPt>
          <c:dLbls>
            <c:spPr>
              <a:noFill/>
              <a:ln>
                <a:noFill/>
              </a:ln>
              <a:effectLst/>
            </c:sp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Sheet1!$A$2:$A$6</c:f>
              <c:strCache>
                <c:ptCount val="5"/>
                <c:pt idx="0">
                  <c:v>Product</c:v>
                </c:pt>
                <c:pt idx="1">
                  <c:v>Hardware</c:v>
                </c:pt>
                <c:pt idx="2">
                  <c:v>Price</c:v>
                </c:pt>
                <c:pt idx="3">
                  <c:v>Function</c:v>
                </c:pt>
                <c:pt idx="4">
                  <c:v>Design</c:v>
                </c:pt>
              </c:strCache>
            </c:strRef>
          </c:cat>
          <c:val>
            <c:numRef>
              <c:f>Sheet1!$B$2:$B$6</c:f>
              <c:numCache>
                <c:formatCode>General</c:formatCode>
                <c:ptCount val="5"/>
                <c:pt idx="0">
                  <c:v>5</c:v>
                </c:pt>
                <c:pt idx="1">
                  <c:v>8</c:v>
                </c:pt>
                <c:pt idx="2">
                  <c:v>26</c:v>
                </c:pt>
                <c:pt idx="3">
                  <c:v>33</c:v>
                </c:pt>
                <c:pt idx="4">
                  <c:v>60</c:v>
                </c:pt>
              </c:numCache>
            </c:numRef>
          </c:val>
          <c:extLst>
            <c:ext xmlns:c16="http://schemas.microsoft.com/office/drawing/2014/chart" uri="{C3380CC4-5D6E-409C-BE32-E72D297353CC}">
              <c16:uniqueId val="{00000001-EE3A-4EA4-AC0A-DD807F29551A}"/>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2-EE3A-4EA4-AC0A-DD807F29551A}"/>
              </c:ext>
            </c:extLst>
          </c:dPt>
          <c:dLbls>
            <c:dLbl>
              <c:idx val="0"/>
              <c:layout>
                <c:manualLayout>
                  <c:x val="6.0490283271947996E-3"/>
                  <c:y val="-1.2149160558300971E-16"/>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EE3A-4EA4-AC0A-DD807F29551A}"/>
                </c:ext>
              </c:extLst>
            </c:dLbl>
            <c:spPr>
              <a:noFill/>
              <a:ln>
                <a:noFill/>
              </a:ln>
              <a:effectLst/>
            </c:sp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Sheet1!$A$2:$A$6</c:f>
              <c:strCache>
                <c:ptCount val="5"/>
                <c:pt idx="0">
                  <c:v>Product</c:v>
                </c:pt>
                <c:pt idx="1">
                  <c:v>Hardware</c:v>
                </c:pt>
                <c:pt idx="2">
                  <c:v>Price</c:v>
                </c:pt>
                <c:pt idx="3">
                  <c:v>Function</c:v>
                </c:pt>
                <c:pt idx="4">
                  <c:v>Design</c:v>
                </c:pt>
              </c:strCache>
            </c:strRef>
          </c:cat>
          <c:val>
            <c:numRef>
              <c:f>Sheet1!$C$2:$C$6</c:f>
              <c:numCache>
                <c:formatCode>General</c:formatCode>
                <c:ptCount val="5"/>
                <c:pt idx="0">
                  <c:v>1</c:v>
                </c:pt>
                <c:pt idx="1">
                  <c:v>31</c:v>
                </c:pt>
                <c:pt idx="2">
                  <c:v>8</c:v>
                </c:pt>
                <c:pt idx="3">
                  <c:v>9</c:v>
                </c:pt>
                <c:pt idx="4">
                  <c:v>25</c:v>
                </c:pt>
              </c:numCache>
            </c:numRef>
          </c:val>
          <c:extLst>
            <c:ext xmlns:c16="http://schemas.microsoft.com/office/drawing/2014/chart" uri="{C3380CC4-5D6E-409C-BE32-E72D297353CC}">
              <c16:uniqueId val="{00000003-EE3A-4EA4-AC0A-DD807F29551A}"/>
            </c:ext>
          </c:extLst>
        </c:ser>
        <c:ser>
          <c:idx val="2"/>
          <c:order val="2"/>
          <c:tx>
            <c:strRef>
              <c:f>Sheet1!$D$1</c:f>
              <c:strCache>
                <c:ptCount val="1"/>
                <c:pt idx="0">
                  <c:v>Neutral</c:v>
                </c:pt>
              </c:strCache>
            </c:strRef>
          </c:tx>
          <c:spPr>
            <a:solidFill>
              <a:srgbClr val="7F7E7E"/>
            </a:solidFill>
            <a:ln>
              <a:noFill/>
            </a:ln>
            <a:effectLst/>
          </c:spPr>
          <c:invertIfNegative val="0"/>
          <c:dPt>
            <c:idx val="0"/>
            <c:invertIfNegative val="0"/>
            <c:bubble3D val="0"/>
            <c:extLst>
              <c:ext xmlns:c16="http://schemas.microsoft.com/office/drawing/2014/chart" uri="{C3380CC4-5D6E-409C-BE32-E72D297353CC}">
                <c16:uniqueId val="{00000004-EE3A-4EA4-AC0A-DD807F29551A}"/>
              </c:ext>
            </c:extLst>
          </c:dPt>
          <c:dPt>
            <c:idx val="1"/>
            <c:invertIfNegative val="0"/>
            <c:bubble3D val="0"/>
            <c:extLst>
              <c:ext xmlns:c16="http://schemas.microsoft.com/office/drawing/2014/chart" uri="{C3380CC4-5D6E-409C-BE32-E72D297353CC}">
                <c16:uniqueId val="{00000005-EE3A-4EA4-AC0A-DD807F29551A}"/>
              </c:ext>
            </c:extLst>
          </c:dPt>
          <c:dLbls>
            <c:spPr>
              <a:noFill/>
              <a:ln>
                <a:noFill/>
              </a:ln>
              <a:effectLst/>
            </c:sp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Sheet1!$A$2:$A$6</c:f>
              <c:strCache>
                <c:ptCount val="5"/>
                <c:pt idx="0">
                  <c:v>Product</c:v>
                </c:pt>
                <c:pt idx="1">
                  <c:v>Hardware</c:v>
                </c:pt>
                <c:pt idx="2">
                  <c:v>Price</c:v>
                </c:pt>
                <c:pt idx="3">
                  <c:v>Function</c:v>
                </c:pt>
                <c:pt idx="4">
                  <c:v>Design</c:v>
                </c:pt>
              </c:strCache>
            </c:strRef>
          </c:cat>
          <c:val>
            <c:numRef>
              <c:f>Sheet1!$D$2:$D$6</c:f>
              <c:numCache>
                <c:formatCode>General</c:formatCode>
                <c:ptCount val="5"/>
                <c:pt idx="0">
                  <c:v>27</c:v>
                </c:pt>
                <c:pt idx="1">
                  <c:v>9</c:v>
                </c:pt>
                <c:pt idx="2">
                  <c:v>21</c:v>
                </c:pt>
                <c:pt idx="3">
                  <c:v>28</c:v>
                </c:pt>
                <c:pt idx="4">
                  <c:v>6</c:v>
                </c:pt>
              </c:numCache>
            </c:numRef>
          </c:val>
          <c:extLst>
            <c:ext xmlns:c16="http://schemas.microsoft.com/office/drawing/2014/chart" uri="{C3380CC4-5D6E-409C-BE32-E72D297353CC}">
              <c16:uniqueId val="{00000006-EE3A-4EA4-AC0A-DD807F29551A}"/>
            </c:ext>
          </c:extLst>
        </c:ser>
        <c:dLbls>
          <c:dLblPos val="ctr"/>
          <c:showLegendKey val="0"/>
          <c:showVal val="1"/>
          <c:showCatName val="0"/>
          <c:showSerName val="0"/>
          <c:showPercent val="0"/>
          <c:showBubbleSize val="0"/>
        </c:dLbls>
        <c:gapWidth val="50"/>
        <c:overlap val="100"/>
        <c:axId val="302774656"/>
        <c:axId val="302775048"/>
      </c:barChart>
      <c:catAx>
        <c:axId val="302774656"/>
        <c:scaling>
          <c:orientation val="minMax"/>
        </c:scaling>
        <c:delete val="0"/>
        <c:axPos val="l"/>
        <c:numFmt formatCode="General" sourceLinked="1"/>
        <c:majorTickMark val="none"/>
        <c:minorTickMark val="none"/>
        <c:tickLblPos val="nextTo"/>
        <c:spPr>
          <a:ln w="9525" cap="flat" cmpd="sng" algn="ctr">
            <a:solidFill>
              <a:schemeClr val="tx1">
                <a:lumMod val="15000"/>
                <a:lumOff val="85000"/>
              </a:schemeClr>
            </a:solidFill>
            <a:round/>
          </a:ln>
          <a:effectLst/>
        </c:spPr>
        <c:txPr>
          <a:bodyPr rot="-60000000" vert="horz"/>
          <a:lstStyle/>
          <a:p>
            <a:pPr>
              <a:defRPr>
                <a:solidFill>
                  <a:schemeClr val="tx1"/>
                </a:solidFill>
              </a:defRPr>
            </a:pPr>
            <a:endParaRPr lang="en-US"/>
          </a:p>
        </c:txPr>
        <c:crossAx val="302775048"/>
        <c:crosses val="autoZero"/>
        <c:auto val="1"/>
        <c:lblAlgn val="ctr"/>
        <c:lblOffset val="100"/>
        <c:noMultiLvlLbl val="0"/>
      </c:catAx>
      <c:valAx>
        <c:axId val="302775048"/>
        <c:scaling>
          <c:orientation val="minMax"/>
        </c:scaling>
        <c:delete val="1"/>
        <c:axPos val="b"/>
        <c:numFmt formatCode="General" sourceLinked="1"/>
        <c:majorTickMark val="none"/>
        <c:minorTickMark val="none"/>
        <c:tickLblPos val="nextTo"/>
        <c:crossAx val="302774656"/>
        <c:crossesAt val="1"/>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solidFill>
            <a:schemeClr val="bg1"/>
          </a:solidFill>
          <a:latin typeface="+mj-lt"/>
          <a:cs typeface="Helvetica" panose="020B0604020202020204" pitchFamily="34" charset="0"/>
        </a:defRPr>
      </a:pPr>
      <a:endParaRPr lang="en-US"/>
    </a:p>
  </c:txPr>
  <c:externalData r:id="rId1">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8581358345511809"/>
          <c:y val="9.9403371052694742E-3"/>
          <c:w val="0.71359768519583555"/>
          <c:h val="0.95361176017540927"/>
        </c:manualLayout>
      </c:layout>
      <c:barChart>
        <c:barDir val="bar"/>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0-EE3A-4EA4-AC0A-DD807F29551A}"/>
              </c:ext>
            </c:extLst>
          </c:dPt>
          <c:dLbls>
            <c:spPr>
              <a:noFill/>
              <a:ln>
                <a:noFill/>
              </a:ln>
              <a:effectLst/>
            </c:sp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Sheet1!$A$2:$A$6</c:f>
              <c:strCache>
                <c:ptCount val="5"/>
                <c:pt idx="0">
                  <c:v>Design</c:v>
                </c:pt>
                <c:pt idx="1">
                  <c:v>Promotion</c:v>
                </c:pt>
                <c:pt idx="2">
                  <c:v>Hardware</c:v>
                </c:pt>
                <c:pt idx="3">
                  <c:v>Function</c:v>
                </c:pt>
                <c:pt idx="4">
                  <c:v>Product</c:v>
                </c:pt>
              </c:strCache>
            </c:strRef>
          </c:cat>
          <c:val>
            <c:numRef>
              <c:f>Sheet1!$B$2:$B$6</c:f>
              <c:numCache>
                <c:formatCode>General</c:formatCode>
                <c:ptCount val="5"/>
                <c:pt idx="0">
                  <c:v>7</c:v>
                </c:pt>
                <c:pt idx="2">
                  <c:v>7</c:v>
                </c:pt>
                <c:pt idx="3">
                  <c:v>28</c:v>
                </c:pt>
              </c:numCache>
            </c:numRef>
          </c:val>
          <c:extLst>
            <c:ext xmlns:c16="http://schemas.microsoft.com/office/drawing/2014/chart" uri="{C3380CC4-5D6E-409C-BE32-E72D297353CC}">
              <c16:uniqueId val="{00000001-EE3A-4EA4-AC0A-DD807F29551A}"/>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2-EE3A-4EA4-AC0A-DD807F29551A}"/>
              </c:ext>
            </c:extLst>
          </c:dPt>
          <c:dLbls>
            <c:dLbl>
              <c:idx val="4"/>
              <c:layout>
                <c:manualLayout>
                  <c:x val="1.4722371242043899E-2"/>
                  <c:y val="-7.7466828615976941E-18"/>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5-05A5-4A14-9F74-A5F2BB7334AB}"/>
                </c:ext>
              </c:extLst>
            </c:dLbl>
            <c:spPr>
              <a:noFill/>
              <a:ln>
                <a:noFill/>
              </a:ln>
              <a:effectLst/>
            </c:sp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Sheet1!$A$2:$A$6</c:f>
              <c:strCache>
                <c:ptCount val="5"/>
                <c:pt idx="0">
                  <c:v>Design</c:v>
                </c:pt>
                <c:pt idx="1">
                  <c:v>Promotion</c:v>
                </c:pt>
                <c:pt idx="2">
                  <c:v>Hardware</c:v>
                </c:pt>
                <c:pt idx="3">
                  <c:v>Function</c:v>
                </c:pt>
                <c:pt idx="4">
                  <c:v>Product</c:v>
                </c:pt>
              </c:strCache>
            </c:strRef>
          </c:cat>
          <c:val>
            <c:numRef>
              <c:f>Sheet1!$C$2:$C$6</c:f>
              <c:numCache>
                <c:formatCode>General</c:formatCode>
                <c:ptCount val="5"/>
                <c:pt idx="0">
                  <c:v>5</c:v>
                </c:pt>
                <c:pt idx="2">
                  <c:v>9</c:v>
                </c:pt>
                <c:pt idx="3">
                  <c:v>12</c:v>
                </c:pt>
                <c:pt idx="4">
                  <c:v>1</c:v>
                </c:pt>
              </c:numCache>
            </c:numRef>
          </c:val>
          <c:extLst>
            <c:ext xmlns:c16="http://schemas.microsoft.com/office/drawing/2014/chart" uri="{C3380CC4-5D6E-409C-BE32-E72D297353CC}">
              <c16:uniqueId val="{00000003-EE3A-4EA4-AC0A-DD807F29551A}"/>
            </c:ext>
          </c:extLst>
        </c:ser>
        <c:ser>
          <c:idx val="2"/>
          <c:order val="2"/>
          <c:tx>
            <c:strRef>
              <c:f>Sheet1!$D$1</c:f>
              <c:strCache>
                <c:ptCount val="1"/>
                <c:pt idx="0">
                  <c:v>Neutral</c:v>
                </c:pt>
              </c:strCache>
            </c:strRef>
          </c:tx>
          <c:spPr>
            <a:solidFill>
              <a:srgbClr val="7F7E7E"/>
            </a:solidFill>
            <a:ln>
              <a:noFill/>
            </a:ln>
            <a:effectLst/>
          </c:spPr>
          <c:invertIfNegative val="0"/>
          <c:dPt>
            <c:idx val="0"/>
            <c:invertIfNegative val="0"/>
            <c:bubble3D val="0"/>
            <c:extLst>
              <c:ext xmlns:c16="http://schemas.microsoft.com/office/drawing/2014/chart" uri="{C3380CC4-5D6E-409C-BE32-E72D297353CC}">
                <c16:uniqueId val="{00000004-EE3A-4EA4-AC0A-DD807F29551A}"/>
              </c:ext>
            </c:extLst>
          </c:dPt>
          <c:dPt>
            <c:idx val="1"/>
            <c:invertIfNegative val="0"/>
            <c:bubble3D val="0"/>
            <c:extLst>
              <c:ext xmlns:c16="http://schemas.microsoft.com/office/drawing/2014/chart" uri="{C3380CC4-5D6E-409C-BE32-E72D297353CC}">
                <c16:uniqueId val="{00000005-EE3A-4EA4-AC0A-DD807F29551A}"/>
              </c:ext>
            </c:extLst>
          </c:dPt>
          <c:dLbls>
            <c:spPr>
              <a:noFill/>
              <a:ln>
                <a:noFill/>
              </a:ln>
              <a:effectLst/>
            </c:sp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Sheet1!$A$2:$A$6</c:f>
              <c:strCache>
                <c:ptCount val="5"/>
                <c:pt idx="0">
                  <c:v>Design</c:v>
                </c:pt>
                <c:pt idx="1">
                  <c:v>Promotion</c:v>
                </c:pt>
                <c:pt idx="2">
                  <c:v>Hardware</c:v>
                </c:pt>
                <c:pt idx="3">
                  <c:v>Function</c:v>
                </c:pt>
                <c:pt idx="4">
                  <c:v>Product</c:v>
                </c:pt>
              </c:strCache>
            </c:strRef>
          </c:cat>
          <c:val>
            <c:numRef>
              <c:f>Sheet1!$D$2:$D$6</c:f>
              <c:numCache>
                <c:formatCode>General</c:formatCode>
                <c:ptCount val="5"/>
                <c:pt idx="0">
                  <c:v>7</c:v>
                </c:pt>
                <c:pt idx="1">
                  <c:v>22</c:v>
                </c:pt>
                <c:pt idx="2">
                  <c:v>12</c:v>
                </c:pt>
                <c:pt idx="3">
                  <c:v>69</c:v>
                </c:pt>
                <c:pt idx="4">
                  <c:v>118</c:v>
                </c:pt>
              </c:numCache>
            </c:numRef>
          </c:val>
          <c:extLst>
            <c:ext xmlns:c16="http://schemas.microsoft.com/office/drawing/2014/chart" uri="{C3380CC4-5D6E-409C-BE32-E72D297353CC}">
              <c16:uniqueId val="{00000006-EE3A-4EA4-AC0A-DD807F29551A}"/>
            </c:ext>
          </c:extLst>
        </c:ser>
        <c:dLbls>
          <c:dLblPos val="ctr"/>
          <c:showLegendKey val="0"/>
          <c:showVal val="1"/>
          <c:showCatName val="0"/>
          <c:showSerName val="0"/>
          <c:showPercent val="0"/>
          <c:showBubbleSize val="0"/>
        </c:dLbls>
        <c:gapWidth val="50"/>
        <c:overlap val="100"/>
        <c:axId val="302776224"/>
        <c:axId val="301563880"/>
      </c:barChart>
      <c:catAx>
        <c:axId val="302776224"/>
        <c:scaling>
          <c:orientation val="minMax"/>
        </c:scaling>
        <c:delete val="0"/>
        <c:axPos val="l"/>
        <c:numFmt formatCode="General" sourceLinked="1"/>
        <c:majorTickMark val="none"/>
        <c:minorTickMark val="none"/>
        <c:tickLblPos val="nextTo"/>
        <c:spPr>
          <a:ln w="9525" cap="flat" cmpd="sng" algn="ctr">
            <a:solidFill>
              <a:schemeClr val="tx1">
                <a:lumMod val="15000"/>
                <a:lumOff val="85000"/>
              </a:schemeClr>
            </a:solidFill>
            <a:round/>
          </a:ln>
          <a:effectLst/>
        </c:spPr>
        <c:txPr>
          <a:bodyPr rot="-60000000" vert="horz"/>
          <a:lstStyle/>
          <a:p>
            <a:pPr>
              <a:defRPr>
                <a:solidFill>
                  <a:schemeClr val="tx1"/>
                </a:solidFill>
              </a:defRPr>
            </a:pPr>
            <a:endParaRPr lang="en-US"/>
          </a:p>
        </c:txPr>
        <c:crossAx val="301563880"/>
        <c:crosses val="autoZero"/>
        <c:auto val="1"/>
        <c:lblAlgn val="ctr"/>
        <c:lblOffset val="100"/>
        <c:noMultiLvlLbl val="0"/>
      </c:catAx>
      <c:valAx>
        <c:axId val="301563880"/>
        <c:scaling>
          <c:orientation val="minMax"/>
        </c:scaling>
        <c:delete val="1"/>
        <c:axPos val="b"/>
        <c:numFmt formatCode="General" sourceLinked="1"/>
        <c:majorTickMark val="none"/>
        <c:minorTickMark val="none"/>
        <c:tickLblPos val="nextTo"/>
        <c:crossAx val="302776224"/>
        <c:crossesAt val="1"/>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solidFill>
            <a:schemeClr val="bg1"/>
          </a:solidFill>
          <a:latin typeface="+mj-lt"/>
          <a:cs typeface="Helvetica" panose="020B0604020202020204" pitchFamily="34" charset="0"/>
        </a:defRPr>
      </a:pPr>
      <a:endParaRPr lang="en-US"/>
    </a:p>
  </c:txPr>
  <c:externalData r:id="rId1">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3713888985399246"/>
          <c:y val="3.4057581573896352E-3"/>
          <c:w val="0.39213282188112436"/>
          <c:h val="0.98421052691065336"/>
        </c:manualLayout>
      </c:layout>
      <c:barChart>
        <c:barDir val="bar"/>
        <c:grouping val="clustered"/>
        <c:varyColors val="0"/>
        <c:ser>
          <c:idx val="0"/>
          <c:order val="0"/>
          <c:spPr>
            <a:solidFill>
              <a:srgbClr val="FFC000"/>
            </a:solidFill>
            <a:ln>
              <a:noFill/>
            </a:ln>
            <a:effectLst/>
          </c:spPr>
          <c:invertIfNegative val="0"/>
          <c:dLbls>
            <c:dLbl>
              <c:idx val="4"/>
              <c:layout>
                <c:manualLayout>
                  <c:x val="0"/>
                  <c:y val="-5.7416265779442199E-3"/>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76E5-EF4A-BDE8-B213685FB2CA}"/>
                </c:ext>
              </c:extLst>
            </c:dLbl>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Can Tho</c:v>
                </c:pt>
                <c:pt idx="1">
                  <c:v>Da Nang</c:v>
                </c:pt>
                <c:pt idx="2">
                  <c:v>Quang Ngai</c:v>
                </c:pt>
                <c:pt idx="3">
                  <c:v>Ha Noi</c:v>
                </c:pt>
                <c:pt idx="4">
                  <c:v>Ho Chi Minh</c:v>
                </c:pt>
              </c:strCache>
            </c:strRef>
          </c:cat>
          <c:val>
            <c:numRef>
              <c:f>Sheet1!$B$2:$B$6</c:f>
              <c:numCache>
                <c:formatCode>General</c:formatCode>
                <c:ptCount val="5"/>
                <c:pt idx="0">
                  <c:v>114</c:v>
                </c:pt>
                <c:pt idx="1">
                  <c:v>154</c:v>
                </c:pt>
                <c:pt idx="2">
                  <c:v>184</c:v>
                </c:pt>
                <c:pt idx="3">
                  <c:v>496</c:v>
                </c:pt>
                <c:pt idx="4">
                  <c:v>611</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Column1</c:v>
                      </c:pt>
                    </c:strCache>
                  </c:strRef>
                </c15:tx>
              </c15:filteredSeriesTitle>
            </c:ext>
            <c:ext xmlns:c16="http://schemas.microsoft.com/office/drawing/2014/chart" uri="{C3380CC4-5D6E-409C-BE32-E72D297353CC}">
              <c16:uniqueId val="{00000001-76E5-EF4A-BDE8-B213685FB2CA}"/>
            </c:ext>
          </c:extLst>
        </c:ser>
        <c:dLbls>
          <c:dLblPos val="outEnd"/>
          <c:showLegendKey val="0"/>
          <c:showVal val="1"/>
          <c:showCatName val="0"/>
          <c:showSerName val="0"/>
          <c:showPercent val="0"/>
          <c:showBubbleSize val="0"/>
        </c:dLbls>
        <c:gapWidth val="182"/>
        <c:axId val="304654480"/>
        <c:axId val="304650560"/>
      </c:barChart>
      <c:catAx>
        <c:axId val="30465448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304650560"/>
        <c:crosses val="autoZero"/>
        <c:auto val="1"/>
        <c:lblAlgn val="ctr"/>
        <c:lblOffset val="100"/>
        <c:noMultiLvlLbl val="0"/>
      </c:catAx>
      <c:valAx>
        <c:axId val="304650560"/>
        <c:scaling>
          <c:orientation val="minMax"/>
        </c:scaling>
        <c:delete val="1"/>
        <c:axPos val="b"/>
        <c:numFmt formatCode="General" sourceLinked="1"/>
        <c:majorTickMark val="none"/>
        <c:minorTickMark val="none"/>
        <c:tickLblPos val="nextTo"/>
        <c:crossAx val="304654480"/>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2000"/>
      </a:pPr>
      <a:endParaRPr lang="en-US"/>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395939945904051"/>
          <c:y val="0"/>
          <c:w val="0.50648377098589636"/>
          <c:h val="0.98421052691065336"/>
        </c:manualLayout>
      </c:layout>
      <c:barChart>
        <c:barDir val="bar"/>
        <c:grouping val="clustered"/>
        <c:varyColors val="0"/>
        <c:ser>
          <c:idx val="0"/>
          <c:order val="0"/>
          <c:spPr>
            <a:solidFill>
              <a:srgbClr val="FFC000"/>
            </a:solidFill>
            <a:ln>
              <a:noFill/>
            </a:ln>
            <a:effectLst/>
          </c:spPr>
          <c:invertIfNegative val="0"/>
          <c:dLbls>
            <c:dLbl>
              <c:idx val="4"/>
              <c:layout>
                <c:manualLayout>
                  <c:x val="0"/>
                  <c:y val="1.0047846511402371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76E5-EF4A-BDE8-B213685FB2CA}"/>
                </c:ext>
              </c:extLst>
            </c:dLbl>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Da Nang</c:v>
                </c:pt>
                <c:pt idx="1">
                  <c:v>Nghe An</c:v>
                </c:pt>
                <c:pt idx="2">
                  <c:v>Can Tho</c:v>
                </c:pt>
                <c:pt idx="3">
                  <c:v>Ha Noi</c:v>
                </c:pt>
                <c:pt idx="4">
                  <c:v>Ho Chi Minh</c:v>
                </c:pt>
              </c:strCache>
            </c:strRef>
          </c:cat>
          <c:val>
            <c:numRef>
              <c:f>Sheet1!$B$2:$B$6</c:f>
              <c:numCache>
                <c:formatCode>General</c:formatCode>
                <c:ptCount val="5"/>
                <c:pt idx="0">
                  <c:v>56</c:v>
                </c:pt>
                <c:pt idx="1">
                  <c:v>87</c:v>
                </c:pt>
                <c:pt idx="2">
                  <c:v>67</c:v>
                </c:pt>
                <c:pt idx="3">
                  <c:v>242</c:v>
                </c:pt>
                <c:pt idx="4">
                  <c:v>259</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Column1</c:v>
                      </c:pt>
                    </c:strCache>
                  </c:strRef>
                </c15:tx>
              </c15:filteredSeriesTitle>
            </c:ext>
            <c:ext xmlns:c16="http://schemas.microsoft.com/office/drawing/2014/chart" uri="{C3380CC4-5D6E-409C-BE32-E72D297353CC}">
              <c16:uniqueId val="{00000001-76E5-EF4A-BDE8-B213685FB2CA}"/>
            </c:ext>
          </c:extLst>
        </c:ser>
        <c:dLbls>
          <c:dLblPos val="outEnd"/>
          <c:showLegendKey val="0"/>
          <c:showVal val="1"/>
          <c:showCatName val="0"/>
          <c:showSerName val="0"/>
          <c:showPercent val="0"/>
          <c:showBubbleSize val="0"/>
        </c:dLbls>
        <c:gapWidth val="182"/>
        <c:axId val="304650952"/>
        <c:axId val="304654088"/>
      </c:barChart>
      <c:catAx>
        <c:axId val="30465095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304654088"/>
        <c:crosses val="autoZero"/>
        <c:auto val="1"/>
        <c:lblAlgn val="ctr"/>
        <c:lblOffset val="100"/>
        <c:noMultiLvlLbl val="0"/>
      </c:catAx>
      <c:valAx>
        <c:axId val="304654088"/>
        <c:scaling>
          <c:orientation val="minMax"/>
        </c:scaling>
        <c:delete val="1"/>
        <c:axPos val="b"/>
        <c:numFmt formatCode="General" sourceLinked="1"/>
        <c:majorTickMark val="none"/>
        <c:minorTickMark val="none"/>
        <c:tickLblPos val="nextTo"/>
        <c:crossAx val="30465095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2000"/>
      </a:pPr>
      <a:endParaRPr lang="en-US"/>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696856523479872"/>
          <c:y val="2.2028717599461647E-2"/>
          <c:w val="0.82795124039179535"/>
          <c:h val="0.76966354449844432"/>
        </c:manualLayout>
      </c:layout>
      <c:barChart>
        <c:barDir val="col"/>
        <c:grouping val="stacked"/>
        <c:varyColors val="0"/>
        <c:ser>
          <c:idx val="0"/>
          <c:order val="0"/>
          <c:tx>
            <c:strRef>
              <c:f>Sheet1!$B$1</c:f>
              <c:strCache>
                <c:ptCount val="1"/>
                <c:pt idx="0">
                  <c:v>Positive</c:v>
                </c:pt>
              </c:strCache>
            </c:strRef>
          </c:tx>
          <c:spPr>
            <a:solidFill>
              <a:srgbClr val="5A9EF0"/>
            </a:solidFill>
            <a:ln>
              <a:noFill/>
            </a:ln>
            <a:effectLst/>
          </c:spPr>
          <c:invertIfNegative val="0"/>
          <c:dLbls>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j-lt"/>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Ho Chi Minh</c:v>
                </c:pt>
                <c:pt idx="1">
                  <c:v>Ha Noi</c:v>
                </c:pt>
                <c:pt idx="2">
                  <c:v>Quang Ngai</c:v>
                </c:pt>
                <c:pt idx="3">
                  <c:v>Da Nang</c:v>
                </c:pt>
                <c:pt idx="4">
                  <c:v>Can Tho</c:v>
                </c:pt>
              </c:strCache>
            </c:strRef>
          </c:cat>
          <c:val>
            <c:numRef>
              <c:f>Sheet1!$B$2:$B$6</c:f>
              <c:numCache>
                <c:formatCode>0.0%</c:formatCode>
                <c:ptCount val="5"/>
                <c:pt idx="0">
                  <c:v>0.51200000000000001</c:v>
                </c:pt>
                <c:pt idx="1">
                  <c:v>0.52</c:v>
                </c:pt>
                <c:pt idx="2">
                  <c:v>0.80600000000000005</c:v>
                </c:pt>
                <c:pt idx="3">
                  <c:v>0.89</c:v>
                </c:pt>
                <c:pt idx="4">
                  <c:v>0.25</c:v>
                </c:pt>
              </c:numCache>
            </c:numRef>
          </c:val>
          <c:extLst>
            <c:ext xmlns:c16="http://schemas.microsoft.com/office/drawing/2014/chart" uri="{C3380CC4-5D6E-409C-BE32-E72D297353CC}">
              <c16:uniqueId val="{00000000-6941-4511-A47A-2FE4B35BE9C5}"/>
            </c:ext>
          </c:extLst>
        </c:ser>
        <c:ser>
          <c:idx val="1"/>
          <c:order val="1"/>
          <c:tx>
            <c:strRef>
              <c:f>Sheet1!$C$1</c:f>
              <c:strCache>
                <c:ptCount val="1"/>
                <c:pt idx="0">
                  <c:v>Negative</c:v>
                </c:pt>
              </c:strCache>
            </c:strRef>
          </c:tx>
          <c:spPr>
            <a:solidFill>
              <a:srgbClr val="A33123"/>
            </a:solidFill>
            <a:ln>
              <a:noFill/>
            </a:ln>
            <a:effectLst/>
          </c:spPr>
          <c:invertIfNegative val="0"/>
          <c:dLbls>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j-lt"/>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Ho Chi Minh</c:v>
                </c:pt>
                <c:pt idx="1">
                  <c:v>Ha Noi</c:v>
                </c:pt>
                <c:pt idx="2">
                  <c:v>Quang Ngai</c:v>
                </c:pt>
                <c:pt idx="3">
                  <c:v>Da Nang</c:v>
                </c:pt>
                <c:pt idx="4">
                  <c:v>Can Tho</c:v>
                </c:pt>
              </c:strCache>
            </c:strRef>
          </c:cat>
          <c:val>
            <c:numRef>
              <c:f>Sheet1!$C$2:$C$6</c:f>
              <c:numCache>
                <c:formatCode>0.0%</c:formatCode>
                <c:ptCount val="5"/>
                <c:pt idx="0">
                  <c:v>0.05</c:v>
                </c:pt>
                <c:pt idx="1">
                  <c:v>4.1000000000000002E-2</c:v>
                </c:pt>
              </c:numCache>
            </c:numRef>
          </c:val>
          <c:extLst>
            <c:ext xmlns:c16="http://schemas.microsoft.com/office/drawing/2014/chart" uri="{C3380CC4-5D6E-409C-BE32-E72D297353CC}">
              <c16:uniqueId val="{00000001-6941-4511-A47A-2FE4B35BE9C5}"/>
            </c:ext>
          </c:extLst>
        </c:ser>
        <c:ser>
          <c:idx val="2"/>
          <c:order val="2"/>
          <c:tx>
            <c:strRef>
              <c:f>Sheet1!$D$1</c:f>
              <c:strCache>
                <c:ptCount val="1"/>
                <c:pt idx="0">
                  <c:v>Neutral</c:v>
                </c:pt>
              </c:strCache>
            </c:strRef>
          </c:tx>
          <c:spPr>
            <a:solidFill>
              <a:srgbClr val="7F7E7E"/>
            </a:solidFill>
            <a:ln>
              <a:noFill/>
            </a:ln>
            <a:effectLst/>
          </c:spPr>
          <c:invertIfNegative val="0"/>
          <c:dLbls>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j-lt"/>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Ho Chi Minh</c:v>
                </c:pt>
                <c:pt idx="1">
                  <c:v>Ha Noi</c:v>
                </c:pt>
                <c:pt idx="2">
                  <c:v>Quang Ngai</c:v>
                </c:pt>
                <c:pt idx="3">
                  <c:v>Da Nang</c:v>
                </c:pt>
                <c:pt idx="4">
                  <c:v>Can Tho</c:v>
                </c:pt>
              </c:strCache>
            </c:strRef>
          </c:cat>
          <c:val>
            <c:numRef>
              <c:f>Sheet1!$D$2:$D$6</c:f>
              <c:numCache>
                <c:formatCode>0.0%</c:formatCode>
                <c:ptCount val="5"/>
                <c:pt idx="0">
                  <c:v>0.438</c:v>
                </c:pt>
                <c:pt idx="1">
                  <c:v>0.439</c:v>
                </c:pt>
                <c:pt idx="2">
                  <c:v>0.19400000000000001</c:v>
                </c:pt>
                <c:pt idx="3">
                  <c:v>0.11</c:v>
                </c:pt>
                <c:pt idx="4">
                  <c:v>0.75</c:v>
                </c:pt>
              </c:numCache>
            </c:numRef>
          </c:val>
          <c:extLst>
            <c:ext xmlns:c16="http://schemas.microsoft.com/office/drawing/2014/chart" uri="{C3380CC4-5D6E-409C-BE32-E72D297353CC}">
              <c16:uniqueId val="{00000002-6941-4511-A47A-2FE4B35BE9C5}"/>
            </c:ext>
          </c:extLst>
        </c:ser>
        <c:dLbls>
          <c:showLegendKey val="0"/>
          <c:showVal val="0"/>
          <c:showCatName val="0"/>
          <c:showSerName val="0"/>
          <c:showPercent val="0"/>
          <c:showBubbleSize val="0"/>
        </c:dLbls>
        <c:gapWidth val="100"/>
        <c:overlap val="100"/>
        <c:axId val="304649776"/>
        <c:axId val="304652912"/>
      </c:barChart>
      <c:catAx>
        <c:axId val="3046497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j-lt"/>
                <a:ea typeface="+mn-ea"/>
                <a:cs typeface="Helvetica" panose="020B0604020202020204" pitchFamily="34" charset="0"/>
              </a:defRPr>
            </a:pPr>
            <a:endParaRPr lang="en-US"/>
          </a:p>
        </c:txPr>
        <c:crossAx val="304652912"/>
        <c:crosses val="autoZero"/>
        <c:auto val="1"/>
        <c:lblAlgn val="ctr"/>
        <c:lblOffset val="100"/>
        <c:noMultiLvlLbl val="0"/>
      </c:catAx>
      <c:valAx>
        <c:axId val="304652912"/>
        <c:scaling>
          <c:orientation val="minMax"/>
          <c:max val="1"/>
          <c:min val="0"/>
        </c:scaling>
        <c:delete val="0"/>
        <c:axPos val="l"/>
        <c:majorGridlines>
          <c:spPr>
            <a:ln w="9525" cap="flat" cmpd="sng" algn="ctr">
              <a:noFill/>
              <a:round/>
            </a:ln>
            <a:effectLst/>
          </c:spPr>
        </c:majorGridlines>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solidFill>
                <a:latin typeface="+mj-lt"/>
                <a:ea typeface="+mn-ea"/>
                <a:cs typeface="Helvetica" panose="020B0604020202020204" pitchFamily="34" charset="0"/>
              </a:defRPr>
            </a:pPr>
            <a:endParaRPr lang="en-US"/>
          </a:p>
        </c:txPr>
        <c:crossAx val="304649776"/>
        <c:crosses val="autoZero"/>
        <c:crossBetween val="between"/>
        <c:majorUnit val="0.2"/>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mj-lt"/>
              <a:ea typeface="+mn-ea"/>
              <a:cs typeface="Helvetica" panose="020B0604020202020204" pitchFamily="34" charset="0"/>
            </a:defRPr>
          </a:pPr>
          <a:endParaRPr lang="en-US"/>
        </a:p>
      </c:txPr>
    </c:legend>
    <c:plotVisOnly val="1"/>
    <c:dispBlanksAs val="gap"/>
    <c:showDLblsOverMax val="0"/>
  </c:chart>
  <c:spPr>
    <a:noFill/>
    <a:ln>
      <a:noFill/>
    </a:ln>
    <a:effectLst/>
  </c:spPr>
  <c:txPr>
    <a:bodyPr/>
    <a:lstStyle/>
    <a:p>
      <a:pPr>
        <a:defRPr sz="1800">
          <a:latin typeface="+mj-lt"/>
          <a:cs typeface="Helvetica" panose="020B0604020202020204" pitchFamily="34" charset="0"/>
        </a:defRPr>
      </a:pPr>
      <a:endParaRPr lang="en-US"/>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22537831766417"/>
          <c:y val="0.11111665210014909"/>
          <c:w val="0.82139233463651895"/>
          <c:h val="0.70471133510915895"/>
        </c:manualLayout>
      </c:layout>
      <c:barChart>
        <c:barDir val="col"/>
        <c:grouping val="stacked"/>
        <c:varyColors val="0"/>
        <c:ser>
          <c:idx val="0"/>
          <c:order val="0"/>
          <c:tx>
            <c:strRef>
              <c:f>Sheet1!$B$1</c:f>
              <c:strCache>
                <c:ptCount val="1"/>
                <c:pt idx="0">
                  <c:v>Positive</c:v>
                </c:pt>
              </c:strCache>
            </c:strRef>
          </c:tx>
          <c:spPr>
            <a:solidFill>
              <a:srgbClr val="5A9EF0"/>
            </a:solidFill>
            <a:ln>
              <a:noFill/>
            </a:ln>
            <a:effectLst/>
          </c:spPr>
          <c:invertIfNegative val="0"/>
          <c:dLbls>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j-lt"/>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Ho Chi Minh</c:v>
                </c:pt>
                <c:pt idx="1">
                  <c:v>Ha Noi</c:v>
                </c:pt>
                <c:pt idx="2">
                  <c:v>Can Tho</c:v>
                </c:pt>
                <c:pt idx="3">
                  <c:v>Nghe An</c:v>
                </c:pt>
                <c:pt idx="4">
                  <c:v>Da Nang</c:v>
                </c:pt>
              </c:strCache>
            </c:strRef>
          </c:cat>
          <c:val>
            <c:numRef>
              <c:f>Sheet1!$B$2:$B$6</c:f>
              <c:numCache>
                <c:formatCode>0.0%</c:formatCode>
                <c:ptCount val="5"/>
                <c:pt idx="0">
                  <c:v>0.51100000000000001</c:v>
                </c:pt>
                <c:pt idx="1">
                  <c:v>0.70799999999999996</c:v>
                </c:pt>
                <c:pt idx="2">
                  <c:v>0.55200000000000005</c:v>
                </c:pt>
                <c:pt idx="3">
                  <c:v>0.45200000000000001</c:v>
                </c:pt>
                <c:pt idx="4">
                  <c:v>0.58399999999999996</c:v>
                </c:pt>
              </c:numCache>
            </c:numRef>
          </c:val>
          <c:extLst>
            <c:ext xmlns:c16="http://schemas.microsoft.com/office/drawing/2014/chart" uri="{C3380CC4-5D6E-409C-BE32-E72D297353CC}">
              <c16:uniqueId val="{00000000-D135-4A23-9316-F0C1DF2EBC6B}"/>
            </c:ext>
          </c:extLst>
        </c:ser>
        <c:ser>
          <c:idx val="1"/>
          <c:order val="1"/>
          <c:tx>
            <c:strRef>
              <c:f>Sheet1!$C$1</c:f>
              <c:strCache>
                <c:ptCount val="1"/>
                <c:pt idx="0">
                  <c:v>Negative</c:v>
                </c:pt>
              </c:strCache>
            </c:strRef>
          </c:tx>
          <c:spPr>
            <a:solidFill>
              <a:srgbClr val="A33123"/>
            </a:solidFill>
            <a:ln>
              <a:noFill/>
            </a:ln>
            <a:effectLst/>
          </c:spPr>
          <c:invertIfNegative val="0"/>
          <c:dLbls>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j-lt"/>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Ho Chi Minh</c:v>
                </c:pt>
                <c:pt idx="1">
                  <c:v>Ha Noi</c:v>
                </c:pt>
                <c:pt idx="2">
                  <c:v>Can Tho</c:v>
                </c:pt>
                <c:pt idx="3">
                  <c:v>Nghe An</c:v>
                </c:pt>
                <c:pt idx="4">
                  <c:v>Da Nang</c:v>
                </c:pt>
              </c:strCache>
            </c:strRef>
          </c:cat>
          <c:val>
            <c:numRef>
              <c:f>Sheet1!$C$2:$C$6</c:f>
              <c:numCache>
                <c:formatCode>0.0%</c:formatCode>
                <c:ptCount val="5"/>
                <c:pt idx="0">
                  <c:v>3.1E-2</c:v>
                </c:pt>
                <c:pt idx="1">
                  <c:v>2.5999999999999999E-2</c:v>
                </c:pt>
                <c:pt idx="2">
                  <c:v>1.4E-2</c:v>
                </c:pt>
                <c:pt idx="3">
                  <c:v>9.5000000000000001E-2</c:v>
                </c:pt>
              </c:numCache>
            </c:numRef>
          </c:val>
          <c:extLst>
            <c:ext xmlns:c16="http://schemas.microsoft.com/office/drawing/2014/chart" uri="{C3380CC4-5D6E-409C-BE32-E72D297353CC}">
              <c16:uniqueId val="{00000001-D135-4A23-9316-F0C1DF2EBC6B}"/>
            </c:ext>
          </c:extLst>
        </c:ser>
        <c:ser>
          <c:idx val="2"/>
          <c:order val="2"/>
          <c:tx>
            <c:strRef>
              <c:f>Sheet1!$D$1</c:f>
              <c:strCache>
                <c:ptCount val="1"/>
                <c:pt idx="0">
                  <c:v>Neutral</c:v>
                </c:pt>
              </c:strCache>
            </c:strRef>
          </c:tx>
          <c:spPr>
            <a:solidFill>
              <a:srgbClr val="7F7E7E"/>
            </a:solidFill>
            <a:ln>
              <a:noFill/>
            </a:ln>
            <a:effectLst/>
          </c:spPr>
          <c:invertIfNegative val="0"/>
          <c:dLbls>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j-lt"/>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Ho Chi Minh</c:v>
                </c:pt>
                <c:pt idx="1">
                  <c:v>Ha Noi</c:v>
                </c:pt>
                <c:pt idx="2">
                  <c:v>Can Tho</c:v>
                </c:pt>
                <c:pt idx="3">
                  <c:v>Nghe An</c:v>
                </c:pt>
                <c:pt idx="4">
                  <c:v>Da Nang</c:v>
                </c:pt>
              </c:strCache>
            </c:strRef>
          </c:cat>
          <c:val>
            <c:numRef>
              <c:f>Sheet1!$D$2:$D$6</c:f>
              <c:numCache>
                <c:formatCode>0.0%</c:formatCode>
                <c:ptCount val="5"/>
                <c:pt idx="0">
                  <c:v>0.45800000000000002</c:v>
                </c:pt>
                <c:pt idx="1">
                  <c:v>0.26600000000000001</c:v>
                </c:pt>
                <c:pt idx="2">
                  <c:v>0.434</c:v>
                </c:pt>
                <c:pt idx="3">
                  <c:v>0.45300000000000001</c:v>
                </c:pt>
                <c:pt idx="4">
                  <c:v>0.41599999999999998</c:v>
                </c:pt>
              </c:numCache>
            </c:numRef>
          </c:val>
          <c:extLst>
            <c:ext xmlns:c16="http://schemas.microsoft.com/office/drawing/2014/chart" uri="{C3380CC4-5D6E-409C-BE32-E72D297353CC}">
              <c16:uniqueId val="{00000002-D135-4A23-9316-F0C1DF2EBC6B}"/>
            </c:ext>
          </c:extLst>
        </c:ser>
        <c:dLbls>
          <c:showLegendKey val="0"/>
          <c:showVal val="0"/>
          <c:showCatName val="0"/>
          <c:showSerName val="0"/>
          <c:showPercent val="0"/>
          <c:showBubbleSize val="0"/>
        </c:dLbls>
        <c:gapWidth val="100"/>
        <c:overlap val="100"/>
        <c:axId val="304647424"/>
        <c:axId val="306218216"/>
      </c:barChart>
      <c:catAx>
        <c:axId val="3046474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j-lt"/>
                <a:ea typeface="+mn-ea"/>
                <a:cs typeface="Helvetica" panose="020B0604020202020204" pitchFamily="34" charset="0"/>
              </a:defRPr>
            </a:pPr>
            <a:endParaRPr lang="en-US"/>
          </a:p>
        </c:txPr>
        <c:crossAx val="306218216"/>
        <c:crosses val="autoZero"/>
        <c:auto val="1"/>
        <c:lblAlgn val="ctr"/>
        <c:lblOffset val="100"/>
        <c:noMultiLvlLbl val="0"/>
      </c:catAx>
      <c:valAx>
        <c:axId val="306218216"/>
        <c:scaling>
          <c:orientation val="minMax"/>
          <c:max val="1"/>
          <c:min val="0"/>
        </c:scaling>
        <c:delete val="0"/>
        <c:axPos val="l"/>
        <c:majorGridlines>
          <c:spPr>
            <a:ln w="9525" cap="flat" cmpd="sng" algn="ctr">
              <a:noFill/>
              <a:round/>
            </a:ln>
            <a:effectLst/>
          </c:spPr>
        </c:majorGridlines>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solidFill>
                <a:latin typeface="+mj-lt"/>
                <a:ea typeface="+mn-ea"/>
                <a:cs typeface="Helvetica" panose="020B0604020202020204" pitchFamily="34" charset="0"/>
              </a:defRPr>
            </a:pPr>
            <a:endParaRPr lang="en-US"/>
          </a:p>
        </c:txPr>
        <c:crossAx val="304647424"/>
        <c:crosses val="autoZero"/>
        <c:crossBetween val="between"/>
        <c:majorUnit val="0.2"/>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mj-lt"/>
              <a:ea typeface="+mn-ea"/>
              <a:cs typeface="Helvetica" panose="020B0604020202020204" pitchFamily="34" charset="0"/>
            </a:defRPr>
          </a:pPr>
          <a:endParaRPr lang="en-US"/>
        </a:p>
      </c:txPr>
    </c:legend>
    <c:plotVisOnly val="1"/>
    <c:dispBlanksAs val="gap"/>
    <c:showDLblsOverMax val="0"/>
  </c:chart>
  <c:spPr>
    <a:noFill/>
    <a:ln>
      <a:noFill/>
    </a:ln>
    <a:effectLst/>
  </c:spPr>
  <c:txPr>
    <a:bodyPr/>
    <a:lstStyle/>
    <a:p>
      <a:pPr>
        <a:defRPr sz="1800">
          <a:latin typeface="+mj-lt"/>
          <a:cs typeface="Helvetica" panose="020B0604020202020204" pitchFamily="34" charset="0"/>
        </a:defRPr>
      </a:pPr>
      <a:endParaRPr lang="en-US"/>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Owned</c:v>
                </c:pt>
              </c:strCache>
            </c:strRef>
          </c:tx>
          <c:spPr>
            <a:solidFill>
              <a:srgbClr val="C29847"/>
            </a:solidFill>
            <a:ln>
              <a:noFill/>
            </a:ln>
            <a:effectLst/>
          </c:spPr>
          <c:invertIfNegative val="0"/>
          <c:dPt>
            <c:idx val="0"/>
            <c:invertIfNegative val="0"/>
            <c:bubble3D val="0"/>
            <c:extLst>
              <c:ext xmlns:c16="http://schemas.microsoft.com/office/drawing/2014/chart" uri="{C3380CC4-5D6E-409C-BE32-E72D297353CC}">
                <c16:uniqueId val="{00000001-B448-CB47-B4CA-A2D2244DE9A9}"/>
              </c:ext>
            </c:extLst>
          </c:dPt>
          <c:dPt>
            <c:idx val="1"/>
            <c:invertIfNegative val="0"/>
            <c:bubble3D val="0"/>
            <c:extLst>
              <c:ext xmlns:c16="http://schemas.microsoft.com/office/drawing/2014/chart" uri="{C3380CC4-5D6E-409C-BE32-E72D297353CC}">
                <c16:uniqueId val="{00000003-B448-CB47-B4CA-A2D2244DE9A9}"/>
              </c:ext>
            </c:extLst>
          </c:dPt>
          <c:dPt>
            <c:idx val="2"/>
            <c:invertIfNegative val="0"/>
            <c:bubble3D val="0"/>
            <c:extLst>
              <c:ext xmlns:c16="http://schemas.microsoft.com/office/drawing/2014/chart" uri="{C3380CC4-5D6E-409C-BE32-E72D297353CC}">
                <c16:uniqueId val="{00000005-B448-CB47-B4CA-A2D2244DE9A9}"/>
              </c:ext>
            </c:extLst>
          </c:dPt>
          <c:dLbls>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General</c:formatCode>
                <c:ptCount val="3"/>
              </c:numCache>
            </c:numRef>
          </c:val>
          <c:extLst>
            <c:ext xmlns:c16="http://schemas.microsoft.com/office/drawing/2014/chart" uri="{C3380CC4-5D6E-409C-BE32-E72D297353CC}">
              <c16:uniqueId val="{0000000A-B448-CB47-B4CA-A2D2244DE9A9}"/>
            </c:ext>
          </c:extLst>
        </c:ser>
        <c:ser>
          <c:idx val="1"/>
          <c:order val="1"/>
          <c:tx>
            <c:strRef>
              <c:f>Sheet1!$C$1</c:f>
              <c:strCache>
                <c:ptCount val="1"/>
                <c:pt idx="0">
                  <c:v>Paid </c:v>
                </c:pt>
              </c:strCache>
            </c:strRef>
          </c:tx>
          <c:spPr>
            <a:solidFill>
              <a:srgbClr val="F5DA86"/>
            </a:solidFill>
            <a:ln>
              <a:noFill/>
            </a:ln>
            <a:effectLst/>
          </c:spPr>
          <c:invertIfNegative val="0"/>
          <c:dPt>
            <c:idx val="0"/>
            <c:invertIfNegative val="0"/>
            <c:bubble3D val="0"/>
            <c:extLst>
              <c:ext xmlns:c16="http://schemas.microsoft.com/office/drawing/2014/chart" uri="{C3380CC4-5D6E-409C-BE32-E72D297353CC}">
                <c16:uniqueId val="{0000000C-B448-CB47-B4CA-A2D2244DE9A9}"/>
              </c:ext>
            </c:extLst>
          </c:dPt>
          <c:dPt>
            <c:idx val="1"/>
            <c:invertIfNegative val="0"/>
            <c:bubble3D val="0"/>
            <c:extLst>
              <c:ext xmlns:c16="http://schemas.microsoft.com/office/drawing/2014/chart" uri="{C3380CC4-5D6E-409C-BE32-E72D297353CC}">
                <c16:uniqueId val="{0000000E-B448-CB47-B4CA-A2D2244DE9A9}"/>
              </c:ext>
            </c:extLst>
          </c:dPt>
          <c:dPt>
            <c:idx val="2"/>
            <c:invertIfNegative val="0"/>
            <c:bubble3D val="0"/>
            <c:extLst>
              <c:ext xmlns:c16="http://schemas.microsoft.com/office/drawing/2014/chart" uri="{C3380CC4-5D6E-409C-BE32-E72D297353CC}">
                <c16:uniqueId val="{00000010-B448-CB47-B4CA-A2D2244DE9A9}"/>
              </c:ext>
            </c:extLst>
          </c:dPt>
          <c:dLbls>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Sheet1!$A$2:$A$4</c:f>
              <c:strCache>
                <c:ptCount val="3"/>
                <c:pt idx="0">
                  <c:v>Period 1</c:v>
                </c:pt>
                <c:pt idx="1">
                  <c:v>Period 2</c:v>
                </c:pt>
                <c:pt idx="2">
                  <c:v>Current Period</c:v>
                </c:pt>
              </c:strCache>
            </c:strRef>
          </c:cat>
          <c:val>
            <c:numRef>
              <c:f>Sheet1!$C$2:$C$4</c:f>
              <c:numCache>
                <c:formatCode>General</c:formatCode>
                <c:ptCount val="3"/>
                <c:pt idx="1">
                  <c:v>157</c:v>
                </c:pt>
              </c:numCache>
            </c:numRef>
          </c:val>
          <c:extLst>
            <c:ext xmlns:c16="http://schemas.microsoft.com/office/drawing/2014/chart" uri="{C3380CC4-5D6E-409C-BE32-E72D297353CC}">
              <c16:uniqueId val="{00000015-B448-CB47-B4CA-A2D2244DE9A9}"/>
            </c:ext>
          </c:extLst>
        </c:ser>
        <c:ser>
          <c:idx val="2"/>
          <c:order val="2"/>
          <c:tx>
            <c:strRef>
              <c:f>Sheet1!$D$1</c:f>
              <c:strCache>
                <c:ptCount val="1"/>
                <c:pt idx="0">
                  <c:v>Earned</c:v>
                </c:pt>
              </c:strCache>
            </c:strRef>
          </c:tx>
          <c:spPr>
            <a:solidFill>
              <a:srgbClr val="436097"/>
            </a:solidFill>
            <a:ln>
              <a:noFill/>
            </a:ln>
            <a:effectLst/>
          </c:spPr>
          <c:invertIfNegative val="0"/>
          <c:dLbls>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Sheet1!$D$2:$D$4</c:f>
              <c:numCache>
                <c:formatCode>#,##0</c:formatCode>
                <c:ptCount val="3"/>
                <c:pt idx="1">
                  <c:v>1208</c:v>
                </c:pt>
                <c:pt idx="2" formatCode="General">
                  <c:v>472</c:v>
                </c:pt>
              </c:numCache>
            </c:numRef>
          </c:val>
          <c:extLst>
            <c:ext xmlns:c16="http://schemas.microsoft.com/office/drawing/2014/chart" uri="{C3380CC4-5D6E-409C-BE32-E72D297353CC}">
              <c16:uniqueId val="{00000016-B448-CB47-B4CA-A2D2244DE9A9}"/>
            </c:ext>
          </c:extLst>
        </c:ser>
        <c:dLbls>
          <c:dLblPos val="outEnd"/>
          <c:showLegendKey val="0"/>
          <c:showVal val="1"/>
          <c:showCatName val="0"/>
          <c:showSerName val="0"/>
          <c:showPercent val="0"/>
          <c:showBubbleSize val="0"/>
        </c:dLbls>
        <c:gapWidth val="100"/>
        <c:overlap val="-27"/>
        <c:axId val="306220176"/>
        <c:axId val="306223312"/>
      </c:barChart>
      <c:catAx>
        <c:axId val="3062201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vert="horz"/>
          <a:lstStyle/>
          <a:p>
            <a:pPr>
              <a:defRPr/>
            </a:pPr>
            <a:endParaRPr lang="en-US"/>
          </a:p>
        </c:txPr>
        <c:crossAx val="306223312"/>
        <c:crosses val="autoZero"/>
        <c:auto val="1"/>
        <c:lblAlgn val="ctr"/>
        <c:lblOffset val="100"/>
        <c:noMultiLvlLbl val="0"/>
      </c:catAx>
      <c:valAx>
        <c:axId val="306223312"/>
        <c:scaling>
          <c:orientation val="minMax"/>
        </c:scaling>
        <c:delete val="1"/>
        <c:axPos val="l"/>
        <c:numFmt formatCode="General" sourceLinked="1"/>
        <c:majorTickMark val="none"/>
        <c:minorTickMark val="none"/>
        <c:tickLblPos val="nextTo"/>
        <c:crossAx val="306220176"/>
        <c:crosses val="autoZero"/>
        <c:crossBetween val="between"/>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2200">
          <a:latin typeface="Helvetica" panose="020B0604020202020204" pitchFamily="34" charset="0"/>
          <a:cs typeface="Helvetica" panose="020B0604020202020204" pitchFamily="34" charset="0"/>
        </a:defRPr>
      </a:pPr>
      <a:endParaRPr lang="en-US"/>
    </a:p>
  </c:txPr>
  <c:externalData r:id="rId1">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9417800418328155"/>
          <c:y val="0.13007431928877441"/>
          <c:w val="0.4870774435712858"/>
          <c:h val="0.65874338608134497"/>
        </c:manualLayout>
      </c:layout>
      <c:pieChart>
        <c:varyColors val="1"/>
        <c:ser>
          <c:idx val="0"/>
          <c:order val="0"/>
          <c:tx>
            <c:strRef>
              <c:f>Sheet1!$B$1</c:f>
              <c:strCache>
                <c:ptCount val="1"/>
                <c:pt idx="0">
                  <c:v>Column1</c:v>
                </c:pt>
              </c:strCache>
            </c:strRef>
          </c:tx>
          <c:dPt>
            <c:idx val="0"/>
            <c:bubble3D val="0"/>
            <c:spPr>
              <a:solidFill>
                <a:srgbClr val="C29847"/>
              </a:solidFill>
              <a:ln w="19050">
                <a:solidFill>
                  <a:schemeClr val="lt1"/>
                </a:solidFill>
              </a:ln>
              <a:effectLst/>
            </c:spPr>
            <c:extLst>
              <c:ext xmlns:c16="http://schemas.microsoft.com/office/drawing/2014/chart" uri="{C3380CC4-5D6E-409C-BE32-E72D297353CC}">
                <c16:uniqueId val="{00000001-C535-47AB-B1FB-0258E87A16F7}"/>
              </c:ext>
            </c:extLst>
          </c:dPt>
          <c:dPt>
            <c:idx val="1"/>
            <c:bubble3D val="0"/>
            <c:spPr>
              <a:solidFill>
                <a:srgbClr val="FADA78"/>
              </a:solidFill>
              <a:ln w="19050">
                <a:solidFill>
                  <a:schemeClr val="lt1"/>
                </a:solidFill>
              </a:ln>
              <a:effectLst/>
            </c:spPr>
            <c:extLst>
              <c:ext xmlns:c16="http://schemas.microsoft.com/office/drawing/2014/chart" uri="{C3380CC4-5D6E-409C-BE32-E72D297353CC}">
                <c16:uniqueId val="{00000003-C535-47AB-B1FB-0258E87A16F7}"/>
              </c:ext>
            </c:extLst>
          </c:dPt>
          <c:dPt>
            <c:idx val="2"/>
            <c:bubble3D val="0"/>
            <c:spPr>
              <a:solidFill>
                <a:srgbClr val="3D609C"/>
              </a:solidFill>
              <a:ln w="19050">
                <a:solidFill>
                  <a:schemeClr val="lt1"/>
                </a:solidFill>
              </a:ln>
              <a:effectLst/>
            </c:spPr>
            <c:extLst>
              <c:ext xmlns:c16="http://schemas.microsoft.com/office/drawing/2014/chart" uri="{C3380CC4-5D6E-409C-BE32-E72D297353CC}">
                <c16:uniqueId val="{00000005-C535-47AB-B1FB-0258E87A16F7}"/>
              </c:ext>
            </c:extLst>
          </c:dPt>
          <c:dLbls>
            <c:dLbl>
              <c:idx val="2"/>
              <c:layout>
                <c:manualLayout>
                  <c:x val="9.236124949624511E-4"/>
                  <c:y val="-0.20900615548550336"/>
                </c:manualLayout>
              </c:layout>
              <c:dLblPos val="bestFi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5-C535-47AB-B1FB-0258E87A16F7}"/>
                </c:ext>
              </c:extLst>
            </c:dLbl>
            <c:spPr>
              <a:noFill/>
              <a:ln>
                <a:noFill/>
              </a:ln>
              <a:effectLst/>
            </c:spPr>
            <c:txPr>
              <a:bodyPr wrap="square" lIns="38100" tIns="19050" rIns="38100" bIns="19050" anchor="ctr">
                <a:spAutoFit/>
              </a:bodyPr>
              <a:lstStyle/>
              <a:p>
                <a:pPr>
                  <a:defRPr sz="2200">
                    <a:solidFill>
                      <a:schemeClr val="bg1"/>
                    </a:solidFill>
                  </a:defRPr>
                </a:pPr>
                <a:endParaRPr lang="en-US"/>
              </a:p>
            </c:txPr>
            <c:dLblPos val="bestFit"/>
            <c:showLegendKey val="0"/>
            <c:showVal val="1"/>
            <c:showCatName val="0"/>
            <c:showSerName val="0"/>
            <c:showPercent val="0"/>
            <c:showBubbleSize val="0"/>
            <c:showLeaderLines val="1"/>
            <c:extLst>
              <c:ext xmlns:c15="http://schemas.microsoft.com/office/drawing/2012/chart" uri="{CE6537A1-D6FC-4f65-9D91-7224C49458BB}"/>
            </c:extLst>
          </c:dLbls>
          <c:cat>
            <c:strRef>
              <c:f>Sheet1!$A$2:$A$4</c:f>
              <c:strCache>
                <c:ptCount val="3"/>
                <c:pt idx="0">
                  <c:v>Owned Media</c:v>
                </c:pt>
                <c:pt idx="1">
                  <c:v>Paid Media</c:v>
                </c:pt>
                <c:pt idx="2">
                  <c:v>Earned Media</c:v>
                </c:pt>
              </c:strCache>
            </c:strRef>
          </c:cat>
          <c:val>
            <c:numRef>
              <c:f>Sheet1!$B$2:$B$4</c:f>
              <c:numCache>
                <c:formatCode>General</c:formatCode>
                <c:ptCount val="3"/>
                <c:pt idx="2" formatCode="0.0%">
                  <c:v>1</c:v>
                </c:pt>
              </c:numCache>
            </c:numRef>
          </c:val>
          <c:extLst>
            <c:ext xmlns:c16="http://schemas.microsoft.com/office/drawing/2014/chart" uri="{C3380CC4-5D6E-409C-BE32-E72D297353CC}">
              <c16:uniqueId val="{00000006-C535-47AB-B1FB-0258E87A16F7}"/>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layout>
        <c:manualLayout>
          <c:xMode val="edge"/>
          <c:yMode val="edge"/>
          <c:x val="2.7691149921314769E-2"/>
          <c:y val="0.79691987089321858"/>
          <c:w val="0.97230885007868528"/>
          <c:h val="0.18610763457105584"/>
        </c:manualLayout>
      </c:layout>
      <c:overlay val="0"/>
      <c:spPr>
        <a:noFill/>
        <a:ln>
          <a:noFill/>
        </a:ln>
        <a:effectLst/>
      </c:spPr>
      <c:txPr>
        <a:bodyPr rot="0" spcFirstLastPara="1" vertOverflow="ellipsis" vert="horz" wrap="square" anchor="ctr" anchorCtr="1"/>
        <a:lstStyle/>
        <a:p>
          <a:pPr>
            <a:defRPr sz="2500" b="0" i="0" u="none" strike="noStrike" kern="1200" baseline="0">
              <a:solidFill>
                <a:schemeClr val="tx1">
                  <a:lumMod val="65000"/>
                  <a:lumOff val="35000"/>
                </a:schemeClr>
              </a:solidFill>
              <a:latin typeface="Helvetica" panose="020B0604020202020204" pitchFamily="34" charset="0"/>
              <a:ea typeface="+mn-ea"/>
              <a:cs typeface="Helvetica" panose="020B0604020202020204" pitchFamily="34" charset="0"/>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178043870910579"/>
          <c:y val="8.308101205133249E-2"/>
          <c:w val="0.81984666316565713"/>
          <c:h val="0.78713360704420721"/>
        </c:manualLayout>
      </c:layout>
      <c:barChart>
        <c:barDir val="col"/>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1-7383-EC4D-AC48-77C7C9F15126}"/>
              </c:ext>
            </c:extLst>
          </c:dPt>
          <c:dLbls>
            <c:dLbl>
              <c:idx val="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383-EC4D-AC48-77C7C9F15126}"/>
                </c:ext>
              </c:extLst>
            </c:dLbl>
            <c:dLbl>
              <c:idx val="1"/>
              <c:layout/>
              <c:tx>
                <c:rich>
                  <a:bodyPr/>
                  <a:lstStyle/>
                  <a:p>
                    <a:fld id="{9299FC13-039B-4804-9588-978033641FF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1-5757-4226-9A65-C47196CE9DE9}"/>
                </c:ext>
              </c:extLst>
            </c:dLbl>
            <c:dLbl>
              <c:idx val="2"/>
              <c:layout>
                <c:manualLayout>
                  <c:x val="-8.5955251801848879E-17"/>
                  <c:y val="-1.5106454411069819E-2"/>
                </c:manualLayout>
              </c:layout>
              <c:tx>
                <c:rich>
                  <a:bodyPr/>
                  <a:lstStyle/>
                  <a:p>
                    <a:fld id="{239F5495-05D6-449E-B619-90839ABB06F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2-5757-4226-9A65-C47196CE9DE9}"/>
                </c:ext>
              </c:extLst>
            </c:dLbl>
            <c:spPr>
              <a:noFill/>
              <a:ln>
                <a:noFill/>
              </a:ln>
              <a:effectLst/>
            </c:spPr>
            <c:txPr>
              <a:bodyPr wrap="square" lIns="38100" tIns="19050" rIns="38100" bIns="19050" anchor="ctr">
                <a:spAutoFit/>
              </a:bodyPr>
              <a:lstStyle/>
              <a:p>
                <a:pPr>
                  <a:defRPr sz="1600">
                    <a:solidFill>
                      <a:schemeClr val="bg1"/>
                    </a:solidFill>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General</c:formatCode>
                <c:ptCount val="3"/>
                <c:pt idx="1">
                  <c:v>284</c:v>
                </c:pt>
                <c:pt idx="2">
                  <c:v>109</c:v>
                </c:pt>
              </c:numCache>
            </c:numRef>
          </c:val>
          <c:extLst>
            <c:ext xmlns:c15="http://schemas.microsoft.com/office/drawing/2012/chart" uri="{02D57815-91ED-43cb-92C2-25804820EDAC}">
              <c15:datalabelsRange>
                <c15:f>Sheet1!$G$2:$G$4</c15:f>
                <c15:dlblRangeCache>
                  <c:ptCount val="3"/>
                  <c:pt idx="0">
                    <c:v>#DIV/0!</c:v>
                  </c:pt>
                  <c:pt idx="1">
                    <c:v>21.2%</c:v>
                  </c:pt>
                  <c:pt idx="2">
                    <c:v>23.1%</c:v>
                  </c:pt>
                </c15:dlblRangeCache>
              </c15:datalabelsRange>
            </c:ext>
            <c:ext xmlns:c16="http://schemas.microsoft.com/office/drawing/2014/chart" uri="{C3380CC4-5D6E-409C-BE32-E72D297353CC}">
              <c16:uniqueId val="{00000002-7383-EC4D-AC48-77C7C9F15126}"/>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4-7383-EC4D-AC48-77C7C9F15126}"/>
              </c:ext>
            </c:extLst>
          </c:dPt>
          <c:dLbls>
            <c:dLbl>
              <c:idx val="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7383-EC4D-AC48-77C7C9F15126}"/>
                </c:ext>
              </c:extLst>
            </c:dLbl>
            <c:dLbl>
              <c:idx val="1"/>
              <c:layout/>
              <c:tx>
                <c:rich>
                  <a:bodyPr/>
                  <a:lstStyle/>
                  <a:p>
                    <a:fld id="{294E9610-A4D9-459A-8E8F-4664DF4D59B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4-5757-4226-9A65-C47196CE9DE9}"/>
                </c:ext>
              </c:extLst>
            </c:dLbl>
            <c:dLbl>
              <c:idx val="2"/>
              <c:layout>
                <c:manualLayout>
                  <c:x val="-8.5955251801848879E-17"/>
                  <c:y val="-3.7766136027674549E-2"/>
                </c:manualLayout>
              </c:layout>
              <c:tx>
                <c:rich>
                  <a:bodyPr/>
                  <a:lstStyle/>
                  <a:p>
                    <a:fld id="{8B5A4768-9B3A-49CB-9C2C-D0311ECCF10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5-5757-4226-9A65-C47196CE9DE9}"/>
                </c:ext>
              </c:extLst>
            </c:dLbl>
            <c:spPr>
              <a:noFill/>
              <a:ln>
                <a:noFill/>
              </a:ln>
              <a:effectLst/>
            </c:spPr>
            <c:txPr>
              <a:bodyPr wrap="square" lIns="38100" tIns="19050" rIns="38100" bIns="19050" anchor="ctr">
                <a:spAutoFit/>
              </a:bodyPr>
              <a:lstStyle/>
              <a:p>
                <a:pPr>
                  <a:defRPr sz="1600">
                    <a:solidFill>
                      <a:schemeClr val="bg1"/>
                    </a:solidFill>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General</c:formatCode>
                <c:ptCount val="3"/>
                <c:pt idx="1">
                  <c:v>447</c:v>
                </c:pt>
                <c:pt idx="2">
                  <c:v>80</c:v>
                </c:pt>
              </c:numCache>
            </c:numRef>
          </c:val>
          <c:extLst>
            <c:ext xmlns:c15="http://schemas.microsoft.com/office/drawing/2012/chart" uri="{02D57815-91ED-43cb-92C2-25804820EDAC}">
              <c15:datalabelsRange>
                <c15:f>Sheet1!$H$2:$H$4</c15:f>
                <c15:dlblRangeCache>
                  <c:ptCount val="3"/>
                  <c:pt idx="0">
                    <c:v>#DIV/0!</c:v>
                  </c:pt>
                  <c:pt idx="1">
                    <c:v>33.4%</c:v>
                  </c:pt>
                  <c:pt idx="2">
                    <c:v>16.9%</c:v>
                  </c:pt>
                </c15:dlblRangeCache>
              </c15:datalabelsRange>
            </c:ext>
            <c:ext xmlns:c16="http://schemas.microsoft.com/office/drawing/2014/chart" uri="{C3380CC4-5D6E-409C-BE32-E72D297353CC}">
              <c16:uniqueId val="{00000005-7383-EC4D-AC48-77C7C9F15126}"/>
            </c:ext>
          </c:extLst>
        </c:ser>
        <c:ser>
          <c:idx val="2"/>
          <c:order val="2"/>
          <c:tx>
            <c:strRef>
              <c:f>Sheet1!$D$1</c:f>
              <c:strCache>
                <c:ptCount val="1"/>
                <c:pt idx="0">
                  <c:v>Neutral</c:v>
                </c:pt>
              </c:strCache>
            </c:strRef>
          </c:tx>
          <c:spPr>
            <a:solidFill>
              <a:srgbClr val="7F7E7E"/>
            </a:solidFill>
            <a:ln>
              <a:noFill/>
            </a:ln>
            <a:effectLst/>
          </c:spPr>
          <c:invertIfNegative val="0"/>
          <c:dLbls>
            <c:dLbl>
              <c:idx val="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5757-4226-9A65-C47196CE9DE9}"/>
                </c:ext>
              </c:extLst>
            </c:dLbl>
            <c:dLbl>
              <c:idx val="1"/>
              <c:layout/>
              <c:tx>
                <c:rich>
                  <a:bodyPr/>
                  <a:lstStyle/>
                  <a:p>
                    <a:fld id="{5FF39E1A-2034-417D-976A-FC33068B7CC4}"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7-5757-4226-9A65-C47196CE9DE9}"/>
                </c:ext>
              </c:extLst>
            </c:dLbl>
            <c:dLbl>
              <c:idx val="2"/>
              <c:layout>
                <c:manualLayout>
                  <c:x val="-8.5955251801848879E-17"/>
                  <c:y val="-2.2659681616604869E-2"/>
                </c:manualLayout>
              </c:layout>
              <c:tx>
                <c:rich>
                  <a:bodyPr/>
                  <a:lstStyle/>
                  <a:p>
                    <a:fld id="{C6B44D90-8E48-4ADB-AF50-AFA2B02DB589}"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8-5757-4226-9A65-C47196CE9DE9}"/>
                </c:ext>
              </c:extLst>
            </c:dLbl>
            <c:spPr>
              <a:noFill/>
              <a:ln>
                <a:noFill/>
              </a:ln>
              <a:effectLst/>
            </c:spPr>
            <c:txPr>
              <a:bodyPr wrap="square" lIns="38100" tIns="19050" rIns="38100" bIns="19050" anchor="ctr">
                <a:spAutoFit/>
              </a:bodyPr>
              <a:lstStyle/>
              <a:p>
                <a:pPr>
                  <a:defRPr sz="1600">
                    <a:solidFill>
                      <a:schemeClr val="bg1"/>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ext>
            </c:extLst>
          </c:dLbls>
          <c:cat>
            <c:strRef>
              <c:f>Sheet1!$A$2:$A$4</c:f>
              <c:strCache>
                <c:ptCount val="3"/>
                <c:pt idx="0">
                  <c:v>Period 1</c:v>
                </c:pt>
                <c:pt idx="1">
                  <c:v>Period 2</c:v>
                </c:pt>
                <c:pt idx="2">
                  <c:v>Current Period</c:v>
                </c:pt>
              </c:strCache>
            </c:strRef>
          </c:cat>
          <c:val>
            <c:numRef>
              <c:f>Sheet1!$D$2:$D$4</c:f>
              <c:numCache>
                <c:formatCode>General</c:formatCode>
                <c:ptCount val="3"/>
                <c:pt idx="1">
                  <c:v>609</c:v>
                </c:pt>
                <c:pt idx="2">
                  <c:v>283</c:v>
                </c:pt>
              </c:numCache>
            </c:numRef>
          </c:val>
          <c:extLst>
            <c:ext xmlns:c15="http://schemas.microsoft.com/office/drawing/2012/chart" uri="{02D57815-91ED-43cb-92C2-25804820EDAC}">
              <c15:datalabelsRange>
                <c15:f>Sheet1!$I$2:$I$4</c15:f>
                <c15:dlblRangeCache>
                  <c:ptCount val="3"/>
                  <c:pt idx="0">
                    <c:v>#DIV/0!</c:v>
                  </c:pt>
                  <c:pt idx="1">
                    <c:v>45.4%</c:v>
                  </c:pt>
                  <c:pt idx="2">
                    <c:v>60.0%</c:v>
                  </c:pt>
                </c15:dlblRangeCache>
              </c15:datalabelsRange>
            </c:ext>
            <c:ext xmlns:c16="http://schemas.microsoft.com/office/drawing/2014/chart" uri="{C3380CC4-5D6E-409C-BE32-E72D297353CC}">
              <c16:uniqueId val="{00000007-7383-EC4D-AC48-77C7C9F15126}"/>
            </c:ext>
          </c:extLst>
        </c:ser>
        <c:dLbls>
          <c:showLegendKey val="0"/>
          <c:showVal val="1"/>
          <c:showCatName val="0"/>
          <c:showSerName val="0"/>
          <c:showPercent val="0"/>
          <c:showBubbleSize val="0"/>
        </c:dLbls>
        <c:gapWidth val="100"/>
        <c:overlap val="100"/>
        <c:axId val="306222920"/>
        <c:axId val="306220568"/>
      </c:barChart>
      <c:lineChart>
        <c:grouping val="standard"/>
        <c:varyColors val="0"/>
        <c:ser>
          <c:idx val="3"/>
          <c:order val="3"/>
          <c:tx>
            <c:strRef>
              <c:f>Sheet1!$E$1</c:f>
              <c:strCache>
                <c:ptCount val="1"/>
                <c:pt idx="0">
                  <c:v>Sentiment Index</c:v>
                </c:pt>
              </c:strCache>
            </c:strRef>
          </c:tx>
          <c:spPr>
            <a:ln w="28575" cap="rnd">
              <a:solidFill>
                <a:srgbClr val="3D609C"/>
              </a:solidFill>
              <a:round/>
            </a:ln>
            <a:effectLst/>
          </c:spPr>
          <c:marker>
            <c:symbol val="circle"/>
            <c:size val="5"/>
            <c:spPr>
              <a:solidFill>
                <a:schemeClr val="accent4"/>
              </a:solidFill>
              <a:ln w="9525">
                <a:solidFill>
                  <a:srgbClr val="3D609C"/>
                </a:solidFill>
              </a:ln>
              <a:effectLst/>
            </c:spPr>
          </c:marker>
          <c:dLbls>
            <c:dLbl>
              <c:idx val="0"/>
              <c:layout>
                <c:manualLayout>
                  <c:x val="-3.2819657091805558E-2"/>
                  <c:y val="-0.22090630726248855"/>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4605-47C0-8227-3C6915737ED6}"/>
                </c:ext>
              </c:extLst>
            </c:dLbl>
            <c:dLbl>
              <c:idx val="1"/>
              <c:layout>
                <c:manualLayout>
                  <c:x val="-7.8532566310751201E-2"/>
                  <c:y val="-0.58903440911311733"/>
                </c:manualLayout>
              </c:layout>
              <c:showLegendKey val="0"/>
              <c:showVal val="1"/>
              <c:showCatName val="0"/>
              <c:showSerName val="0"/>
              <c:showPercent val="0"/>
              <c:showBubbleSize val="0"/>
              <c:extLst>
                <c:ext xmlns:c15="http://schemas.microsoft.com/office/drawing/2012/chart" uri="{CE6537A1-D6FC-4f65-9D91-7224C49458BB}">
                  <c15:layout>
                    <c:manualLayout>
                      <c:w val="0.12401141858260799"/>
                      <c:h val="0.17471685062541609"/>
                    </c:manualLayout>
                  </c15:layout>
                </c:ext>
                <c:ext xmlns:c16="http://schemas.microsoft.com/office/drawing/2014/chart" uri="{C3380CC4-5D6E-409C-BE32-E72D297353CC}">
                  <c16:uniqueId val="{00000003-4605-47C0-8227-3C6915737ED6}"/>
                </c:ext>
              </c:extLst>
            </c:dLbl>
            <c:dLbl>
              <c:idx val="2"/>
              <c:layout>
                <c:manualLayout>
                  <c:x val="-5.8606530521081189E-2"/>
                  <c:y val="-6.4202431247046735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EE88-415C-AC96-148C8C3DE46D}"/>
                </c:ext>
              </c:extLst>
            </c:dLbl>
            <c:spPr>
              <a:noFill/>
              <a:ln>
                <a:noFill/>
              </a:ln>
              <a:effectLst/>
            </c:spPr>
            <c:txPr>
              <a:bodyPr wrap="none"/>
              <a:lstStyle/>
              <a:p>
                <a:pPr>
                  <a:defRPr sz="2000"/>
                </a:pPr>
                <a:endParaRPr lang="en-US"/>
              </a:p>
            </c:txP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0.0</c:formatCode>
                <c:ptCount val="3"/>
                <c:pt idx="1">
                  <c:v>-0.22298221614227087</c:v>
                </c:pt>
                <c:pt idx="2">
                  <c:v>0.15343915343915343</c:v>
                </c:pt>
              </c:numCache>
            </c:numRef>
          </c:val>
          <c:smooth val="0"/>
          <c:extLst>
            <c:ext xmlns:c16="http://schemas.microsoft.com/office/drawing/2014/chart" uri="{C3380CC4-5D6E-409C-BE32-E72D297353CC}">
              <c16:uniqueId val="{00000008-7383-EC4D-AC48-77C7C9F15126}"/>
            </c:ext>
          </c:extLst>
        </c:ser>
        <c:dLbls>
          <c:showLegendKey val="0"/>
          <c:showVal val="1"/>
          <c:showCatName val="0"/>
          <c:showSerName val="0"/>
          <c:showPercent val="0"/>
          <c:showBubbleSize val="0"/>
        </c:dLbls>
        <c:marker val="1"/>
        <c:smooth val="0"/>
        <c:axId val="306224096"/>
        <c:axId val="306221352"/>
      </c:lineChart>
      <c:catAx>
        <c:axId val="30622292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vert="horz"/>
          <a:lstStyle/>
          <a:p>
            <a:pPr>
              <a:defRPr/>
            </a:pPr>
            <a:endParaRPr lang="en-US"/>
          </a:p>
        </c:txPr>
        <c:crossAx val="306220568"/>
        <c:crosses val="autoZero"/>
        <c:auto val="1"/>
        <c:lblAlgn val="ctr"/>
        <c:lblOffset val="100"/>
        <c:noMultiLvlLbl val="0"/>
      </c:catAx>
      <c:valAx>
        <c:axId val="306220568"/>
        <c:scaling>
          <c:orientation val="minMax"/>
          <c:max val="1500"/>
        </c:scaling>
        <c:delete val="0"/>
        <c:axPos val="l"/>
        <c:numFmt formatCode="General" sourceLinked="1"/>
        <c:majorTickMark val="out"/>
        <c:minorTickMark val="none"/>
        <c:tickLblPos val="nextTo"/>
        <c:spPr>
          <a:noFill/>
          <a:ln>
            <a:noFill/>
          </a:ln>
          <a:effectLst/>
        </c:spPr>
        <c:txPr>
          <a:bodyPr rot="-60000000" vert="horz"/>
          <a:lstStyle/>
          <a:p>
            <a:pPr>
              <a:defRPr/>
            </a:pPr>
            <a:endParaRPr lang="en-US"/>
          </a:p>
        </c:txPr>
        <c:crossAx val="306222920"/>
        <c:crosses val="autoZero"/>
        <c:crossBetween val="between"/>
        <c:majorUnit val="300"/>
      </c:valAx>
      <c:valAx>
        <c:axId val="306221352"/>
        <c:scaling>
          <c:orientation val="minMax"/>
          <c:max val="1"/>
          <c:min val="-0.4"/>
        </c:scaling>
        <c:delete val="0"/>
        <c:axPos val="r"/>
        <c:numFmt formatCode="#,##0.0" sourceLinked="0"/>
        <c:majorTickMark val="out"/>
        <c:minorTickMark val="none"/>
        <c:tickLblPos val="nextTo"/>
        <c:spPr>
          <a:noFill/>
          <a:ln>
            <a:noFill/>
          </a:ln>
          <a:effectLst/>
        </c:spPr>
        <c:txPr>
          <a:bodyPr rot="-60000000" vert="horz"/>
          <a:lstStyle/>
          <a:p>
            <a:pPr>
              <a:defRPr/>
            </a:pPr>
            <a:endParaRPr lang="en-US"/>
          </a:p>
        </c:txPr>
        <c:crossAx val="306224096"/>
        <c:crosses val="max"/>
        <c:crossBetween val="between"/>
        <c:majorUnit val="0.2"/>
      </c:valAx>
      <c:catAx>
        <c:axId val="306224096"/>
        <c:scaling>
          <c:orientation val="minMax"/>
        </c:scaling>
        <c:delete val="1"/>
        <c:axPos val="t"/>
        <c:numFmt formatCode="General" sourceLinked="1"/>
        <c:majorTickMark val="out"/>
        <c:minorTickMark val="none"/>
        <c:tickLblPos val="nextTo"/>
        <c:crossAx val="306221352"/>
        <c:crosses val="max"/>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pPr>
      <a:endParaRPr lang="en-US"/>
    </a:p>
  </c:txPr>
  <c:externalData r:id="rId1">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174136153584182"/>
          <c:y val="3.365808827017553E-2"/>
          <c:w val="0.81984666316565713"/>
          <c:h val="0.78713360704420721"/>
        </c:manualLayout>
      </c:layout>
      <c:barChart>
        <c:barDir val="col"/>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1-7383-EC4D-AC48-77C7C9F15126}"/>
              </c:ext>
            </c:extLst>
          </c:dPt>
          <c:dLbls>
            <c:dLbl>
              <c:idx val="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383-EC4D-AC48-77C7C9F15126}"/>
                </c:ext>
              </c:extLst>
            </c:dLbl>
            <c:dLbl>
              <c:idx val="1"/>
              <c:layout/>
              <c:tx>
                <c:rich>
                  <a:bodyPr/>
                  <a:lstStyle/>
                  <a:p>
                    <a:fld id="{BD60D80A-76BE-44C5-A33D-F1E8D2E410E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1-FA62-453E-87D3-247A0A9EA8DF}"/>
                </c:ext>
              </c:extLst>
            </c:dLbl>
            <c:dLbl>
              <c:idx val="2"/>
              <c:layout/>
              <c:tx>
                <c:rich>
                  <a:bodyPr/>
                  <a:lstStyle/>
                  <a:p>
                    <a:fld id="{48941F81-0EC1-46AA-8471-F491883D3F6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2-FA62-453E-87D3-247A0A9EA8DF}"/>
                </c:ext>
              </c:extLst>
            </c:dLbl>
            <c:spPr>
              <a:noFill/>
              <a:ln>
                <a:noFill/>
              </a:ln>
              <a:effectLst/>
            </c:spPr>
            <c:txPr>
              <a:bodyPr wrap="square" lIns="38100" tIns="19050" rIns="38100" bIns="19050" anchor="ctr">
                <a:spAutoFit/>
              </a:bodyPr>
              <a:lstStyle/>
              <a:p>
                <a:pPr>
                  <a:defRPr sz="1600">
                    <a:solidFill>
                      <a:schemeClr val="bg1"/>
                    </a:solidFill>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General</c:formatCode>
                <c:ptCount val="3"/>
                <c:pt idx="1">
                  <c:v>295</c:v>
                </c:pt>
                <c:pt idx="2">
                  <c:v>109</c:v>
                </c:pt>
              </c:numCache>
            </c:numRef>
          </c:val>
          <c:extLst>
            <c:ext xmlns:c15="http://schemas.microsoft.com/office/drawing/2012/chart" uri="{02D57815-91ED-43cb-92C2-25804820EDAC}">
              <c15:datalabelsRange>
                <c15:f>Sheet1!$G$2:$G$4</c15:f>
                <c15:dlblRangeCache>
                  <c:ptCount val="3"/>
                  <c:pt idx="0">
                    <c:v>#DIV/0!</c:v>
                  </c:pt>
                  <c:pt idx="1">
                    <c:v>21.6%</c:v>
                  </c:pt>
                  <c:pt idx="2">
                    <c:v>23.1%</c:v>
                  </c:pt>
                </c15:dlblRangeCache>
              </c15:datalabelsRange>
            </c:ext>
            <c:ext xmlns:c16="http://schemas.microsoft.com/office/drawing/2014/chart" uri="{C3380CC4-5D6E-409C-BE32-E72D297353CC}">
              <c16:uniqueId val="{00000002-7383-EC4D-AC48-77C7C9F15126}"/>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4-7383-EC4D-AC48-77C7C9F15126}"/>
              </c:ext>
            </c:extLst>
          </c:dPt>
          <c:dLbls>
            <c:dLbl>
              <c:idx val="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7383-EC4D-AC48-77C7C9F15126}"/>
                </c:ext>
              </c:extLst>
            </c:dLbl>
            <c:dLbl>
              <c:idx val="1"/>
              <c:layout/>
              <c:tx>
                <c:rich>
                  <a:bodyPr/>
                  <a:lstStyle/>
                  <a:p>
                    <a:fld id="{AD8E0F46-76FB-44D7-8428-A3664538E1E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4-FA62-453E-87D3-247A0A9EA8DF}"/>
                </c:ext>
              </c:extLst>
            </c:dLbl>
            <c:dLbl>
              <c:idx val="2"/>
              <c:layout/>
              <c:tx>
                <c:rich>
                  <a:bodyPr/>
                  <a:lstStyle/>
                  <a:p>
                    <a:fld id="{EAD1262E-B953-4E48-B7BB-4014CC833FB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5-FA62-453E-87D3-247A0A9EA8DF}"/>
                </c:ext>
              </c:extLst>
            </c:dLbl>
            <c:spPr>
              <a:noFill/>
              <a:ln>
                <a:noFill/>
              </a:ln>
              <a:effectLst/>
            </c:spPr>
            <c:txPr>
              <a:bodyPr wrap="square" lIns="38100" tIns="19050" rIns="38100" bIns="19050" anchor="ctr">
                <a:spAutoFit/>
              </a:bodyPr>
              <a:lstStyle/>
              <a:p>
                <a:pPr>
                  <a:defRPr sz="1600">
                    <a:solidFill>
                      <a:schemeClr val="bg1"/>
                    </a:solidFill>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General</c:formatCode>
                <c:ptCount val="3"/>
                <c:pt idx="1">
                  <c:v>447</c:v>
                </c:pt>
                <c:pt idx="2">
                  <c:v>80</c:v>
                </c:pt>
              </c:numCache>
            </c:numRef>
          </c:val>
          <c:extLst>
            <c:ext xmlns:c15="http://schemas.microsoft.com/office/drawing/2012/chart" uri="{02D57815-91ED-43cb-92C2-25804820EDAC}">
              <c15:datalabelsRange>
                <c15:f>Sheet1!$H$2:$H$4</c15:f>
                <c15:dlblRangeCache>
                  <c:ptCount val="3"/>
                  <c:pt idx="0">
                    <c:v>#DIV/0!</c:v>
                  </c:pt>
                  <c:pt idx="1">
                    <c:v>32.7%</c:v>
                  </c:pt>
                  <c:pt idx="2">
                    <c:v>16.9%</c:v>
                  </c:pt>
                </c15:dlblRangeCache>
              </c15:datalabelsRange>
            </c:ext>
            <c:ext xmlns:c16="http://schemas.microsoft.com/office/drawing/2014/chart" uri="{C3380CC4-5D6E-409C-BE32-E72D297353CC}">
              <c16:uniqueId val="{00000005-7383-EC4D-AC48-77C7C9F15126}"/>
            </c:ext>
          </c:extLst>
        </c:ser>
        <c:ser>
          <c:idx val="2"/>
          <c:order val="2"/>
          <c:tx>
            <c:strRef>
              <c:f>Sheet1!$D$1</c:f>
              <c:strCache>
                <c:ptCount val="1"/>
                <c:pt idx="0">
                  <c:v>Neutral</c:v>
                </c:pt>
              </c:strCache>
            </c:strRef>
          </c:tx>
          <c:spPr>
            <a:solidFill>
              <a:srgbClr val="7F7E7E"/>
            </a:solidFill>
            <a:ln>
              <a:noFill/>
            </a:ln>
            <a:effectLst/>
          </c:spPr>
          <c:invertIfNegative val="0"/>
          <c:dLbls>
            <c:dLbl>
              <c:idx val="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FA62-453E-87D3-247A0A9EA8DF}"/>
                </c:ext>
              </c:extLst>
            </c:dLbl>
            <c:dLbl>
              <c:idx val="1"/>
              <c:layout/>
              <c:tx>
                <c:rich>
                  <a:bodyPr/>
                  <a:lstStyle/>
                  <a:p>
                    <a:fld id="{CC219F28-D688-450C-BA9D-307AAD02238F}"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7-FA62-453E-87D3-247A0A9EA8DF}"/>
                </c:ext>
              </c:extLst>
            </c:dLbl>
            <c:dLbl>
              <c:idx val="2"/>
              <c:layout/>
              <c:tx>
                <c:rich>
                  <a:bodyPr/>
                  <a:lstStyle/>
                  <a:p>
                    <a:fld id="{1A975463-5677-48C5-9093-8A3BBCCA26F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8-FA62-453E-87D3-247A0A9EA8DF}"/>
                </c:ext>
              </c:extLst>
            </c:dLbl>
            <c:spPr>
              <a:noFill/>
              <a:ln>
                <a:noFill/>
              </a:ln>
              <a:effectLst/>
            </c:spPr>
            <c:txPr>
              <a:bodyPr wrap="square" lIns="38100" tIns="19050" rIns="38100" bIns="19050" anchor="ctr">
                <a:spAutoFit/>
              </a:bodyPr>
              <a:lstStyle/>
              <a:p>
                <a:pPr>
                  <a:defRPr sz="1600">
                    <a:solidFill>
                      <a:schemeClr val="bg1"/>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ext>
            </c:extLst>
          </c:dLbls>
          <c:cat>
            <c:strRef>
              <c:f>Sheet1!$A$2:$A$4</c:f>
              <c:strCache>
                <c:ptCount val="3"/>
                <c:pt idx="0">
                  <c:v>Period 1</c:v>
                </c:pt>
                <c:pt idx="1">
                  <c:v>Period 2</c:v>
                </c:pt>
                <c:pt idx="2">
                  <c:v>Current Period</c:v>
                </c:pt>
              </c:strCache>
            </c:strRef>
          </c:cat>
          <c:val>
            <c:numRef>
              <c:f>Sheet1!$D$2:$D$4</c:f>
              <c:numCache>
                <c:formatCode>General</c:formatCode>
                <c:ptCount val="3"/>
                <c:pt idx="1">
                  <c:v>623</c:v>
                </c:pt>
                <c:pt idx="2">
                  <c:v>283</c:v>
                </c:pt>
              </c:numCache>
            </c:numRef>
          </c:val>
          <c:extLst>
            <c:ext xmlns:c15="http://schemas.microsoft.com/office/drawing/2012/chart" uri="{02D57815-91ED-43cb-92C2-25804820EDAC}">
              <c15:datalabelsRange>
                <c15:f>Sheet1!$I$2:$I$4</c15:f>
                <c15:dlblRangeCache>
                  <c:ptCount val="3"/>
                  <c:pt idx="0">
                    <c:v>#DIV/0!</c:v>
                  </c:pt>
                  <c:pt idx="1">
                    <c:v>45.6%</c:v>
                  </c:pt>
                  <c:pt idx="2">
                    <c:v>60.0%</c:v>
                  </c:pt>
                </c15:dlblRangeCache>
              </c15:datalabelsRange>
            </c:ext>
            <c:ext xmlns:c16="http://schemas.microsoft.com/office/drawing/2014/chart" uri="{C3380CC4-5D6E-409C-BE32-E72D297353CC}">
              <c16:uniqueId val="{00000007-7383-EC4D-AC48-77C7C9F15126}"/>
            </c:ext>
          </c:extLst>
        </c:ser>
        <c:dLbls>
          <c:showLegendKey val="0"/>
          <c:showVal val="1"/>
          <c:showCatName val="0"/>
          <c:showSerName val="0"/>
          <c:showPercent val="0"/>
          <c:showBubbleSize val="0"/>
        </c:dLbls>
        <c:gapWidth val="100"/>
        <c:overlap val="100"/>
        <c:axId val="306219000"/>
        <c:axId val="306220960"/>
      </c:barChart>
      <c:lineChart>
        <c:grouping val="standard"/>
        <c:varyColors val="0"/>
        <c:ser>
          <c:idx val="3"/>
          <c:order val="3"/>
          <c:tx>
            <c:strRef>
              <c:f>Sheet1!$E$1</c:f>
              <c:strCache>
                <c:ptCount val="1"/>
                <c:pt idx="0">
                  <c:v>Sentiment Index</c:v>
                </c:pt>
              </c:strCache>
            </c:strRef>
          </c:tx>
          <c:spPr>
            <a:ln w="28575" cap="rnd">
              <a:solidFill>
                <a:srgbClr val="3D609C"/>
              </a:solidFill>
              <a:round/>
            </a:ln>
            <a:effectLst/>
          </c:spPr>
          <c:marker>
            <c:symbol val="circle"/>
            <c:size val="5"/>
            <c:spPr>
              <a:solidFill>
                <a:schemeClr val="accent4"/>
              </a:solidFill>
              <a:ln w="9525">
                <a:solidFill>
                  <a:srgbClr val="3D609C"/>
                </a:solidFill>
              </a:ln>
              <a:effectLst/>
            </c:spPr>
          </c:marker>
          <c:dLbls>
            <c:dLbl>
              <c:idx val="0"/>
              <c:layout>
                <c:manualLayout>
                  <c:x val="-5.6262269300238067E-2"/>
                  <c:y val="-0.2209063218430112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4605-47C0-8227-3C6915737ED6}"/>
                </c:ext>
              </c:extLst>
            </c:dLbl>
            <c:dLbl>
              <c:idx val="1"/>
              <c:layout>
                <c:manualLayout>
                  <c:x val="-7.1499598060723743E-2"/>
                  <c:y val="-0.59462008010584033"/>
                </c:manualLayout>
              </c:layout>
              <c:showLegendKey val="0"/>
              <c:showVal val="1"/>
              <c:showCatName val="0"/>
              <c:showSerName val="0"/>
              <c:showPercent val="0"/>
              <c:showBubbleSize val="0"/>
              <c:extLst>
                <c:ext xmlns:c15="http://schemas.microsoft.com/office/drawing/2012/chart" uri="{CE6537A1-D6FC-4f65-9D91-7224C49458BB}">
                  <c15:layout>
                    <c:manualLayout>
                      <c:w val="0.10994585125754848"/>
                      <c:h val="9.942425971682535E-2"/>
                    </c:manualLayout>
                  </c15:layout>
                </c:ext>
                <c:ext xmlns:c16="http://schemas.microsoft.com/office/drawing/2014/chart" uri="{C3380CC4-5D6E-409C-BE32-E72D297353CC}">
                  <c16:uniqueId val="{00000003-4605-47C0-8227-3C6915737ED6}"/>
                </c:ext>
              </c:extLst>
            </c:dLbl>
            <c:dLbl>
              <c:idx val="2"/>
              <c:layout>
                <c:manualLayout>
                  <c:x val="-5.1573746858551608E-2"/>
                  <c:y val="-4.531936323320946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D401-43B4-90F2-16AE9B49286F}"/>
                </c:ext>
              </c:extLst>
            </c:dLbl>
            <c:spPr>
              <a:noFill/>
              <a:ln>
                <a:noFill/>
              </a:ln>
              <a:effectLst/>
            </c:spPr>
            <c:txPr>
              <a:bodyPr wrap="none"/>
              <a:lstStyle/>
              <a:p>
                <a:pPr>
                  <a:defRPr sz="2000"/>
                </a:pPr>
                <a:endParaRPr lang="en-US"/>
              </a:p>
            </c:txP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0.0</c:formatCode>
                <c:ptCount val="3"/>
                <c:pt idx="1">
                  <c:v>-0.20485175202156333</c:v>
                </c:pt>
                <c:pt idx="2">
                  <c:v>0.15343915343915343</c:v>
                </c:pt>
              </c:numCache>
            </c:numRef>
          </c:val>
          <c:smooth val="0"/>
          <c:extLst>
            <c:ext xmlns:c16="http://schemas.microsoft.com/office/drawing/2014/chart" uri="{C3380CC4-5D6E-409C-BE32-E72D297353CC}">
              <c16:uniqueId val="{00000008-7383-EC4D-AC48-77C7C9F15126}"/>
            </c:ext>
          </c:extLst>
        </c:ser>
        <c:dLbls>
          <c:showLegendKey val="0"/>
          <c:showVal val="1"/>
          <c:showCatName val="0"/>
          <c:showSerName val="0"/>
          <c:showPercent val="0"/>
          <c:showBubbleSize val="0"/>
        </c:dLbls>
        <c:marker val="1"/>
        <c:smooth val="0"/>
        <c:axId val="306221744"/>
        <c:axId val="306223704"/>
      </c:lineChart>
      <c:catAx>
        <c:axId val="30621900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vert="horz"/>
          <a:lstStyle/>
          <a:p>
            <a:pPr>
              <a:defRPr/>
            </a:pPr>
            <a:endParaRPr lang="en-US"/>
          </a:p>
        </c:txPr>
        <c:crossAx val="306220960"/>
        <c:crosses val="autoZero"/>
        <c:auto val="1"/>
        <c:lblAlgn val="ctr"/>
        <c:lblOffset val="100"/>
        <c:noMultiLvlLbl val="0"/>
      </c:catAx>
      <c:valAx>
        <c:axId val="306220960"/>
        <c:scaling>
          <c:orientation val="minMax"/>
          <c:max val="1500"/>
        </c:scaling>
        <c:delete val="0"/>
        <c:axPos val="l"/>
        <c:numFmt formatCode="General" sourceLinked="1"/>
        <c:majorTickMark val="out"/>
        <c:minorTickMark val="none"/>
        <c:tickLblPos val="nextTo"/>
        <c:spPr>
          <a:noFill/>
          <a:ln>
            <a:noFill/>
          </a:ln>
          <a:effectLst/>
        </c:spPr>
        <c:txPr>
          <a:bodyPr rot="-60000000" vert="horz"/>
          <a:lstStyle/>
          <a:p>
            <a:pPr>
              <a:defRPr/>
            </a:pPr>
            <a:endParaRPr lang="en-US"/>
          </a:p>
        </c:txPr>
        <c:crossAx val="306219000"/>
        <c:crosses val="autoZero"/>
        <c:crossBetween val="between"/>
        <c:majorUnit val="300"/>
      </c:valAx>
      <c:valAx>
        <c:axId val="306223704"/>
        <c:scaling>
          <c:orientation val="minMax"/>
          <c:max val="1"/>
          <c:min val="-0.4"/>
        </c:scaling>
        <c:delete val="0"/>
        <c:axPos val="r"/>
        <c:numFmt formatCode="#,##0.0" sourceLinked="0"/>
        <c:majorTickMark val="out"/>
        <c:minorTickMark val="none"/>
        <c:tickLblPos val="nextTo"/>
        <c:spPr>
          <a:noFill/>
          <a:ln>
            <a:noFill/>
          </a:ln>
          <a:effectLst/>
        </c:spPr>
        <c:txPr>
          <a:bodyPr rot="-60000000" vert="horz"/>
          <a:lstStyle/>
          <a:p>
            <a:pPr>
              <a:defRPr/>
            </a:pPr>
            <a:endParaRPr lang="en-US"/>
          </a:p>
        </c:txPr>
        <c:crossAx val="306221744"/>
        <c:crosses val="max"/>
        <c:crossBetween val="between"/>
        <c:majorUnit val="0.2"/>
      </c:valAx>
      <c:catAx>
        <c:axId val="306221744"/>
        <c:scaling>
          <c:orientation val="minMax"/>
        </c:scaling>
        <c:delete val="1"/>
        <c:axPos val="t"/>
        <c:numFmt formatCode="General" sourceLinked="1"/>
        <c:majorTickMark val="out"/>
        <c:minorTickMark val="none"/>
        <c:tickLblPos val="nextTo"/>
        <c:crossAx val="306223704"/>
        <c:crosses val="max"/>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2200">
                <a:latin typeface="+mn-lt"/>
                <a:cs typeface="Helvetica" panose="020B0604020202020204" pitchFamily="34" charset="0"/>
              </a:defRPr>
            </a:pPr>
            <a:r>
              <a:rPr lang="en-US" sz="2200" dirty="0">
                <a:latin typeface="+mn-lt"/>
                <a:cs typeface="Helvetica" panose="020B0604020202020204" pitchFamily="34" charset="0"/>
              </a:rPr>
              <a:t>Sentiment</a:t>
            </a:r>
            <a:r>
              <a:rPr lang="en-US" sz="2200" baseline="0" dirty="0">
                <a:latin typeface="+mn-lt"/>
                <a:cs typeface="Helvetica" panose="020B0604020202020204" pitchFamily="34" charset="0"/>
              </a:rPr>
              <a:t> Nokia Brand</a:t>
            </a:r>
            <a:endParaRPr lang="en-US" sz="2200" dirty="0">
              <a:latin typeface="+mn-lt"/>
              <a:cs typeface="Helvetica" panose="020B0604020202020204" pitchFamily="34" charset="0"/>
            </a:endParaRPr>
          </a:p>
        </c:rich>
      </c:tx>
      <c:layout/>
      <c:overlay val="0"/>
    </c:title>
    <c:autoTitleDeleted val="0"/>
    <c:plotArea>
      <c:layout>
        <c:manualLayout>
          <c:layoutTarget val="inner"/>
          <c:xMode val="edge"/>
          <c:yMode val="edge"/>
          <c:x val="0.24106329816244859"/>
          <c:y val="0.11537393499526667"/>
          <c:w val="0.56360086901044359"/>
          <c:h val="0.79790640095152565"/>
        </c:manualLayout>
      </c:layout>
      <c:doughnutChart>
        <c:varyColors val="1"/>
        <c:ser>
          <c:idx val="0"/>
          <c:order val="0"/>
          <c:tx>
            <c:strRef>
              <c:f>Sheet1!$B$1</c:f>
              <c:strCache>
                <c:ptCount val="1"/>
                <c:pt idx="0">
                  <c:v>Column1</c:v>
                </c:pt>
              </c:strCache>
            </c:strRef>
          </c:tx>
          <c:dPt>
            <c:idx val="0"/>
            <c:bubble3D val="0"/>
            <c:spPr>
              <a:solidFill>
                <a:srgbClr val="449EF7"/>
              </a:solidFill>
              <a:ln w="19050">
                <a:solidFill>
                  <a:schemeClr val="lt1"/>
                </a:solidFill>
              </a:ln>
              <a:effectLst/>
            </c:spPr>
            <c:extLst>
              <c:ext xmlns:c16="http://schemas.microsoft.com/office/drawing/2014/chart" uri="{C3380CC4-5D6E-409C-BE32-E72D297353CC}">
                <c16:uniqueId val="{00000001-7EBF-40CE-9C85-3381814103EA}"/>
              </c:ext>
            </c:extLst>
          </c:dPt>
          <c:dPt>
            <c:idx val="1"/>
            <c:bubble3D val="0"/>
            <c:spPr>
              <a:solidFill>
                <a:srgbClr val="B12218"/>
              </a:solidFill>
              <a:ln w="19050">
                <a:solidFill>
                  <a:schemeClr val="lt1"/>
                </a:solidFill>
              </a:ln>
              <a:effectLst/>
            </c:spPr>
            <c:extLst>
              <c:ext xmlns:c16="http://schemas.microsoft.com/office/drawing/2014/chart" uri="{C3380CC4-5D6E-409C-BE32-E72D297353CC}">
                <c16:uniqueId val="{00000003-7EBF-40CE-9C85-3381814103EA}"/>
              </c:ext>
            </c:extLst>
          </c:dPt>
          <c:dPt>
            <c:idx val="2"/>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5-7EBF-40CE-9C85-3381814103EA}"/>
              </c:ext>
            </c:extLst>
          </c:dPt>
          <c:dLbls>
            <c:dLbl>
              <c:idx val="0"/>
              <c:spPr>
                <a:noFill/>
                <a:ln>
                  <a:noFill/>
                </a:ln>
                <a:effectLst/>
              </c:spPr>
              <c:txPr>
                <a:bodyPr wrap="none" lIns="38100" tIns="19050" rIns="38100" bIns="19050" anchor="ctr">
                  <a:noAutofit/>
                </a:bodyPr>
                <a:lstStyle/>
                <a:p>
                  <a:pPr>
                    <a:defRPr sz="1800">
                      <a:solidFill>
                        <a:schemeClr val="bg1"/>
                      </a:solidFill>
                      <a:latin typeface="+mn-lt"/>
                      <a:cs typeface="Helvetica" panose="020B0604020202020204"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7EBF-40CE-9C85-3381814103EA}"/>
                </c:ext>
              </c:extLst>
            </c:dLbl>
            <c:dLbl>
              <c:idx val="2"/>
              <c:spPr>
                <a:noFill/>
                <a:ln>
                  <a:noFill/>
                </a:ln>
                <a:effectLst/>
              </c:spPr>
              <c:txPr>
                <a:bodyPr wrap="none" lIns="38100" tIns="19050" rIns="38100" bIns="19050" anchor="ctr">
                  <a:noAutofit/>
                </a:bodyPr>
                <a:lstStyle/>
                <a:p>
                  <a:pPr>
                    <a:defRPr sz="1800">
                      <a:solidFill>
                        <a:schemeClr val="bg1"/>
                      </a:solidFill>
                      <a:latin typeface="+mn-lt"/>
                      <a:cs typeface="Helvetica" panose="020B0604020202020204"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5-7EBF-40CE-9C85-3381814103EA}"/>
                </c:ext>
              </c:extLst>
            </c:dLbl>
            <c:spPr>
              <a:noFill/>
              <a:ln>
                <a:noFill/>
              </a:ln>
              <a:effectLst/>
            </c:spPr>
            <c:txPr>
              <a:bodyPr wrap="none" lIns="38100" tIns="19050" rIns="38100" bIns="19050" anchor="ctr">
                <a:spAutoFit/>
              </a:bodyPr>
              <a:lstStyle/>
              <a:p>
                <a:pPr>
                  <a:defRPr sz="1800">
                    <a:solidFill>
                      <a:schemeClr val="bg1"/>
                    </a:solidFill>
                    <a:latin typeface="+mn-lt"/>
                    <a:cs typeface="Helvetica" panose="020B0604020202020204" pitchFamily="34" charset="0"/>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spPr xmlns:c15="http://schemas.microsoft.com/office/drawing/2012/chart">
                  <a:prstGeom prst="rect">
                    <a:avLst/>
                  </a:prstGeom>
                </c15:spPr>
                <c15:layout/>
              </c:ext>
            </c:extLst>
          </c:dLbls>
          <c:cat>
            <c:strRef>
              <c:f>Sheet1!$A$2:$A$4</c:f>
              <c:strCache>
                <c:ptCount val="3"/>
                <c:pt idx="0">
                  <c:v>Positive</c:v>
                </c:pt>
                <c:pt idx="1">
                  <c:v>Negative</c:v>
                </c:pt>
                <c:pt idx="2">
                  <c:v>Neutral</c:v>
                </c:pt>
              </c:strCache>
            </c:strRef>
          </c:cat>
          <c:val>
            <c:numRef>
              <c:f>Sheet1!$B$2:$B$4</c:f>
              <c:numCache>
                <c:formatCode>0.0%</c:formatCode>
                <c:ptCount val="3"/>
                <c:pt idx="0">
                  <c:v>0.20200000000000001</c:v>
                </c:pt>
                <c:pt idx="1">
                  <c:v>0.20799999999999999</c:v>
                </c:pt>
                <c:pt idx="2">
                  <c:v>0.59</c:v>
                </c:pt>
              </c:numCache>
            </c:numRef>
          </c:val>
          <c:extLst>
            <c:ext xmlns:c16="http://schemas.microsoft.com/office/drawing/2014/chart" uri="{C3380CC4-5D6E-409C-BE32-E72D297353CC}">
              <c16:uniqueId val="{00000006-7EBF-40CE-9C85-3381814103EA}"/>
            </c:ext>
          </c:extLst>
        </c:ser>
        <c:dLbls>
          <c:showLegendKey val="0"/>
          <c:showVal val="1"/>
          <c:showCatName val="0"/>
          <c:showSerName val="0"/>
          <c:showPercent val="0"/>
          <c:showBubbleSize val="0"/>
          <c:showLeaderLines val="1"/>
        </c:dLbls>
        <c:firstSliceAng val="0"/>
        <c:holeSize val="50"/>
      </c:doughnut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userShapes r:id="rId2"/>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2426282675448113E-2"/>
          <c:y val="7.10315771097422E-2"/>
          <c:w val="0.81984666316565713"/>
          <c:h val="0.78713360704420721"/>
        </c:manualLayout>
      </c:layout>
      <c:barChart>
        <c:barDir val="col"/>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1-7383-EC4D-AC48-77C7C9F15126}"/>
              </c:ext>
            </c:extLst>
          </c:dPt>
          <c:dLbls>
            <c:delete val="1"/>
          </c:dLbls>
          <c:cat>
            <c:strRef>
              <c:f>Sheet1!$A$2:$A$4</c:f>
              <c:strCache>
                <c:ptCount val="3"/>
                <c:pt idx="0">
                  <c:v>Period 1</c:v>
                </c:pt>
                <c:pt idx="1">
                  <c:v>Period 2</c:v>
                </c:pt>
                <c:pt idx="2">
                  <c:v>Current Period</c:v>
                </c:pt>
              </c:strCache>
            </c:strRef>
          </c:cat>
          <c:val>
            <c:numRef>
              <c:f>Sheet1!$B$2:$B$4</c:f>
              <c:numCache>
                <c:formatCode>General</c:formatCode>
                <c:ptCount val="3"/>
              </c:numCache>
            </c:numRef>
          </c:val>
          <c:extLst>
            <c:ext xmlns:c16="http://schemas.microsoft.com/office/drawing/2014/chart" uri="{C3380CC4-5D6E-409C-BE32-E72D297353CC}">
              <c16:uniqueId val="{00000002-7383-EC4D-AC48-77C7C9F15126}"/>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4-7383-EC4D-AC48-77C7C9F15126}"/>
              </c:ext>
            </c:extLst>
          </c:dPt>
          <c:dLbls>
            <c:dLbl>
              <c:idx val="0"/>
              <c:layout>
                <c:manualLayout>
                  <c:x val="7.0327836625297485E-2"/>
                  <c:y val="-0.168692089182264"/>
                </c:manualLayout>
              </c:layout>
              <c:tx>
                <c:rich>
                  <a:bodyPr/>
                  <a:lstStyle/>
                  <a:p>
                    <a:fld id="{FE921E32-4414-4164-A5E6-B3A62383E2B1}" type="CELLRANGE">
                      <a:rPr lang="en-US" dirty="0"/>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7383-EC4D-AC48-77C7C9F15126}"/>
                </c:ext>
              </c:extLst>
            </c:dLbl>
            <c:dLbl>
              <c:idx val="1"/>
              <c:layout>
                <c:manualLayout>
                  <c:x val="-7.7360620287827281E-2"/>
                  <c:y val="-0.10242019700351734"/>
                </c:manualLayout>
              </c:layout>
              <c:tx>
                <c:rich>
                  <a:bodyPr wrap="square" lIns="38100" tIns="19050" rIns="38100" bIns="19050" anchor="ctr">
                    <a:noAutofit/>
                  </a:bodyPr>
                  <a:lstStyle/>
                  <a:p>
                    <a:pPr>
                      <a:defRPr>
                        <a:solidFill>
                          <a:schemeClr val="tx1"/>
                        </a:solidFill>
                      </a:defRPr>
                    </a:pPr>
                    <a:endParaRPr lang="en-US" dirty="0">
                      <a:solidFill>
                        <a:schemeClr val="tx1"/>
                      </a:solidFill>
                    </a:endParaRPr>
                  </a:p>
                </c:rich>
              </c:tx>
              <c:spPr>
                <a:noFill/>
                <a:ln>
                  <a:noFill/>
                </a:ln>
                <a:effectLst/>
              </c:spPr>
              <c:showLegendKey val="0"/>
              <c:showVal val="0"/>
              <c:showCatName val="0"/>
              <c:showSerName val="0"/>
              <c:showPercent val="0"/>
              <c:showBubbleSize val="0"/>
              <c:extLst>
                <c:ext xmlns:c15="http://schemas.microsoft.com/office/drawing/2012/chart" uri="{CE6537A1-D6FC-4f65-9D91-7224C49458BB}">
                  <c15:layout>
                    <c:manualLayout>
                      <c:w val="6.5650943195966399E-2"/>
                      <c:h val="0.1152729276078804"/>
                    </c:manualLayout>
                  </c15:layout>
                </c:ext>
                <c:ext xmlns:c16="http://schemas.microsoft.com/office/drawing/2014/chart" uri="{C3380CC4-5D6E-409C-BE32-E72D297353CC}">
                  <c16:uniqueId val="{00000006-A07B-468B-B0D5-980C20949B95}"/>
                </c:ext>
              </c:extLst>
            </c:dLbl>
            <c:dLbl>
              <c:idx val="2"/>
              <c:layout>
                <c:manualLayout>
                  <c:x val="-0.18988515888830343"/>
                  <c:y val="-8.4346044591132138E-2"/>
                </c:manualLayout>
              </c:layout>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B805-41BF-AE05-B036126D0988}"/>
                </c:ext>
              </c:extLst>
            </c:dLbl>
            <c:spPr>
              <a:noFill/>
              <a:ln>
                <a:noFill/>
              </a:ln>
              <a:effectLst/>
            </c:sp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General</c:formatCode>
                <c:ptCount val="3"/>
              </c:numCache>
            </c:numRef>
          </c:val>
          <c:extLst>
            <c:ext xmlns:c15="http://schemas.microsoft.com/office/drawing/2012/chart" uri="{02D57815-91ED-43cb-92C2-25804820EDAC}">
              <c15:datalabelsRange>
                <c15:f>Sheet1!$H$2:$H$4</c15:f>
                <c15:dlblRangeCache>
                  <c:ptCount val="3"/>
                  <c:pt idx="0">
                    <c:v>#DIV/0!</c:v>
                  </c:pt>
                  <c:pt idx="1">
                    <c:v>#DIV/0!</c:v>
                  </c:pt>
                  <c:pt idx="2">
                    <c:v>#DIV/0!</c:v>
                  </c:pt>
                </c15:dlblRangeCache>
              </c15:datalabelsRange>
            </c:ext>
            <c:ext xmlns:c16="http://schemas.microsoft.com/office/drawing/2014/chart" uri="{C3380CC4-5D6E-409C-BE32-E72D297353CC}">
              <c16:uniqueId val="{00000005-7383-EC4D-AC48-77C7C9F15126}"/>
            </c:ext>
          </c:extLst>
        </c:ser>
        <c:ser>
          <c:idx val="2"/>
          <c:order val="2"/>
          <c:tx>
            <c:strRef>
              <c:f>Sheet1!$D$1</c:f>
              <c:strCache>
                <c:ptCount val="1"/>
                <c:pt idx="0">
                  <c:v>Neutral</c:v>
                </c:pt>
              </c:strCache>
            </c:strRef>
          </c:tx>
          <c:spPr>
            <a:solidFill>
              <a:srgbClr val="7F7E7E"/>
            </a:solidFill>
            <a:ln>
              <a:noFill/>
            </a:ln>
            <a:effectLst/>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Period 1</c:v>
                </c:pt>
                <c:pt idx="1">
                  <c:v>Period 2</c:v>
                </c:pt>
                <c:pt idx="2">
                  <c:v>Current Period</c:v>
                </c:pt>
              </c:strCache>
            </c:strRef>
          </c:cat>
          <c:val>
            <c:numRef>
              <c:f>Sheet1!$D$2:$D$4</c:f>
              <c:numCache>
                <c:formatCode>General</c:formatCode>
                <c:ptCount val="3"/>
              </c:numCache>
            </c:numRef>
          </c:val>
          <c:extLst>
            <c:ext xmlns:c16="http://schemas.microsoft.com/office/drawing/2014/chart" uri="{C3380CC4-5D6E-409C-BE32-E72D297353CC}">
              <c16:uniqueId val="{00000007-7383-EC4D-AC48-77C7C9F15126}"/>
            </c:ext>
          </c:extLst>
        </c:ser>
        <c:dLbls>
          <c:showLegendKey val="0"/>
          <c:showVal val="1"/>
          <c:showCatName val="0"/>
          <c:showSerName val="0"/>
          <c:showPercent val="0"/>
          <c:showBubbleSize val="0"/>
        </c:dLbls>
        <c:gapWidth val="100"/>
        <c:overlap val="100"/>
        <c:axId val="306222528"/>
        <c:axId val="306224488"/>
      </c:barChart>
      <c:lineChart>
        <c:grouping val="standard"/>
        <c:varyColors val="0"/>
        <c:ser>
          <c:idx val="3"/>
          <c:order val="3"/>
          <c:tx>
            <c:strRef>
              <c:f>Sheet1!$E$1</c:f>
              <c:strCache>
                <c:ptCount val="1"/>
                <c:pt idx="0">
                  <c:v>Sentiment Index</c:v>
                </c:pt>
              </c:strCache>
            </c:strRef>
          </c:tx>
          <c:spPr>
            <a:ln w="28575" cap="rnd">
              <a:solidFill>
                <a:srgbClr val="3D609C"/>
              </a:solidFill>
              <a:round/>
            </a:ln>
            <a:effectLst/>
          </c:spPr>
          <c:marker>
            <c:symbol val="circle"/>
            <c:size val="5"/>
            <c:spPr>
              <a:solidFill>
                <a:schemeClr val="accent4"/>
              </a:solidFill>
              <a:ln w="9525">
                <a:solidFill>
                  <a:srgbClr val="3D609C"/>
                </a:solidFill>
              </a:ln>
              <a:effectLst/>
            </c:spPr>
          </c:marker>
          <c:dLbls>
            <c:dLbl>
              <c:idx val="0"/>
              <c:layout>
                <c:manualLayout>
                  <c:x val="-5.9778661131502923E-2"/>
                  <c:y val="-0.10041179971751824"/>
                </c:manualLayout>
              </c:layout>
              <c:showLegendKey val="0"/>
              <c:showVal val="1"/>
              <c:showCatName val="0"/>
              <c:showSerName val="0"/>
              <c:showPercent val="0"/>
              <c:showBubbleSize val="0"/>
              <c:extLst>
                <c:ext xmlns:c15="http://schemas.microsoft.com/office/drawing/2012/chart" uri="{CE6537A1-D6FC-4f65-9D91-7224C49458BB}">
                  <c15:layout>
                    <c:manualLayout>
                      <c:w val="0.10216290400434888"/>
                      <c:h val="0.15782767347233087"/>
                    </c:manualLayout>
                  </c15:layout>
                </c:ext>
                <c:ext xmlns:c16="http://schemas.microsoft.com/office/drawing/2014/chart" uri="{C3380CC4-5D6E-409C-BE32-E72D297353CC}">
                  <c16:uniqueId val="{00000002-4605-47C0-8227-3C6915737ED6}"/>
                </c:ext>
              </c:extLst>
            </c:dLbl>
            <c:dLbl>
              <c:idx val="1"/>
              <c:layout>
                <c:manualLayout>
                  <c:x val="-6.2122737764848446E-2"/>
                  <c:y val="-0.41570550548486485"/>
                </c:manualLayout>
              </c:layout>
              <c:showLegendKey val="0"/>
              <c:showVal val="1"/>
              <c:showCatName val="0"/>
              <c:showSerName val="0"/>
              <c:showPercent val="0"/>
              <c:showBubbleSize val="0"/>
              <c:extLst>
                <c:ext xmlns:c15="http://schemas.microsoft.com/office/drawing/2012/chart" uri="{CE6537A1-D6FC-4f65-9D91-7224C49458BB}">
                  <c15:layout>
                    <c:manualLayout>
                      <c:w val="0.10994585125754848"/>
                      <c:h val="0.17070032833919571"/>
                    </c:manualLayout>
                  </c15:layout>
                </c:ext>
                <c:ext xmlns:c16="http://schemas.microsoft.com/office/drawing/2014/chart" uri="{C3380CC4-5D6E-409C-BE32-E72D297353CC}">
                  <c16:uniqueId val="{00000003-4605-47C0-8227-3C6915737ED6}"/>
                </c:ext>
              </c:extLst>
            </c:dLbl>
            <c:spPr>
              <a:noFill/>
              <a:ln>
                <a:noFill/>
              </a:ln>
              <a:effectLst/>
            </c:spPr>
            <c:txPr>
              <a:bodyPr/>
              <a:lstStyle/>
              <a:p>
                <a:pPr>
                  <a:defRPr sz="2200"/>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General</c:formatCode>
                <c:ptCount val="3"/>
              </c:numCache>
            </c:numRef>
          </c:val>
          <c:smooth val="0"/>
          <c:extLst>
            <c:ext xmlns:c16="http://schemas.microsoft.com/office/drawing/2014/chart" uri="{C3380CC4-5D6E-409C-BE32-E72D297353CC}">
              <c16:uniqueId val="{00000008-7383-EC4D-AC48-77C7C9F15126}"/>
            </c:ext>
          </c:extLst>
        </c:ser>
        <c:dLbls>
          <c:showLegendKey val="0"/>
          <c:showVal val="1"/>
          <c:showCatName val="0"/>
          <c:showSerName val="0"/>
          <c:showPercent val="0"/>
          <c:showBubbleSize val="0"/>
        </c:dLbls>
        <c:marker val="1"/>
        <c:smooth val="0"/>
        <c:axId val="306895488"/>
        <c:axId val="306896664"/>
      </c:lineChart>
      <c:catAx>
        <c:axId val="30622252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vert="horz"/>
          <a:lstStyle/>
          <a:p>
            <a:pPr>
              <a:defRPr/>
            </a:pPr>
            <a:endParaRPr lang="en-US"/>
          </a:p>
        </c:txPr>
        <c:crossAx val="306224488"/>
        <c:crosses val="autoZero"/>
        <c:auto val="1"/>
        <c:lblAlgn val="ctr"/>
        <c:lblOffset val="100"/>
        <c:noMultiLvlLbl val="0"/>
      </c:catAx>
      <c:valAx>
        <c:axId val="306224488"/>
        <c:scaling>
          <c:orientation val="minMax"/>
          <c:max val="10"/>
        </c:scaling>
        <c:delete val="0"/>
        <c:axPos val="l"/>
        <c:numFmt formatCode="General" sourceLinked="1"/>
        <c:majorTickMark val="out"/>
        <c:minorTickMark val="none"/>
        <c:tickLblPos val="nextTo"/>
        <c:spPr>
          <a:noFill/>
          <a:ln>
            <a:noFill/>
          </a:ln>
          <a:effectLst/>
        </c:spPr>
        <c:txPr>
          <a:bodyPr rot="-60000000" vert="horz"/>
          <a:lstStyle/>
          <a:p>
            <a:pPr>
              <a:defRPr/>
            </a:pPr>
            <a:endParaRPr lang="en-US"/>
          </a:p>
        </c:txPr>
        <c:crossAx val="306222528"/>
        <c:crosses val="autoZero"/>
        <c:crossBetween val="between"/>
        <c:majorUnit val="2"/>
      </c:valAx>
      <c:valAx>
        <c:axId val="306896664"/>
        <c:scaling>
          <c:orientation val="minMax"/>
          <c:max val="1.1000000000000001"/>
          <c:min val="0"/>
        </c:scaling>
        <c:delete val="0"/>
        <c:axPos val="r"/>
        <c:numFmt formatCode="#,##0.0" sourceLinked="0"/>
        <c:majorTickMark val="out"/>
        <c:minorTickMark val="none"/>
        <c:tickLblPos val="nextTo"/>
        <c:spPr>
          <a:noFill/>
          <a:ln>
            <a:noFill/>
          </a:ln>
          <a:effectLst/>
        </c:spPr>
        <c:txPr>
          <a:bodyPr rot="-60000000" vert="horz"/>
          <a:lstStyle/>
          <a:p>
            <a:pPr>
              <a:defRPr/>
            </a:pPr>
            <a:endParaRPr lang="en-US"/>
          </a:p>
        </c:txPr>
        <c:crossAx val="306895488"/>
        <c:crosses val="max"/>
        <c:crossBetween val="between"/>
        <c:majorUnit val="0.2"/>
      </c:valAx>
      <c:catAx>
        <c:axId val="306895488"/>
        <c:scaling>
          <c:orientation val="minMax"/>
        </c:scaling>
        <c:delete val="1"/>
        <c:axPos val="t"/>
        <c:numFmt formatCode="General" sourceLinked="1"/>
        <c:majorTickMark val="out"/>
        <c:minorTickMark val="none"/>
        <c:tickLblPos val="nextTo"/>
        <c:crossAx val="306896664"/>
        <c:crosses val="max"/>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pPr>
      <a:endParaRPr lang="en-US"/>
    </a:p>
  </c:txPr>
  <c:externalData r:id="rId1">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178043870910579"/>
          <c:y val="8.308101205133249E-2"/>
          <c:w val="0.81984666316565713"/>
          <c:h val="0.78713360704420721"/>
        </c:manualLayout>
      </c:layout>
      <c:barChart>
        <c:barDir val="col"/>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1-7383-EC4D-AC48-77C7C9F15126}"/>
              </c:ext>
            </c:extLst>
          </c:dPt>
          <c:dLbls>
            <c:dLbl>
              <c:idx val="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383-EC4D-AC48-77C7C9F15126}"/>
                </c:ext>
              </c:extLst>
            </c:dLbl>
            <c:dLbl>
              <c:idx val="1"/>
              <c:layout/>
              <c:tx>
                <c:rich>
                  <a:bodyPr/>
                  <a:lstStyle/>
                  <a:p>
                    <a:fld id="{2567ACD0-98C3-4D94-B2BF-90E90F50D9B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1-D19D-47E8-AEAB-DEA23CEDAF71}"/>
                </c:ext>
              </c:extLst>
            </c:dLbl>
            <c:dLbl>
              <c:idx val="2"/>
              <c:layout>
                <c:manualLayout>
                  <c:x val="-8.5955251801848879E-17"/>
                  <c:y val="-8.0329566277268574E-3"/>
                </c:manualLayout>
              </c:layout>
              <c:tx>
                <c:rich>
                  <a:bodyPr/>
                  <a:lstStyle/>
                  <a:p>
                    <a:fld id="{352141A0-7290-45C1-9CEC-53FDA25CE85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2-D19D-47E8-AEAB-DEA23CEDAF71}"/>
                </c:ext>
              </c:extLst>
            </c:dLbl>
            <c:spPr>
              <a:noFill/>
              <a:ln>
                <a:noFill/>
              </a:ln>
              <a:effectLst/>
            </c:spPr>
            <c:txPr>
              <a:bodyPr wrap="square" lIns="38100" tIns="19050" rIns="38100" bIns="19050" anchor="ctr">
                <a:spAutoFit/>
              </a:bodyPr>
              <a:lstStyle/>
              <a:p>
                <a:pPr>
                  <a:defRPr sz="1600">
                    <a:solidFill>
                      <a:schemeClr val="bg1"/>
                    </a:solidFill>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General</c:formatCode>
                <c:ptCount val="3"/>
                <c:pt idx="1">
                  <c:v>295</c:v>
                </c:pt>
                <c:pt idx="2">
                  <c:v>109</c:v>
                </c:pt>
              </c:numCache>
            </c:numRef>
          </c:val>
          <c:extLst>
            <c:ext xmlns:c15="http://schemas.microsoft.com/office/drawing/2012/chart" uri="{02D57815-91ED-43cb-92C2-25804820EDAC}">
              <c15:datalabelsRange>
                <c15:f>Sheet1!$G$2:$G$4</c15:f>
                <c15:dlblRangeCache>
                  <c:ptCount val="3"/>
                  <c:pt idx="0">
                    <c:v>#DIV/0!</c:v>
                  </c:pt>
                  <c:pt idx="1">
                    <c:v>21.6%</c:v>
                  </c:pt>
                  <c:pt idx="2">
                    <c:v>23.1%</c:v>
                  </c:pt>
                </c15:dlblRangeCache>
              </c15:datalabelsRange>
            </c:ext>
            <c:ext xmlns:c16="http://schemas.microsoft.com/office/drawing/2014/chart" uri="{C3380CC4-5D6E-409C-BE32-E72D297353CC}">
              <c16:uniqueId val="{00000002-7383-EC4D-AC48-77C7C9F15126}"/>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4-7383-EC4D-AC48-77C7C9F15126}"/>
              </c:ext>
            </c:extLst>
          </c:dPt>
          <c:dLbls>
            <c:dLbl>
              <c:idx val="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7383-EC4D-AC48-77C7C9F15126}"/>
                </c:ext>
              </c:extLst>
            </c:dLbl>
            <c:dLbl>
              <c:idx val="1"/>
              <c:layout/>
              <c:tx>
                <c:rich>
                  <a:bodyPr/>
                  <a:lstStyle/>
                  <a:p>
                    <a:fld id="{25FBD33B-374E-404C-9466-1763C9AAB56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4-D19D-47E8-AEAB-DEA23CEDAF71}"/>
                </c:ext>
              </c:extLst>
            </c:dLbl>
            <c:dLbl>
              <c:idx val="2"/>
              <c:layout>
                <c:manualLayout>
                  <c:x val="-8.5955251801848879E-17"/>
                  <c:y val="-2.811534819704407E-2"/>
                </c:manualLayout>
              </c:layout>
              <c:tx>
                <c:rich>
                  <a:bodyPr/>
                  <a:lstStyle/>
                  <a:p>
                    <a:fld id="{BA9DFEB8-0F87-455E-A5DE-EA56847D237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5-D19D-47E8-AEAB-DEA23CEDAF71}"/>
                </c:ext>
              </c:extLst>
            </c:dLbl>
            <c:spPr>
              <a:noFill/>
              <a:ln>
                <a:noFill/>
              </a:ln>
              <a:effectLst/>
            </c:spPr>
            <c:txPr>
              <a:bodyPr wrap="square" lIns="38100" tIns="19050" rIns="38100" bIns="19050" anchor="ctr">
                <a:spAutoFit/>
              </a:bodyPr>
              <a:lstStyle/>
              <a:p>
                <a:pPr>
                  <a:defRPr sz="1600">
                    <a:solidFill>
                      <a:schemeClr val="bg1"/>
                    </a:solidFill>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General</c:formatCode>
                <c:ptCount val="3"/>
                <c:pt idx="1">
                  <c:v>447</c:v>
                </c:pt>
                <c:pt idx="2">
                  <c:v>80</c:v>
                </c:pt>
              </c:numCache>
            </c:numRef>
          </c:val>
          <c:extLst>
            <c:ext xmlns:c15="http://schemas.microsoft.com/office/drawing/2012/chart" uri="{02D57815-91ED-43cb-92C2-25804820EDAC}">
              <c15:datalabelsRange>
                <c15:f>Sheet1!$H$2:$H$4</c15:f>
                <c15:dlblRangeCache>
                  <c:ptCount val="3"/>
                  <c:pt idx="0">
                    <c:v>#DIV/0!</c:v>
                  </c:pt>
                  <c:pt idx="1">
                    <c:v>32.7%</c:v>
                  </c:pt>
                  <c:pt idx="2">
                    <c:v>16.9%</c:v>
                  </c:pt>
                </c15:dlblRangeCache>
              </c15:datalabelsRange>
            </c:ext>
            <c:ext xmlns:c16="http://schemas.microsoft.com/office/drawing/2014/chart" uri="{C3380CC4-5D6E-409C-BE32-E72D297353CC}">
              <c16:uniqueId val="{00000005-7383-EC4D-AC48-77C7C9F15126}"/>
            </c:ext>
          </c:extLst>
        </c:ser>
        <c:ser>
          <c:idx val="2"/>
          <c:order val="2"/>
          <c:tx>
            <c:strRef>
              <c:f>Sheet1!$D$1</c:f>
              <c:strCache>
                <c:ptCount val="1"/>
                <c:pt idx="0">
                  <c:v>Neutral</c:v>
                </c:pt>
              </c:strCache>
            </c:strRef>
          </c:tx>
          <c:spPr>
            <a:solidFill>
              <a:srgbClr val="7F7E7E"/>
            </a:solidFill>
            <a:ln>
              <a:noFill/>
            </a:ln>
            <a:effectLst/>
          </c:spPr>
          <c:invertIfNegative val="0"/>
          <c:dLbls>
            <c:dLbl>
              <c:idx val="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9903-44A7-AD94-4BF2D5CA1C2B}"/>
                </c:ext>
              </c:extLst>
            </c:dLbl>
            <c:dLbl>
              <c:idx val="1"/>
              <c:layout/>
              <c:tx>
                <c:rich>
                  <a:bodyPr/>
                  <a:lstStyle/>
                  <a:p>
                    <a:fld id="{18C566D2-035D-4DED-8649-E3A13B058FD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7-D19D-47E8-AEAB-DEA23CEDAF71}"/>
                </c:ext>
              </c:extLst>
            </c:dLbl>
            <c:dLbl>
              <c:idx val="2"/>
              <c:layout>
                <c:manualLayout>
                  <c:x val="-8.5955251801848879E-17"/>
                  <c:y val="-2.008239156931714E-2"/>
                </c:manualLayout>
              </c:layout>
              <c:tx>
                <c:rich>
                  <a:bodyPr/>
                  <a:lstStyle/>
                  <a:p>
                    <a:fld id="{4F29851D-9FBE-4A9F-BA60-5ADBDD82555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8-D19D-47E8-AEAB-DEA23CEDAF71}"/>
                </c:ext>
              </c:extLst>
            </c:dLbl>
            <c:spPr>
              <a:noFill/>
              <a:ln>
                <a:noFill/>
              </a:ln>
              <a:effectLst/>
            </c:spPr>
            <c:txPr>
              <a:bodyPr wrap="square" lIns="38100" tIns="19050" rIns="38100" bIns="19050" anchor="ctr">
                <a:spAutoFit/>
              </a:bodyPr>
              <a:lstStyle/>
              <a:p>
                <a:pPr>
                  <a:defRPr sz="1600">
                    <a:solidFill>
                      <a:schemeClr val="bg1"/>
                    </a:solidFill>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ext>
            </c:extLst>
          </c:dLbls>
          <c:cat>
            <c:strRef>
              <c:f>Sheet1!$A$2:$A$4</c:f>
              <c:strCache>
                <c:ptCount val="3"/>
                <c:pt idx="0">
                  <c:v>Period 1</c:v>
                </c:pt>
                <c:pt idx="1">
                  <c:v>Period 2</c:v>
                </c:pt>
                <c:pt idx="2">
                  <c:v>Current Period</c:v>
                </c:pt>
              </c:strCache>
            </c:strRef>
          </c:cat>
          <c:val>
            <c:numRef>
              <c:f>Sheet1!$D$2:$D$4</c:f>
              <c:numCache>
                <c:formatCode>General</c:formatCode>
                <c:ptCount val="3"/>
                <c:pt idx="1">
                  <c:v>623</c:v>
                </c:pt>
                <c:pt idx="2">
                  <c:v>283</c:v>
                </c:pt>
              </c:numCache>
            </c:numRef>
          </c:val>
          <c:extLst>
            <c:ext xmlns:c15="http://schemas.microsoft.com/office/drawing/2012/chart" uri="{02D57815-91ED-43cb-92C2-25804820EDAC}">
              <c15:datalabelsRange>
                <c15:f>Sheet1!$I$2:$I$4</c15:f>
                <c15:dlblRangeCache>
                  <c:ptCount val="3"/>
                  <c:pt idx="0">
                    <c:v>#DIV/0!</c:v>
                  </c:pt>
                  <c:pt idx="1">
                    <c:v>45.6%</c:v>
                  </c:pt>
                  <c:pt idx="2">
                    <c:v>60.0%</c:v>
                  </c:pt>
                </c15:dlblRangeCache>
              </c15:datalabelsRange>
            </c:ext>
            <c:ext xmlns:c16="http://schemas.microsoft.com/office/drawing/2014/chart" uri="{C3380CC4-5D6E-409C-BE32-E72D297353CC}">
              <c16:uniqueId val="{00000007-7383-EC4D-AC48-77C7C9F15126}"/>
            </c:ext>
          </c:extLst>
        </c:ser>
        <c:dLbls>
          <c:showLegendKey val="0"/>
          <c:showVal val="1"/>
          <c:showCatName val="0"/>
          <c:showSerName val="0"/>
          <c:showPercent val="0"/>
          <c:showBubbleSize val="0"/>
        </c:dLbls>
        <c:gapWidth val="100"/>
        <c:overlap val="100"/>
        <c:axId val="306888824"/>
        <c:axId val="306889216"/>
      </c:barChart>
      <c:lineChart>
        <c:grouping val="standard"/>
        <c:varyColors val="0"/>
        <c:ser>
          <c:idx val="3"/>
          <c:order val="3"/>
          <c:tx>
            <c:strRef>
              <c:f>Sheet1!$E$1</c:f>
              <c:strCache>
                <c:ptCount val="1"/>
                <c:pt idx="0">
                  <c:v>Sentiment Index</c:v>
                </c:pt>
              </c:strCache>
            </c:strRef>
          </c:tx>
          <c:spPr>
            <a:ln w="28575" cap="rnd">
              <a:solidFill>
                <a:srgbClr val="3D609C"/>
              </a:solidFill>
              <a:round/>
            </a:ln>
            <a:effectLst/>
          </c:spPr>
          <c:marker>
            <c:symbol val="circle"/>
            <c:size val="5"/>
            <c:spPr>
              <a:solidFill>
                <a:schemeClr val="accent4"/>
              </a:solidFill>
              <a:ln w="9525">
                <a:solidFill>
                  <a:srgbClr val="3D609C"/>
                </a:solidFill>
              </a:ln>
              <a:effectLst/>
            </c:spPr>
          </c:marker>
          <c:dLbls>
            <c:dLbl>
              <c:idx val="1"/>
              <c:layout>
                <c:manualLayout>
                  <c:x val="-5.3918008079394862E-2"/>
                  <c:y val="-0.58640583382406053"/>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3-4605-47C0-8227-3C6915737ED6}"/>
                </c:ext>
              </c:extLst>
            </c:dLbl>
            <c:dLbl>
              <c:idx val="2"/>
              <c:layout>
                <c:manualLayout>
                  <c:x val="-4.6885224416865108E-2"/>
                  <c:y val="-5.221421808022457E-2"/>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E4BE-4341-A5F1-675B6F948236}"/>
                </c:ext>
              </c:extLst>
            </c:dLbl>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0.0</c:formatCode>
                <c:ptCount val="3"/>
                <c:pt idx="1">
                  <c:v>-0.20485175202156333</c:v>
                </c:pt>
                <c:pt idx="2">
                  <c:v>0.15343915343915343</c:v>
                </c:pt>
              </c:numCache>
            </c:numRef>
          </c:val>
          <c:smooth val="0"/>
          <c:extLst>
            <c:ext xmlns:c16="http://schemas.microsoft.com/office/drawing/2014/chart" uri="{C3380CC4-5D6E-409C-BE32-E72D297353CC}">
              <c16:uniqueId val="{00000008-7383-EC4D-AC48-77C7C9F15126}"/>
            </c:ext>
          </c:extLst>
        </c:ser>
        <c:dLbls>
          <c:showLegendKey val="0"/>
          <c:showVal val="1"/>
          <c:showCatName val="0"/>
          <c:showSerName val="0"/>
          <c:showPercent val="0"/>
          <c:showBubbleSize val="0"/>
        </c:dLbls>
        <c:marker val="1"/>
        <c:smooth val="0"/>
        <c:axId val="306895880"/>
        <c:axId val="306894312"/>
      </c:lineChart>
      <c:catAx>
        <c:axId val="306888824"/>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vert="horz"/>
          <a:lstStyle/>
          <a:p>
            <a:pPr>
              <a:defRPr/>
            </a:pPr>
            <a:endParaRPr lang="en-US"/>
          </a:p>
        </c:txPr>
        <c:crossAx val="306889216"/>
        <c:crosses val="autoZero"/>
        <c:auto val="1"/>
        <c:lblAlgn val="ctr"/>
        <c:lblOffset val="100"/>
        <c:noMultiLvlLbl val="0"/>
      </c:catAx>
      <c:valAx>
        <c:axId val="306889216"/>
        <c:scaling>
          <c:orientation val="minMax"/>
          <c:max val="1500"/>
        </c:scaling>
        <c:delete val="0"/>
        <c:axPos val="l"/>
        <c:numFmt formatCode="General" sourceLinked="1"/>
        <c:majorTickMark val="out"/>
        <c:minorTickMark val="none"/>
        <c:tickLblPos val="nextTo"/>
        <c:spPr>
          <a:noFill/>
          <a:ln>
            <a:noFill/>
          </a:ln>
          <a:effectLst/>
        </c:spPr>
        <c:txPr>
          <a:bodyPr rot="-60000000" vert="horz"/>
          <a:lstStyle/>
          <a:p>
            <a:pPr>
              <a:defRPr/>
            </a:pPr>
            <a:endParaRPr lang="en-US"/>
          </a:p>
        </c:txPr>
        <c:crossAx val="306888824"/>
        <c:crosses val="autoZero"/>
        <c:crossBetween val="between"/>
        <c:majorUnit val="300"/>
      </c:valAx>
      <c:valAx>
        <c:axId val="306894312"/>
        <c:scaling>
          <c:orientation val="minMax"/>
          <c:max val="1"/>
          <c:min val="-0.4"/>
        </c:scaling>
        <c:delete val="0"/>
        <c:axPos val="r"/>
        <c:numFmt formatCode="#,##0.0" sourceLinked="0"/>
        <c:majorTickMark val="out"/>
        <c:minorTickMark val="none"/>
        <c:tickLblPos val="nextTo"/>
        <c:spPr>
          <a:noFill/>
          <a:ln>
            <a:noFill/>
          </a:ln>
          <a:effectLst/>
        </c:spPr>
        <c:txPr>
          <a:bodyPr rot="-60000000" vert="horz"/>
          <a:lstStyle/>
          <a:p>
            <a:pPr>
              <a:defRPr/>
            </a:pPr>
            <a:endParaRPr lang="en-US"/>
          </a:p>
        </c:txPr>
        <c:crossAx val="306895880"/>
        <c:crosses val="max"/>
        <c:crossBetween val="between"/>
        <c:majorUnit val="0.2"/>
      </c:valAx>
      <c:catAx>
        <c:axId val="306895880"/>
        <c:scaling>
          <c:orientation val="minMax"/>
        </c:scaling>
        <c:delete val="1"/>
        <c:axPos val="t"/>
        <c:numFmt formatCode="General" sourceLinked="1"/>
        <c:majorTickMark val="out"/>
        <c:minorTickMark val="none"/>
        <c:tickLblPos val="nextTo"/>
        <c:crossAx val="306894312"/>
        <c:crosses val="max"/>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pPr>
      <a:endParaRPr lang="en-US"/>
    </a:p>
  </c:txPr>
  <c:externalData r:id="rId1">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6610713637560357"/>
          <c:y val="9.9403371052694742E-3"/>
          <c:w val="0.71359768519583555"/>
          <c:h val="0.95361176017540927"/>
        </c:manualLayout>
      </c:layout>
      <c:barChart>
        <c:barDir val="bar"/>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0-6489-47C8-A27C-205E11BA2529}"/>
              </c:ext>
            </c:extLst>
          </c:dPt>
          <c:dLbls>
            <c:spPr>
              <a:noFill/>
              <a:ln>
                <a:noFill/>
              </a:ln>
              <a:effectLst/>
            </c:spPr>
            <c:txPr>
              <a:bodyPr wrap="square" lIns="38100" tIns="19050" rIns="38100" bIns="19050" anchor="ctr">
                <a:spAutoFit/>
              </a:bodyPr>
              <a:lstStyle/>
              <a:p>
                <a:pPr>
                  <a:defRPr sz="1800"/>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Sheet1!$A$2:$A$6</c:f>
              <c:strCache>
                <c:ptCount val="5"/>
                <c:pt idx="0">
                  <c:v>Software</c:v>
                </c:pt>
                <c:pt idx="1">
                  <c:v>Performance</c:v>
                </c:pt>
                <c:pt idx="2">
                  <c:v>Price</c:v>
                </c:pt>
                <c:pt idx="3">
                  <c:v>Product</c:v>
                </c:pt>
                <c:pt idx="4">
                  <c:v>Function</c:v>
                </c:pt>
              </c:strCache>
            </c:strRef>
          </c:cat>
          <c:val>
            <c:numRef>
              <c:f>Sheet1!$B$2:$B$6</c:f>
              <c:numCache>
                <c:formatCode>General</c:formatCode>
                <c:ptCount val="5"/>
                <c:pt idx="0">
                  <c:v>2</c:v>
                </c:pt>
                <c:pt idx="1">
                  <c:v>8</c:v>
                </c:pt>
                <c:pt idx="2">
                  <c:v>5</c:v>
                </c:pt>
                <c:pt idx="3">
                  <c:v>6</c:v>
                </c:pt>
                <c:pt idx="4">
                  <c:v>13</c:v>
                </c:pt>
              </c:numCache>
            </c:numRef>
          </c:val>
          <c:extLst>
            <c:ext xmlns:c16="http://schemas.microsoft.com/office/drawing/2014/chart" uri="{C3380CC4-5D6E-409C-BE32-E72D297353CC}">
              <c16:uniqueId val="{00000002-6489-47C8-A27C-205E11BA2529}"/>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3-6489-47C8-A27C-205E11BA2529}"/>
              </c:ext>
            </c:extLst>
          </c:dPt>
          <c:dLbls>
            <c:spPr>
              <a:noFill/>
              <a:ln>
                <a:noFill/>
              </a:ln>
              <a:effectLst/>
            </c:spPr>
            <c:txPr>
              <a:bodyPr wrap="square" lIns="38100" tIns="19050" rIns="38100" bIns="19050" anchor="ctr">
                <a:spAutoFit/>
              </a:bodyPr>
              <a:lstStyle/>
              <a:p>
                <a:pPr>
                  <a:defRPr sz="1800"/>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Sheet1!$A$2:$A$6</c:f>
              <c:strCache>
                <c:ptCount val="5"/>
                <c:pt idx="0">
                  <c:v>Software</c:v>
                </c:pt>
                <c:pt idx="1">
                  <c:v>Performance</c:v>
                </c:pt>
                <c:pt idx="2">
                  <c:v>Price</c:v>
                </c:pt>
                <c:pt idx="3">
                  <c:v>Product</c:v>
                </c:pt>
                <c:pt idx="4">
                  <c:v>Function</c:v>
                </c:pt>
              </c:strCache>
            </c:strRef>
          </c:cat>
          <c:val>
            <c:numRef>
              <c:f>Sheet1!$C$2:$C$6</c:f>
              <c:numCache>
                <c:formatCode>General</c:formatCode>
                <c:ptCount val="5"/>
                <c:pt idx="0">
                  <c:v>18</c:v>
                </c:pt>
                <c:pt idx="1">
                  <c:v>11</c:v>
                </c:pt>
                <c:pt idx="2">
                  <c:v>23</c:v>
                </c:pt>
                <c:pt idx="3">
                  <c:v>2</c:v>
                </c:pt>
                <c:pt idx="4">
                  <c:v>20</c:v>
                </c:pt>
              </c:numCache>
            </c:numRef>
          </c:val>
          <c:extLst>
            <c:ext xmlns:c16="http://schemas.microsoft.com/office/drawing/2014/chart" uri="{C3380CC4-5D6E-409C-BE32-E72D297353CC}">
              <c16:uniqueId val="{00000006-6489-47C8-A27C-205E11BA2529}"/>
            </c:ext>
          </c:extLst>
        </c:ser>
        <c:ser>
          <c:idx val="2"/>
          <c:order val="2"/>
          <c:tx>
            <c:strRef>
              <c:f>Sheet1!$D$1</c:f>
              <c:strCache>
                <c:ptCount val="1"/>
                <c:pt idx="0">
                  <c:v>Neutral</c:v>
                </c:pt>
              </c:strCache>
            </c:strRef>
          </c:tx>
          <c:spPr>
            <a:solidFill>
              <a:srgbClr val="7F7E7E"/>
            </a:solidFill>
            <a:ln>
              <a:noFill/>
            </a:ln>
            <a:effectLst/>
          </c:spPr>
          <c:invertIfNegative val="0"/>
          <c:dPt>
            <c:idx val="0"/>
            <c:invertIfNegative val="0"/>
            <c:bubble3D val="0"/>
            <c:extLst>
              <c:ext xmlns:c16="http://schemas.microsoft.com/office/drawing/2014/chart" uri="{C3380CC4-5D6E-409C-BE32-E72D297353CC}">
                <c16:uniqueId val="{00000007-6489-47C8-A27C-205E11BA2529}"/>
              </c:ext>
            </c:extLst>
          </c:dPt>
          <c:dPt>
            <c:idx val="1"/>
            <c:invertIfNegative val="0"/>
            <c:bubble3D val="0"/>
            <c:extLst>
              <c:ext xmlns:c16="http://schemas.microsoft.com/office/drawing/2014/chart" uri="{C3380CC4-5D6E-409C-BE32-E72D297353CC}">
                <c16:uniqueId val="{00000008-6489-47C8-A27C-205E11BA2529}"/>
              </c:ext>
            </c:extLst>
          </c:dPt>
          <c:dLbls>
            <c:dLbl>
              <c:idx val="0"/>
              <c:layout>
                <c:manualLayout>
                  <c:x val="1.6231235030839347E-3"/>
                  <c:y val="-3.3134457017566128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7-6489-47C8-A27C-205E11BA2529}"/>
                </c:ext>
              </c:extLst>
            </c:dLbl>
            <c:dLbl>
              <c:idx val="1"/>
              <c:layout>
                <c:manualLayout>
                  <c:x val="1.6231235030839347E-3"/>
                  <c:y val="-3.3134457017566128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8-6489-47C8-A27C-205E11BA2529}"/>
                </c:ext>
              </c:extLst>
            </c:dLbl>
            <c:spPr>
              <a:noFill/>
              <a:ln>
                <a:noFill/>
              </a:ln>
              <a:effectLst/>
            </c:spPr>
            <c:txPr>
              <a:bodyPr wrap="square" lIns="38100" tIns="19050" rIns="38100" bIns="19050" anchor="ctr">
                <a:spAutoFit/>
              </a:bodyPr>
              <a:lstStyle/>
              <a:p>
                <a:pPr>
                  <a:defRPr sz="180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Sheet1!$A$2:$A$6</c:f>
              <c:strCache>
                <c:ptCount val="5"/>
                <c:pt idx="0">
                  <c:v>Software</c:v>
                </c:pt>
                <c:pt idx="1">
                  <c:v>Performance</c:v>
                </c:pt>
                <c:pt idx="2">
                  <c:v>Price</c:v>
                </c:pt>
                <c:pt idx="3">
                  <c:v>Product</c:v>
                </c:pt>
                <c:pt idx="4">
                  <c:v>Function</c:v>
                </c:pt>
              </c:strCache>
            </c:strRef>
          </c:cat>
          <c:val>
            <c:numRef>
              <c:f>Sheet1!$D$2:$D$6</c:f>
              <c:numCache>
                <c:formatCode>General</c:formatCode>
                <c:ptCount val="5"/>
                <c:pt idx="0">
                  <c:v>4</c:v>
                </c:pt>
                <c:pt idx="1">
                  <c:v>6</c:v>
                </c:pt>
                <c:pt idx="2">
                  <c:v>8</c:v>
                </c:pt>
                <c:pt idx="3">
                  <c:v>36</c:v>
                </c:pt>
                <c:pt idx="4">
                  <c:v>35</c:v>
                </c:pt>
              </c:numCache>
            </c:numRef>
          </c:val>
          <c:extLst>
            <c:ext xmlns:c16="http://schemas.microsoft.com/office/drawing/2014/chart" uri="{C3380CC4-5D6E-409C-BE32-E72D297353CC}">
              <c16:uniqueId val="{00000009-6489-47C8-A27C-205E11BA2529}"/>
            </c:ext>
          </c:extLst>
        </c:ser>
        <c:dLbls>
          <c:dLblPos val="ctr"/>
          <c:showLegendKey val="0"/>
          <c:showVal val="1"/>
          <c:showCatName val="0"/>
          <c:showSerName val="0"/>
          <c:showPercent val="0"/>
          <c:showBubbleSize val="0"/>
        </c:dLbls>
        <c:gapWidth val="50"/>
        <c:overlap val="100"/>
        <c:axId val="306884512"/>
        <c:axId val="306895096"/>
      </c:barChart>
      <c:catAx>
        <c:axId val="30688451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vert="horz"/>
          <a:lstStyle/>
          <a:p>
            <a:pPr>
              <a:defRPr>
                <a:solidFill>
                  <a:schemeClr val="tx1"/>
                </a:solidFill>
                <a:latin typeface="+mj-lt"/>
                <a:cs typeface="Helvetica" panose="020B0604020202020204" pitchFamily="34" charset="0"/>
              </a:defRPr>
            </a:pPr>
            <a:endParaRPr lang="en-US"/>
          </a:p>
        </c:txPr>
        <c:crossAx val="306895096"/>
        <c:crosses val="autoZero"/>
        <c:auto val="1"/>
        <c:lblAlgn val="ctr"/>
        <c:lblOffset val="100"/>
        <c:noMultiLvlLbl val="0"/>
      </c:catAx>
      <c:valAx>
        <c:axId val="306895096"/>
        <c:scaling>
          <c:orientation val="minMax"/>
        </c:scaling>
        <c:delete val="1"/>
        <c:axPos val="b"/>
        <c:numFmt formatCode="General" sourceLinked="1"/>
        <c:majorTickMark val="none"/>
        <c:minorTickMark val="none"/>
        <c:tickLblPos val="nextTo"/>
        <c:crossAx val="30688451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2200">
          <a:solidFill>
            <a:schemeClr val="bg1"/>
          </a:solidFill>
        </a:defRPr>
      </a:pPr>
      <a:endParaRPr lang="en-US"/>
    </a:p>
  </c:txPr>
  <c:externalData r:id="rId1">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6610713637560357"/>
          <c:y val="9.9403371052694742E-3"/>
          <c:w val="0.71359768519583555"/>
          <c:h val="0.95361176017540927"/>
        </c:manualLayout>
      </c:layout>
      <c:barChart>
        <c:barDir val="bar"/>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0-D2B5-4034-99CE-6C884EB7DBB9}"/>
              </c:ext>
            </c:extLst>
          </c:dPt>
          <c:dLbls>
            <c:dLbl>
              <c:idx val="3"/>
              <c:layout>
                <c:manualLayout>
                  <c:x val="9.3530465769445185E-3"/>
                  <c:y val="-3.0372901395752427E-17"/>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4-A8DF-459F-B639-E3D65405C8B8}"/>
                </c:ext>
              </c:extLst>
            </c:dLbl>
            <c:spPr>
              <a:noFill/>
              <a:ln>
                <a:noFill/>
              </a:ln>
              <a:effectLst/>
            </c:spPr>
            <c:txPr>
              <a:bodyPr wrap="square" lIns="38100" tIns="19050" rIns="38100" bIns="19050" anchor="ctr">
                <a:spAutoFit/>
              </a:bodyPr>
              <a:lstStyle/>
              <a:p>
                <a:pPr>
                  <a:defRPr sz="1800"/>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Sheet1!$A$2:$A$6</c:f>
              <c:strCache>
                <c:ptCount val="5"/>
                <c:pt idx="0">
                  <c:v>Performance</c:v>
                </c:pt>
                <c:pt idx="1">
                  <c:v>Design</c:v>
                </c:pt>
                <c:pt idx="2">
                  <c:v>Price</c:v>
                </c:pt>
                <c:pt idx="3">
                  <c:v>Product</c:v>
                </c:pt>
                <c:pt idx="4">
                  <c:v>Function</c:v>
                </c:pt>
              </c:strCache>
            </c:strRef>
          </c:cat>
          <c:val>
            <c:numRef>
              <c:f>Sheet1!$B$2:$B$6</c:f>
              <c:numCache>
                <c:formatCode>General</c:formatCode>
                <c:ptCount val="5"/>
                <c:pt idx="0">
                  <c:v>5</c:v>
                </c:pt>
                <c:pt idx="1">
                  <c:v>5</c:v>
                </c:pt>
                <c:pt idx="3">
                  <c:v>2</c:v>
                </c:pt>
                <c:pt idx="4">
                  <c:v>8</c:v>
                </c:pt>
              </c:numCache>
            </c:numRef>
          </c:val>
          <c:extLst>
            <c:ext xmlns:c16="http://schemas.microsoft.com/office/drawing/2014/chart" uri="{C3380CC4-5D6E-409C-BE32-E72D297353CC}">
              <c16:uniqueId val="{00000001-D2B5-4034-99CE-6C884EB7DBB9}"/>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2-D2B5-4034-99CE-6C884EB7DBB9}"/>
              </c:ext>
            </c:extLst>
          </c:dPt>
          <c:dLbls>
            <c:spPr>
              <a:noFill/>
              <a:ln>
                <a:noFill/>
              </a:ln>
              <a:effectLst/>
            </c:spPr>
            <c:txPr>
              <a:bodyPr wrap="square" lIns="38100" tIns="19050" rIns="38100" bIns="19050" anchor="ctr">
                <a:spAutoFit/>
              </a:bodyPr>
              <a:lstStyle/>
              <a:p>
                <a:pPr>
                  <a:defRPr sz="1800"/>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Sheet1!$A$2:$A$6</c:f>
              <c:strCache>
                <c:ptCount val="5"/>
                <c:pt idx="0">
                  <c:v>Performance</c:v>
                </c:pt>
                <c:pt idx="1">
                  <c:v>Design</c:v>
                </c:pt>
                <c:pt idx="2">
                  <c:v>Price</c:v>
                </c:pt>
                <c:pt idx="3">
                  <c:v>Product</c:v>
                </c:pt>
                <c:pt idx="4">
                  <c:v>Function</c:v>
                </c:pt>
              </c:strCache>
            </c:strRef>
          </c:cat>
          <c:val>
            <c:numRef>
              <c:f>Sheet1!$C$2:$C$6</c:f>
              <c:numCache>
                <c:formatCode>General</c:formatCode>
                <c:ptCount val="5"/>
                <c:pt idx="0">
                  <c:v>1</c:v>
                </c:pt>
                <c:pt idx="1">
                  <c:v>2</c:v>
                </c:pt>
                <c:pt idx="2">
                  <c:v>6</c:v>
                </c:pt>
                <c:pt idx="4">
                  <c:v>10</c:v>
                </c:pt>
              </c:numCache>
            </c:numRef>
          </c:val>
          <c:extLst>
            <c:ext xmlns:c16="http://schemas.microsoft.com/office/drawing/2014/chart" uri="{C3380CC4-5D6E-409C-BE32-E72D297353CC}">
              <c16:uniqueId val="{00000003-D2B5-4034-99CE-6C884EB7DBB9}"/>
            </c:ext>
          </c:extLst>
        </c:ser>
        <c:ser>
          <c:idx val="2"/>
          <c:order val="2"/>
          <c:tx>
            <c:strRef>
              <c:f>Sheet1!$D$1</c:f>
              <c:strCache>
                <c:ptCount val="1"/>
                <c:pt idx="0">
                  <c:v>Neutral</c:v>
                </c:pt>
              </c:strCache>
            </c:strRef>
          </c:tx>
          <c:spPr>
            <a:solidFill>
              <a:srgbClr val="7F7E7E"/>
            </a:solidFill>
            <a:ln>
              <a:noFill/>
            </a:ln>
            <a:effectLst/>
          </c:spPr>
          <c:invertIfNegative val="0"/>
          <c:dPt>
            <c:idx val="0"/>
            <c:invertIfNegative val="0"/>
            <c:bubble3D val="0"/>
            <c:extLst>
              <c:ext xmlns:c16="http://schemas.microsoft.com/office/drawing/2014/chart" uri="{C3380CC4-5D6E-409C-BE32-E72D297353CC}">
                <c16:uniqueId val="{00000004-D2B5-4034-99CE-6C884EB7DBB9}"/>
              </c:ext>
            </c:extLst>
          </c:dPt>
          <c:dPt>
            <c:idx val="1"/>
            <c:invertIfNegative val="0"/>
            <c:bubble3D val="0"/>
            <c:extLst>
              <c:ext xmlns:c16="http://schemas.microsoft.com/office/drawing/2014/chart" uri="{C3380CC4-5D6E-409C-BE32-E72D297353CC}">
                <c16:uniqueId val="{00000005-D2B5-4034-99CE-6C884EB7DBB9}"/>
              </c:ext>
            </c:extLst>
          </c:dPt>
          <c:dLbls>
            <c:dLbl>
              <c:idx val="0"/>
              <c:layout>
                <c:manualLayout>
                  <c:x val="2.492537815398355E-2"/>
                  <c:y val="0"/>
                </c:manualLayout>
              </c:layout>
              <c:spPr>
                <a:noFill/>
                <a:ln>
                  <a:noFill/>
                </a:ln>
                <a:effectLst/>
              </c:spPr>
              <c:txPr>
                <a:bodyPr wrap="square" lIns="38100" tIns="19050" rIns="38100" bIns="19050" anchor="ctr">
                  <a:spAutoFit/>
                </a:bodyPr>
                <a:lstStyle/>
                <a:p>
                  <a:pPr>
                    <a:defRPr sz="1800">
                      <a:solidFill>
                        <a:schemeClr val="tx1"/>
                      </a:solidFill>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4-D2B5-4034-99CE-6C884EB7DBB9}"/>
                </c:ext>
              </c:extLst>
            </c:dLbl>
            <c:dLbl>
              <c:idx val="1"/>
              <c:layout>
                <c:manualLayout>
                  <c:x val="2.232199078000726E-2"/>
                  <c:y val="0"/>
                </c:manualLayout>
              </c:layout>
              <c:spPr>
                <a:noFill/>
                <a:ln>
                  <a:noFill/>
                </a:ln>
                <a:effectLst/>
              </c:spPr>
              <c:txPr>
                <a:bodyPr wrap="square" lIns="38100" tIns="19050" rIns="38100" bIns="19050" anchor="ctr">
                  <a:spAutoFit/>
                </a:bodyPr>
                <a:lstStyle/>
                <a:p>
                  <a:pPr>
                    <a:defRPr sz="1800">
                      <a:solidFill>
                        <a:schemeClr val="tx1"/>
                      </a:solidFill>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5-D2B5-4034-99CE-6C884EB7DBB9}"/>
                </c:ext>
              </c:extLst>
            </c:dLbl>
            <c:dLbl>
              <c:idx val="2"/>
              <c:layout>
                <c:manualLayout>
                  <c:x val="-8.67795791325487E-4"/>
                  <c:y val="-6.0745802791504854E-17"/>
                </c:manualLayout>
              </c:layout>
              <c:spPr>
                <a:noFill/>
                <a:ln>
                  <a:noFill/>
                </a:ln>
                <a:effectLst/>
              </c:spPr>
              <c:txPr>
                <a:bodyPr wrap="square" lIns="38100" tIns="19050" rIns="38100" bIns="19050" anchor="ctr">
                  <a:spAutoFit/>
                </a:bodyPr>
                <a:lstStyle/>
                <a:p>
                  <a:pPr>
                    <a:defRPr sz="1800">
                      <a:solidFill>
                        <a:schemeClr val="bg1"/>
                      </a:solidFill>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6-5586-4E7C-B4E8-4AB311887B03}"/>
                </c:ext>
              </c:extLst>
            </c:dLbl>
            <c:spPr>
              <a:noFill/>
              <a:ln>
                <a:noFill/>
              </a:ln>
              <a:effectLst/>
            </c:spPr>
            <c:txPr>
              <a:bodyPr wrap="square" lIns="38100" tIns="19050" rIns="38100" bIns="19050" anchor="ctr">
                <a:spAutoFit/>
              </a:bodyPr>
              <a:lstStyle/>
              <a:p>
                <a:pPr>
                  <a:defRPr sz="1800"/>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Sheet1!$A$2:$A$6</c:f>
              <c:strCache>
                <c:ptCount val="5"/>
                <c:pt idx="0">
                  <c:v>Performance</c:v>
                </c:pt>
                <c:pt idx="1">
                  <c:v>Design</c:v>
                </c:pt>
                <c:pt idx="2">
                  <c:v>Price</c:v>
                </c:pt>
                <c:pt idx="3">
                  <c:v>Product</c:v>
                </c:pt>
                <c:pt idx="4">
                  <c:v>Function</c:v>
                </c:pt>
              </c:strCache>
            </c:strRef>
          </c:cat>
          <c:val>
            <c:numRef>
              <c:f>Sheet1!$D$2:$D$6</c:f>
              <c:numCache>
                <c:formatCode>General</c:formatCode>
                <c:ptCount val="5"/>
                <c:pt idx="0">
                  <c:v>1</c:v>
                </c:pt>
                <c:pt idx="1">
                  <c:v>1</c:v>
                </c:pt>
                <c:pt idx="2">
                  <c:v>4</c:v>
                </c:pt>
                <c:pt idx="3">
                  <c:v>23</c:v>
                </c:pt>
                <c:pt idx="4">
                  <c:v>47</c:v>
                </c:pt>
              </c:numCache>
            </c:numRef>
          </c:val>
          <c:extLst>
            <c:ext xmlns:c16="http://schemas.microsoft.com/office/drawing/2014/chart" uri="{C3380CC4-5D6E-409C-BE32-E72D297353CC}">
              <c16:uniqueId val="{00000006-D2B5-4034-99CE-6C884EB7DBB9}"/>
            </c:ext>
          </c:extLst>
        </c:ser>
        <c:dLbls>
          <c:dLblPos val="ctr"/>
          <c:showLegendKey val="0"/>
          <c:showVal val="1"/>
          <c:showCatName val="0"/>
          <c:showSerName val="0"/>
          <c:showPercent val="0"/>
          <c:showBubbleSize val="0"/>
        </c:dLbls>
        <c:gapWidth val="50"/>
        <c:overlap val="100"/>
        <c:axId val="306894704"/>
        <c:axId val="306893920"/>
      </c:barChart>
      <c:catAx>
        <c:axId val="30689470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vert="horz"/>
          <a:lstStyle/>
          <a:p>
            <a:pPr>
              <a:defRPr>
                <a:solidFill>
                  <a:schemeClr val="tx1"/>
                </a:solidFill>
                <a:latin typeface="+mj-lt"/>
                <a:cs typeface="Helvetica" panose="020B0604020202020204" pitchFamily="34" charset="0"/>
              </a:defRPr>
            </a:pPr>
            <a:endParaRPr lang="en-US"/>
          </a:p>
        </c:txPr>
        <c:crossAx val="306893920"/>
        <c:crosses val="autoZero"/>
        <c:auto val="1"/>
        <c:lblAlgn val="ctr"/>
        <c:lblOffset val="100"/>
        <c:noMultiLvlLbl val="0"/>
      </c:catAx>
      <c:valAx>
        <c:axId val="306893920"/>
        <c:scaling>
          <c:orientation val="minMax"/>
        </c:scaling>
        <c:delete val="1"/>
        <c:axPos val="b"/>
        <c:numFmt formatCode="General" sourceLinked="1"/>
        <c:majorTickMark val="none"/>
        <c:minorTickMark val="none"/>
        <c:tickLblPos val="nextTo"/>
        <c:crossAx val="30689470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2200">
          <a:solidFill>
            <a:schemeClr val="bg1"/>
          </a:solidFill>
        </a:defRPr>
      </a:pPr>
      <a:endParaRPr lang="en-US"/>
    </a:p>
  </c:txPr>
  <c:externalData r:id="rId1">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3713888985399246"/>
          <c:y val="3.4057581573896352E-3"/>
          <c:w val="0.39213282188112436"/>
          <c:h val="0.98421052691065336"/>
        </c:manualLayout>
      </c:layout>
      <c:barChart>
        <c:barDir val="bar"/>
        <c:grouping val="clustered"/>
        <c:varyColors val="0"/>
        <c:ser>
          <c:idx val="0"/>
          <c:order val="0"/>
          <c:spPr>
            <a:solidFill>
              <a:srgbClr val="FFC000"/>
            </a:solidFill>
            <a:ln>
              <a:noFill/>
            </a:ln>
            <a:effectLst/>
          </c:spPr>
          <c:invertIfNegative val="0"/>
          <c:dLbls>
            <c:dLbl>
              <c:idx val="4"/>
              <c:layout>
                <c:manualLayout>
                  <c:x val="0"/>
                  <c:y val="-5.7416265779442199E-3"/>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76E5-EF4A-BDE8-B213685FB2CA}"/>
                </c:ext>
              </c:extLst>
            </c:dLbl>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Tien Giang</c:v>
                </c:pt>
                <c:pt idx="1">
                  <c:v>Binh Duong</c:v>
                </c:pt>
                <c:pt idx="2">
                  <c:v>Ha Noi</c:v>
                </c:pt>
                <c:pt idx="3">
                  <c:v>Khanh Hoa</c:v>
                </c:pt>
                <c:pt idx="4">
                  <c:v>Ho Chi Minh</c:v>
                </c:pt>
              </c:strCache>
            </c:strRef>
          </c:cat>
          <c:val>
            <c:numRef>
              <c:f>Sheet1!$B$2:$B$6</c:f>
              <c:numCache>
                <c:formatCode>General</c:formatCode>
                <c:ptCount val="5"/>
                <c:pt idx="0">
                  <c:v>11</c:v>
                </c:pt>
                <c:pt idx="1">
                  <c:v>17</c:v>
                </c:pt>
                <c:pt idx="2">
                  <c:v>17</c:v>
                </c:pt>
                <c:pt idx="3">
                  <c:v>17</c:v>
                </c:pt>
                <c:pt idx="4">
                  <c:v>75</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Column1</c:v>
                      </c:pt>
                    </c:strCache>
                  </c:strRef>
                </c15:tx>
              </c15:filteredSeriesTitle>
            </c:ext>
            <c:ext xmlns:c16="http://schemas.microsoft.com/office/drawing/2014/chart" uri="{C3380CC4-5D6E-409C-BE32-E72D297353CC}">
              <c16:uniqueId val="{00000001-76E5-EF4A-BDE8-B213685FB2CA}"/>
            </c:ext>
          </c:extLst>
        </c:ser>
        <c:dLbls>
          <c:dLblPos val="outEnd"/>
          <c:showLegendKey val="0"/>
          <c:showVal val="1"/>
          <c:showCatName val="0"/>
          <c:showSerName val="0"/>
          <c:showPercent val="0"/>
          <c:showBubbleSize val="0"/>
        </c:dLbls>
        <c:gapWidth val="182"/>
        <c:axId val="304654480"/>
        <c:axId val="304650560"/>
      </c:barChart>
      <c:catAx>
        <c:axId val="30465448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304650560"/>
        <c:crosses val="autoZero"/>
        <c:auto val="1"/>
        <c:lblAlgn val="ctr"/>
        <c:lblOffset val="100"/>
        <c:noMultiLvlLbl val="0"/>
      </c:catAx>
      <c:valAx>
        <c:axId val="304650560"/>
        <c:scaling>
          <c:orientation val="minMax"/>
        </c:scaling>
        <c:delete val="1"/>
        <c:axPos val="b"/>
        <c:numFmt formatCode="General" sourceLinked="1"/>
        <c:majorTickMark val="none"/>
        <c:minorTickMark val="none"/>
        <c:tickLblPos val="nextTo"/>
        <c:crossAx val="304654480"/>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2000"/>
      </a:pPr>
      <a:endParaRPr lang="en-US"/>
    </a:p>
  </c:txPr>
  <c:externalData r:id="rId3">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395939945904051"/>
          <c:y val="0"/>
          <c:w val="0.50648377098589636"/>
          <c:h val="0.98421052691065336"/>
        </c:manualLayout>
      </c:layout>
      <c:barChart>
        <c:barDir val="bar"/>
        <c:grouping val="clustered"/>
        <c:varyColors val="0"/>
        <c:ser>
          <c:idx val="0"/>
          <c:order val="0"/>
          <c:spPr>
            <a:solidFill>
              <a:srgbClr val="FFC000"/>
            </a:solidFill>
            <a:ln>
              <a:noFill/>
            </a:ln>
            <a:effectLst/>
          </c:spPr>
          <c:invertIfNegative val="0"/>
          <c:dLbls>
            <c:dLbl>
              <c:idx val="4"/>
              <c:layout>
                <c:manualLayout>
                  <c:x val="0"/>
                  <c:y val="1.0047846511402371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76E5-EF4A-BDE8-B213685FB2CA}"/>
                </c:ext>
              </c:extLst>
            </c:dLbl>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Dong Nai</c:v>
                </c:pt>
                <c:pt idx="1">
                  <c:v>Khanh Hoa</c:v>
                </c:pt>
                <c:pt idx="2">
                  <c:v>Nghe An</c:v>
                </c:pt>
                <c:pt idx="3">
                  <c:v>Ha Noi</c:v>
                </c:pt>
                <c:pt idx="4">
                  <c:v>Ho Chi Minh</c:v>
                </c:pt>
              </c:strCache>
            </c:strRef>
          </c:cat>
          <c:val>
            <c:numRef>
              <c:f>Sheet1!$B$2:$B$6</c:f>
              <c:numCache>
                <c:formatCode>General</c:formatCode>
                <c:ptCount val="5"/>
                <c:pt idx="0">
                  <c:v>27</c:v>
                </c:pt>
                <c:pt idx="1">
                  <c:v>27</c:v>
                </c:pt>
                <c:pt idx="2">
                  <c:v>27</c:v>
                </c:pt>
                <c:pt idx="3">
                  <c:v>139</c:v>
                </c:pt>
                <c:pt idx="4">
                  <c:v>243</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Column1</c:v>
                      </c:pt>
                    </c:strCache>
                  </c:strRef>
                </c15:tx>
              </c15:filteredSeriesTitle>
            </c:ext>
            <c:ext xmlns:c16="http://schemas.microsoft.com/office/drawing/2014/chart" uri="{C3380CC4-5D6E-409C-BE32-E72D297353CC}">
              <c16:uniqueId val="{00000001-76E5-EF4A-BDE8-B213685FB2CA}"/>
            </c:ext>
          </c:extLst>
        </c:ser>
        <c:dLbls>
          <c:dLblPos val="outEnd"/>
          <c:showLegendKey val="0"/>
          <c:showVal val="1"/>
          <c:showCatName val="0"/>
          <c:showSerName val="0"/>
          <c:showPercent val="0"/>
          <c:showBubbleSize val="0"/>
        </c:dLbls>
        <c:gapWidth val="182"/>
        <c:axId val="304650952"/>
        <c:axId val="304654088"/>
      </c:barChart>
      <c:catAx>
        <c:axId val="30465095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304654088"/>
        <c:crosses val="autoZero"/>
        <c:auto val="1"/>
        <c:lblAlgn val="ctr"/>
        <c:lblOffset val="100"/>
        <c:noMultiLvlLbl val="0"/>
      </c:catAx>
      <c:valAx>
        <c:axId val="304654088"/>
        <c:scaling>
          <c:orientation val="minMax"/>
        </c:scaling>
        <c:delete val="1"/>
        <c:axPos val="b"/>
        <c:numFmt formatCode="General" sourceLinked="1"/>
        <c:majorTickMark val="none"/>
        <c:minorTickMark val="none"/>
        <c:tickLblPos val="nextTo"/>
        <c:crossAx val="304650952"/>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2000"/>
      </a:pPr>
      <a:endParaRPr lang="en-US"/>
    </a:p>
  </c:txPr>
  <c:externalData r:id="rId3">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696856523479872"/>
          <c:y val="2.2028717599461647E-2"/>
          <c:w val="0.82795124039179535"/>
          <c:h val="0.76966354449844432"/>
        </c:manualLayout>
      </c:layout>
      <c:barChart>
        <c:barDir val="col"/>
        <c:grouping val="stacked"/>
        <c:varyColors val="0"/>
        <c:ser>
          <c:idx val="0"/>
          <c:order val="0"/>
          <c:tx>
            <c:strRef>
              <c:f>Sheet1!$B$1</c:f>
              <c:strCache>
                <c:ptCount val="1"/>
                <c:pt idx="0">
                  <c:v>Positive</c:v>
                </c:pt>
              </c:strCache>
            </c:strRef>
          </c:tx>
          <c:spPr>
            <a:solidFill>
              <a:srgbClr val="5A9EF0"/>
            </a:solidFill>
            <a:ln>
              <a:noFill/>
            </a:ln>
            <a:effectLst/>
          </c:spPr>
          <c:invertIfNegative val="0"/>
          <c:dLbls>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j-lt"/>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Ho Chi Minh</c:v>
                </c:pt>
                <c:pt idx="1">
                  <c:v>Khanh Hoa</c:v>
                </c:pt>
                <c:pt idx="2">
                  <c:v>Ha Noi</c:v>
                </c:pt>
                <c:pt idx="3">
                  <c:v>Binh Duong</c:v>
                </c:pt>
                <c:pt idx="4">
                  <c:v>Tien Giang</c:v>
                </c:pt>
              </c:strCache>
            </c:strRef>
          </c:cat>
          <c:val>
            <c:numRef>
              <c:f>Sheet1!$B$2:$B$6</c:f>
              <c:numCache>
                <c:formatCode>0.0%</c:formatCode>
                <c:ptCount val="5"/>
                <c:pt idx="0">
                  <c:v>0.45</c:v>
                </c:pt>
                <c:pt idx="1">
                  <c:v>0.66600000000000004</c:v>
                </c:pt>
                <c:pt idx="4">
                  <c:v>0.5</c:v>
                </c:pt>
              </c:numCache>
            </c:numRef>
          </c:val>
          <c:extLst>
            <c:ext xmlns:c16="http://schemas.microsoft.com/office/drawing/2014/chart" uri="{C3380CC4-5D6E-409C-BE32-E72D297353CC}">
              <c16:uniqueId val="{00000000-6941-4511-A47A-2FE4B35BE9C5}"/>
            </c:ext>
          </c:extLst>
        </c:ser>
        <c:ser>
          <c:idx val="1"/>
          <c:order val="1"/>
          <c:tx>
            <c:strRef>
              <c:f>Sheet1!$C$1</c:f>
              <c:strCache>
                <c:ptCount val="1"/>
                <c:pt idx="0">
                  <c:v>Negative</c:v>
                </c:pt>
              </c:strCache>
            </c:strRef>
          </c:tx>
          <c:spPr>
            <a:solidFill>
              <a:srgbClr val="A33123"/>
            </a:solidFill>
            <a:ln>
              <a:noFill/>
            </a:ln>
            <a:effectLst/>
          </c:spPr>
          <c:invertIfNegative val="0"/>
          <c:dLbls>
            <c:spPr>
              <a:noFill/>
              <a:ln>
                <a:noFill/>
              </a:ln>
              <a:effectLst/>
            </c:spPr>
            <c:txPr>
              <a:bodyPr rot="0" spcFirstLastPara="1" vertOverflow="ellipsis" vert="horz" wrap="square" anchor="ctr" anchorCtr="1"/>
              <a:lstStyle/>
              <a:p>
                <a:pPr>
                  <a:defRPr sz="1800" b="0" i="0" u="none" strike="noStrike" kern="1200" baseline="0">
                    <a:solidFill>
                      <a:schemeClr val="tx1">
                        <a:lumMod val="75000"/>
                        <a:lumOff val="25000"/>
                      </a:schemeClr>
                    </a:solidFill>
                    <a:latin typeface="+mj-lt"/>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Ho Chi Minh</c:v>
                </c:pt>
                <c:pt idx="1">
                  <c:v>Khanh Hoa</c:v>
                </c:pt>
                <c:pt idx="2">
                  <c:v>Ha Noi</c:v>
                </c:pt>
                <c:pt idx="3">
                  <c:v>Binh Duong</c:v>
                </c:pt>
                <c:pt idx="4">
                  <c:v>Tien Giang</c:v>
                </c:pt>
              </c:strCache>
            </c:strRef>
          </c:cat>
          <c:val>
            <c:numRef>
              <c:f>Sheet1!$C$2:$C$6</c:f>
              <c:numCache>
                <c:formatCode>General</c:formatCode>
                <c:ptCount val="5"/>
              </c:numCache>
            </c:numRef>
          </c:val>
          <c:extLst>
            <c:ext xmlns:c16="http://schemas.microsoft.com/office/drawing/2014/chart" uri="{C3380CC4-5D6E-409C-BE32-E72D297353CC}">
              <c16:uniqueId val="{00000001-6941-4511-A47A-2FE4B35BE9C5}"/>
            </c:ext>
          </c:extLst>
        </c:ser>
        <c:ser>
          <c:idx val="2"/>
          <c:order val="2"/>
          <c:tx>
            <c:strRef>
              <c:f>Sheet1!$D$1</c:f>
              <c:strCache>
                <c:ptCount val="1"/>
                <c:pt idx="0">
                  <c:v>Neutral</c:v>
                </c:pt>
              </c:strCache>
            </c:strRef>
          </c:tx>
          <c:spPr>
            <a:solidFill>
              <a:srgbClr val="7F7E7E"/>
            </a:solidFill>
            <a:ln>
              <a:noFill/>
            </a:ln>
            <a:effectLst/>
          </c:spPr>
          <c:invertIfNegative val="0"/>
          <c:dLbls>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j-lt"/>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Ho Chi Minh</c:v>
                </c:pt>
                <c:pt idx="1">
                  <c:v>Khanh Hoa</c:v>
                </c:pt>
                <c:pt idx="2">
                  <c:v>Ha Noi</c:v>
                </c:pt>
                <c:pt idx="3">
                  <c:v>Binh Duong</c:v>
                </c:pt>
                <c:pt idx="4">
                  <c:v>Tien Giang</c:v>
                </c:pt>
              </c:strCache>
            </c:strRef>
          </c:cat>
          <c:val>
            <c:numRef>
              <c:f>Sheet1!$D$2:$D$6</c:f>
              <c:numCache>
                <c:formatCode>0.0%</c:formatCode>
                <c:ptCount val="5"/>
                <c:pt idx="0">
                  <c:v>0.55000000000000004</c:v>
                </c:pt>
                <c:pt idx="1">
                  <c:v>0.33400000000000002</c:v>
                </c:pt>
                <c:pt idx="2">
                  <c:v>1</c:v>
                </c:pt>
                <c:pt idx="3">
                  <c:v>1</c:v>
                </c:pt>
                <c:pt idx="4">
                  <c:v>0.5</c:v>
                </c:pt>
              </c:numCache>
            </c:numRef>
          </c:val>
          <c:extLst>
            <c:ext xmlns:c16="http://schemas.microsoft.com/office/drawing/2014/chart" uri="{C3380CC4-5D6E-409C-BE32-E72D297353CC}">
              <c16:uniqueId val="{00000002-6941-4511-A47A-2FE4B35BE9C5}"/>
            </c:ext>
          </c:extLst>
        </c:ser>
        <c:dLbls>
          <c:showLegendKey val="0"/>
          <c:showVal val="0"/>
          <c:showCatName val="0"/>
          <c:showSerName val="0"/>
          <c:showPercent val="0"/>
          <c:showBubbleSize val="0"/>
        </c:dLbls>
        <c:gapWidth val="100"/>
        <c:overlap val="100"/>
        <c:axId val="304649776"/>
        <c:axId val="304652912"/>
      </c:barChart>
      <c:catAx>
        <c:axId val="3046497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j-lt"/>
                <a:ea typeface="+mn-ea"/>
                <a:cs typeface="Helvetica" panose="020B0604020202020204" pitchFamily="34" charset="0"/>
              </a:defRPr>
            </a:pPr>
            <a:endParaRPr lang="en-US"/>
          </a:p>
        </c:txPr>
        <c:crossAx val="304652912"/>
        <c:crosses val="autoZero"/>
        <c:auto val="1"/>
        <c:lblAlgn val="ctr"/>
        <c:lblOffset val="100"/>
        <c:noMultiLvlLbl val="0"/>
      </c:catAx>
      <c:valAx>
        <c:axId val="304652912"/>
        <c:scaling>
          <c:orientation val="minMax"/>
          <c:max val="1"/>
          <c:min val="0"/>
        </c:scaling>
        <c:delete val="0"/>
        <c:axPos val="l"/>
        <c:majorGridlines>
          <c:spPr>
            <a:ln w="9525" cap="flat" cmpd="sng" algn="ctr">
              <a:noFill/>
              <a:round/>
            </a:ln>
            <a:effectLst/>
          </c:spPr>
        </c:majorGridlines>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solidFill>
                <a:latin typeface="+mj-lt"/>
                <a:ea typeface="+mn-ea"/>
                <a:cs typeface="Helvetica" panose="020B0604020202020204" pitchFamily="34" charset="0"/>
              </a:defRPr>
            </a:pPr>
            <a:endParaRPr lang="en-US"/>
          </a:p>
        </c:txPr>
        <c:crossAx val="304649776"/>
        <c:crosses val="autoZero"/>
        <c:crossBetween val="between"/>
        <c:majorUnit val="0.2"/>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mj-lt"/>
              <a:ea typeface="+mn-ea"/>
              <a:cs typeface="Helvetica" panose="020B0604020202020204" pitchFamily="34" charset="0"/>
            </a:defRPr>
          </a:pPr>
          <a:endParaRPr lang="en-US"/>
        </a:p>
      </c:txPr>
    </c:legend>
    <c:plotVisOnly val="1"/>
    <c:dispBlanksAs val="gap"/>
    <c:showDLblsOverMax val="0"/>
  </c:chart>
  <c:spPr>
    <a:noFill/>
    <a:ln>
      <a:noFill/>
    </a:ln>
    <a:effectLst/>
  </c:spPr>
  <c:txPr>
    <a:bodyPr/>
    <a:lstStyle/>
    <a:p>
      <a:pPr>
        <a:defRPr sz="1800">
          <a:latin typeface="+mj-lt"/>
          <a:cs typeface="Helvetica" panose="020B0604020202020204" pitchFamily="34" charset="0"/>
        </a:defRPr>
      </a:pPr>
      <a:endParaRPr lang="en-US"/>
    </a:p>
  </c:txPr>
  <c:externalData r:id="rId3">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22537831766417"/>
          <c:y val="0.11111665210014909"/>
          <c:w val="0.82139233463651895"/>
          <c:h val="0.70471133510915895"/>
        </c:manualLayout>
      </c:layout>
      <c:barChart>
        <c:barDir val="col"/>
        <c:grouping val="stacked"/>
        <c:varyColors val="0"/>
        <c:ser>
          <c:idx val="0"/>
          <c:order val="0"/>
          <c:tx>
            <c:strRef>
              <c:f>Sheet1!$B$1</c:f>
              <c:strCache>
                <c:ptCount val="1"/>
                <c:pt idx="0">
                  <c:v>Positive</c:v>
                </c:pt>
              </c:strCache>
            </c:strRef>
          </c:tx>
          <c:spPr>
            <a:solidFill>
              <a:srgbClr val="5A9EF0"/>
            </a:solidFill>
            <a:ln>
              <a:noFill/>
            </a:ln>
            <a:effectLst/>
          </c:spPr>
          <c:invertIfNegative val="0"/>
          <c:dLbls>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j-lt"/>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Ho Chi Minh</c:v>
                </c:pt>
                <c:pt idx="1">
                  <c:v>Ha Noi</c:v>
                </c:pt>
                <c:pt idx="2">
                  <c:v>Nghe An</c:v>
                </c:pt>
                <c:pt idx="3">
                  <c:v>Khanh Hoa</c:v>
                </c:pt>
                <c:pt idx="4">
                  <c:v>Dong Nai</c:v>
                </c:pt>
              </c:strCache>
            </c:strRef>
          </c:cat>
          <c:val>
            <c:numRef>
              <c:f>Sheet1!$B$2:$B$6</c:f>
              <c:numCache>
                <c:formatCode>0.0%</c:formatCode>
                <c:ptCount val="5"/>
                <c:pt idx="0">
                  <c:v>0.55600000000000005</c:v>
                </c:pt>
                <c:pt idx="1">
                  <c:v>0.434</c:v>
                </c:pt>
                <c:pt idx="2">
                  <c:v>0.1</c:v>
                </c:pt>
                <c:pt idx="3">
                  <c:v>0.44400000000000001</c:v>
                </c:pt>
                <c:pt idx="4">
                  <c:v>0.13300000000000001</c:v>
                </c:pt>
              </c:numCache>
            </c:numRef>
          </c:val>
          <c:extLst>
            <c:ext xmlns:c16="http://schemas.microsoft.com/office/drawing/2014/chart" uri="{C3380CC4-5D6E-409C-BE32-E72D297353CC}">
              <c16:uniqueId val="{00000000-D135-4A23-9316-F0C1DF2EBC6B}"/>
            </c:ext>
          </c:extLst>
        </c:ser>
        <c:ser>
          <c:idx val="1"/>
          <c:order val="1"/>
          <c:tx>
            <c:strRef>
              <c:f>Sheet1!$C$1</c:f>
              <c:strCache>
                <c:ptCount val="1"/>
                <c:pt idx="0">
                  <c:v>Negative</c:v>
                </c:pt>
              </c:strCache>
            </c:strRef>
          </c:tx>
          <c:spPr>
            <a:solidFill>
              <a:srgbClr val="A33123"/>
            </a:solidFill>
            <a:ln>
              <a:noFill/>
            </a:ln>
            <a:effectLst/>
          </c:spPr>
          <c:invertIfNegative val="0"/>
          <c:dLbls>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j-lt"/>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Ho Chi Minh</c:v>
                </c:pt>
                <c:pt idx="1">
                  <c:v>Ha Noi</c:v>
                </c:pt>
                <c:pt idx="2">
                  <c:v>Nghe An</c:v>
                </c:pt>
                <c:pt idx="3">
                  <c:v>Khanh Hoa</c:v>
                </c:pt>
                <c:pt idx="4">
                  <c:v>Dong Nai</c:v>
                </c:pt>
              </c:strCache>
            </c:strRef>
          </c:cat>
          <c:val>
            <c:numRef>
              <c:f>Sheet1!$C$2:$C$6</c:f>
              <c:numCache>
                <c:formatCode>0.0%</c:formatCode>
                <c:ptCount val="5"/>
                <c:pt idx="0">
                  <c:v>0.03</c:v>
                </c:pt>
                <c:pt idx="1">
                  <c:v>8.5999999999999993E-2</c:v>
                </c:pt>
                <c:pt idx="2">
                  <c:v>0.1</c:v>
                </c:pt>
              </c:numCache>
            </c:numRef>
          </c:val>
          <c:extLst>
            <c:ext xmlns:c16="http://schemas.microsoft.com/office/drawing/2014/chart" uri="{C3380CC4-5D6E-409C-BE32-E72D297353CC}">
              <c16:uniqueId val="{00000001-D135-4A23-9316-F0C1DF2EBC6B}"/>
            </c:ext>
          </c:extLst>
        </c:ser>
        <c:ser>
          <c:idx val="2"/>
          <c:order val="2"/>
          <c:tx>
            <c:strRef>
              <c:f>Sheet1!$D$1</c:f>
              <c:strCache>
                <c:ptCount val="1"/>
                <c:pt idx="0">
                  <c:v>Neutral</c:v>
                </c:pt>
              </c:strCache>
            </c:strRef>
          </c:tx>
          <c:spPr>
            <a:solidFill>
              <a:srgbClr val="7F7E7E"/>
            </a:solidFill>
            <a:ln>
              <a:noFill/>
            </a:ln>
            <a:effectLst/>
          </c:spPr>
          <c:invertIfNegative val="0"/>
          <c:dLbls>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j-lt"/>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Ho Chi Minh</c:v>
                </c:pt>
                <c:pt idx="1">
                  <c:v>Ha Noi</c:v>
                </c:pt>
                <c:pt idx="2">
                  <c:v>Nghe An</c:v>
                </c:pt>
                <c:pt idx="3">
                  <c:v>Khanh Hoa</c:v>
                </c:pt>
                <c:pt idx="4">
                  <c:v>Dong Nai</c:v>
                </c:pt>
              </c:strCache>
            </c:strRef>
          </c:cat>
          <c:val>
            <c:numRef>
              <c:f>Sheet1!$D$2:$D$6</c:f>
              <c:numCache>
                <c:formatCode>0.0%</c:formatCode>
                <c:ptCount val="5"/>
                <c:pt idx="0">
                  <c:v>0.41399999999999998</c:v>
                </c:pt>
                <c:pt idx="1">
                  <c:v>0.48</c:v>
                </c:pt>
                <c:pt idx="2">
                  <c:v>0.8</c:v>
                </c:pt>
                <c:pt idx="3">
                  <c:v>0.55600000000000005</c:v>
                </c:pt>
                <c:pt idx="4">
                  <c:v>0.86699999999999999</c:v>
                </c:pt>
              </c:numCache>
            </c:numRef>
          </c:val>
          <c:extLst>
            <c:ext xmlns:c16="http://schemas.microsoft.com/office/drawing/2014/chart" uri="{C3380CC4-5D6E-409C-BE32-E72D297353CC}">
              <c16:uniqueId val="{00000002-D135-4A23-9316-F0C1DF2EBC6B}"/>
            </c:ext>
          </c:extLst>
        </c:ser>
        <c:dLbls>
          <c:showLegendKey val="0"/>
          <c:showVal val="0"/>
          <c:showCatName val="0"/>
          <c:showSerName val="0"/>
          <c:showPercent val="0"/>
          <c:showBubbleSize val="0"/>
        </c:dLbls>
        <c:gapWidth val="100"/>
        <c:overlap val="100"/>
        <c:axId val="304647424"/>
        <c:axId val="306218216"/>
      </c:barChart>
      <c:catAx>
        <c:axId val="3046474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j-lt"/>
                <a:ea typeface="+mn-ea"/>
                <a:cs typeface="Helvetica" panose="020B0604020202020204" pitchFamily="34" charset="0"/>
              </a:defRPr>
            </a:pPr>
            <a:endParaRPr lang="en-US"/>
          </a:p>
        </c:txPr>
        <c:crossAx val="306218216"/>
        <c:crosses val="autoZero"/>
        <c:auto val="1"/>
        <c:lblAlgn val="ctr"/>
        <c:lblOffset val="100"/>
        <c:noMultiLvlLbl val="0"/>
      </c:catAx>
      <c:valAx>
        <c:axId val="306218216"/>
        <c:scaling>
          <c:orientation val="minMax"/>
          <c:max val="1"/>
          <c:min val="0"/>
        </c:scaling>
        <c:delete val="0"/>
        <c:axPos val="l"/>
        <c:majorGridlines>
          <c:spPr>
            <a:ln w="9525" cap="flat" cmpd="sng" algn="ctr">
              <a:noFill/>
              <a:round/>
            </a:ln>
            <a:effectLst/>
          </c:spPr>
        </c:majorGridlines>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solidFill>
                <a:latin typeface="+mj-lt"/>
                <a:ea typeface="+mn-ea"/>
                <a:cs typeface="Helvetica" panose="020B0604020202020204" pitchFamily="34" charset="0"/>
              </a:defRPr>
            </a:pPr>
            <a:endParaRPr lang="en-US"/>
          </a:p>
        </c:txPr>
        <c:crossAx val="304647424"/>
        <c:crosses val="autoZero"/>
        <c:crossBetween val="between"/>
        <c:majorUnit val="0.2"/>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mj-lt"/>
              <a:ea typeface="+mn-ea"/>
              <a:cs typeface="Helvetica" panose="020B0604020202020204" pitchFamily="34" charset="0"/>
            </a:defRPr>
          </a:pPr>
          <a:endParaRPr lang="en-US"/>
        </a:p>
      </c:txPr>
    </c:legend>
    <c:plotVisOnly val="1"/>
    <c:dispBlanksAs val="gap"/>
    <c:showDLblsOverMax val="0"/>
  </c:chart>
  <c:spPr>
    <a:noFill/>
    <a:ln>
      <a:noFill/>
    </a:ln>
    <a:effectLst/>
  </c:spPr>
  <c:txPr>
    <a:bodyPr/>
    <a:lstStyle/>
    <a:p>
      <a:pPr>
        <a:defRPr sz="1800">
          <a:latin typeface="+mj-lt"/>
          <a:cs typeface="Helvetica" panose="020B0604020202020204" pitchFamily="34" charset="0"/>
        </a:defRPr>
      </a:pPr>
      <a:endParaRPr lang="en-US"/>
    </a:p>
  </c:txPr>
  <c:externalData r:id="rId3">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Owned</c:v>
                </c:pt>
              </c:strCache>
            </c:strRef>
          </c:tx>
          <c:spPr>
            <a:solidFill>
              <a:srgbClr val="C29847"/>
            </a:solidFill>
            <a:ln>
              <a:noFill/>
            </a:ln>
            <a:effectLst/>
          </c:spPr>
          <c:invertIfNegative val="0"/>
          <c:dPt>
            <c:idx val="0"/>
            <c:invertIfNegative val="0"/>
            <c:bubble3D val="0"/>
            <c:extLst>
              <c:ext xmlns:c16="http://schemas.microsoft.com/office/drawing/2014/chart" uri="{C3380CC4-5D6E-409C-BE32-E72D297353CC}">
                <c16:uniqueId val="{00000001-B448-CB47-B4CA-A2D2244DE9A9}"/>
              </c:ext>
            </c:extLst>
          </c:dPt>
          <c:dPt>
            <c:idx val="1"/>
            <c:invertIfNegative val="0"/>
            <c:bubble3D val="0"/>
            <c:extLst>
              <c:ext xmlns:c16="http://schemas.microsoft.com/office/drawing/2014/chart" uri="{C3380CC4-5D6E-409C-BE32-E72D297353CC}">
                <c16:uniqueId val="{00000003-B448-CB47-B4CA-A2D2244DE9A9}"/>
              </c:ext>
            </c:extLst>
          </c:dPt>
          <c:dPt>
            <c:idx val="2"/>
            <c:invertIfNegative val="0"/>
            <c:bubble3D val="0"/>
            <c:extLst>
              <c:ext xmlns:c16="http://schemas.microsoft.com/office/drawing/2014/chart" uri="{C3380CC4-5D6E-409C-BE32-E72D297353CC}">
                <c16:uniqueId val="{00000005-B448-CB47-B4CA-A2D2244DE9A9}"/>
              </c:ext>
            </c:extLst>
          </c:dPt>
          <c:dLbls>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General</c:formatCode>
                <c:ptCount val="3"/>
              </c:numCache>
            </c:numRef>
          </c:val>
          <c:extLst>
            <c:ext xmlns:c16="http://schemas.microsoft.com/office/drawing/2014/chart" uri="{C3380CC4-5D6E-409C-BE32-E72D297353CC}">
              <c16:uniqueId val="{0000000A-B448-CB47-B4CA-A2D2244DE9A9}"/>
            </c:ext>
          </c:extLst>
        </c:ser>
        <c:ser>
          <c:idx val="1"/>
          <c:order val="1"/>
          <c:tx>
            <c:strRef>
              <c:f>Sheet1!$C$1</c:f>
              <c:strCache>
                <c:ptCount val="1"/>
                <c:pt idx="0">
                  <c:v>Paid </c:v>
                </c:pt>
              </c:strCache>
            </c:strRef>
          </c:tx>
          <c:spPr>
            <a:solidFill>
              <a:srgbClr val="F5DA86"/>
            </a:solidFill>
            <a:ln>
              <a:noFill/>
            </a:ln>
            <a:effectLst/>
          </c:spPr>
          <c:invertIfNegative val="0"/>
          <c:dPt>
            <c:idx val="0"/>
            <c:invertIfNegative val="0"/>
            <c:bubble3D val="0"/>
            <c:extLst>
              <c:ext xmlns:c16="http://schemas.microsoft.com/office/drawing/2014/chart" uri="{C3380CC4-5D6E-409C-BE32-E72D297353CC}">
                <c16:uniqueId val="{0000000C-B448-CB47-B4CA-A2D2244DE9A9}"/>
              </c:ext>
            </c:extLst>
          </c:dPt>
          <c:dPt>
            <c:idx val="1"/>
            <c:invertIfNegative val="0"/>
            <c:bubble3D val="0"/>
            <c:extLst>
              <c:ext xmlns:c16="http://schemas.microsoft.com/office/drawing/2014/chart" uri="{C3380CC4-5D6E-409C-BE32-E72D297353CC}">
                <c16:uniqueId val="{0000000E-B448-CB47-B4CA-A2D2244DE9A9}"/>
              </c:ext>
            </c:extLst>
          </c:dPt>
          <c:dPt>
            <c:idx val="2"/>
            <c:invertIfNegative val="0"/>
            <c:bubble3D val="0"/>
            <c:extLst>
              <c:ext xmlns:c16="http://schemas.microsoft.com/office/drawing/2014/chart" uri="{C3380CC4-5D6E-409C-BE32-E72D297353CC}">
                <c16:uniqueId val="{00000010-B448-CB47-B4CA-A2D2244DE9A9}"/>
              </c:ext>
            </c:extLst>
          </c:dPt>
          <c:dLbls>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Period 1</c:v>
                </c:pt>
                <c:pt idx="1">
                  <c:v>Period 2</c:v>
                </c:pt>
                <c:pt idx="2">
                  <c:v>Current Period</c:v>
                </c:pt>
              </c:strCache>
            </c:strRef>
          </c:cat>
          <c:val>
            <c:numRef>
              <c:f>Sheet1!$C$2:$C$4</c:f>
              <c:numCache>
                <c:formatCode>General</c:formatCode>
                <c:ptCount val="3"/>
              </c:numCache>
            </c:numRef>
          </c:val>
          <c:extLst>
            <c:ext xmlns:c16="http://schemas.microsoft.com/office/drawing/2014/chart" uri="{C3380CC4-5D6E-409C-BE32-E72D297353CC}">
              <c16:uniqueId val="{00000015-B448-CB47-B4CA-A2D2244DE9A9}"/>
            </c:ext>
          </c:extLst>
        </c:ser>
        <c:ser>
          <c:idx val="2"/>
          <c:order val="2"/>
          <c:tx>
            <c:strRef>
              <c:f>Sheet1!$D$1</c:f>
              <c:strCache>
                <c:ptCount val="1"/>
                <c:pt idx="0">
                  <c:v>Earned</c:v>
                </c:pt>
              </c:strCache>
            </c:strRef>
          </c:tx>
          <c:spPr>
            <a:solidFill>
              <a:srgbClr val="436097"/>
            </a:solidFill>
            <a:ln>
              <a:noFill/>
            </a:ln>
            <a:effectLst/>
          </c:spPr>
          <c:invertIfNegative val="0"/>
          <c:dLbls>
            <c:spPr>
              <a:noFill/>
              <a:ln>
                <a:noFill/>
              </a:ln>
              <a:effectLst/>
            </c:sp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Sheet1!$D$2:$D$4</c:f>
              <c:numCache>
                <c:formatCode>General</c:formatCode>
                <c:ptCount val="3"/>
                <c:pt idx="2" formatCode="#,##0">
                  <c:v>3307</c:v>
                </c:pt>
              </c:numCache>
            </c:numRef>
          </c:val>
          <c:extLst>
            <c:ext xmlns:c16="http://schemas.microsoft.com/office/drawing/2014/chart" uri="{C3380CC4-5D6E-409C-BE32-E72D297353CC}">
              <c16:uniqueId val="{00000016-B448-CB47-B4CA-A2D2244DE9A9}"/>
            </c:ext>
          </c:extLst>
        </c:ser>
        <c:dLbls>
          <c:dLblPos val="outEnd"/>
          <c:showLegendKey val="0"/>
          <c:showVal val="1"/>
          <c:showCatName val="0"/>
          <c:showSerName val="0"/>
          <c:showPercent val="0"/>
          <c:showBubbleSize val="0"/>
        </c:dLbls>
        <c:gapWidth val="100"/>
        <c:overlap val="-27"/>
        <c:axId val="306220176"/>
        <c:axId val="306223312"/>
      </c:barChart>
      <c:catAx>
        <c:axId val="3062201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vert="horz"/>
          <a:lstStyle/>
          <a:p>
            <a:pPr>
              <a:defRPr/>
            </a:pPr>
            <a:endParaRPr lang="en-US"/>
          </a:p>
        </c:txPr>
        <c:crossAx val="306223312"/>
        <c:crosses val="autoZero"/>
        <c:auto val="1"/>
        <c:lblAlgn val="ctr"/>
        <c:lblOffset val="100"/>
        <c:noMultiLvlLbl val="0"/>
      </c:catAx>
      <c:valAx>
        <c:axId val="306223312"/>
        <c:scaling>
          <c:orientation val="minMax"/>
        </c:scaling>
        <c:delete val="1"/>
        <c:axPos val="l"/>
        <c:numFmt formatCode="General" sourceLinked="1"/>
        <c:majorTickMark val="none"/>
        <c:minorTickMark val="none"/>
        <c:tickLblPos val="nextTo"/>
        <c:crossAx val="306220176"/>
        <c:crosses val="autoZero"/>
        <c:crossBetween val="between"/>
      </c:valAx>
      <c:spPr>
        <a:noFill/>
        <a:ln w="25400">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2200">
          <a:latin typeface="Helvetica" panose="020B0604020202020204" pitchFamily="34" charset="0"/>
          <a:cs typeface="Helvetica" panose="020B0604020202020204" pitchFamily="34" charset="0"/>
        </a:defRPr>
      </a:pPr>
      <a:endParaRPr lang="en-US"/>
    </a:p>
  </c:txPr>
  <c:externalData r:id="rId1">
    <c:autoUpdate val="0"/>
  </c:externalData>
  <c:userShapes r:id="rId2"/>
</c:chartSpace>
</file>

<file path=ppt/charts/chart4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9417800418328155"/>
          <c:y val="0.13007431928877441"/>
          <c:w val="0.4870774435712858"/>
          <c:h val="0.65874338608134497"/>
        </c:manualLayout>
      </c:layout>
      <c:pieChart>
        <c:varyColors val="1"/>
        <c:ser>
          <c:idx val="0"/>
          <c:order val="0"/>
          <c:tx>
            <c:strRef>
              <c:f>Sheet1!$B$1</c:f>
              <c:strCache>
                <c:ptCount val="1"/>
                <c:pt idx="0">
                  <c:v>Column1</c:v>
                </c:pt>
              </c:strCache>
            </c:strRef>
          </c:tx>
          <c:dPt>
            <c:idx val="0"/>
            <c:bubble3D val="0"/>
            <c:spPr>
              <a:solidFill>
                <a:srgbClr val="C29847"/>
              </a:solidFill>
              <a:ln w="19050">
                <a:solidFill>
                  <a:schemeClr val="lt1"/>
                </a:solidFill>
              </a:ln>
              <a:effectLst/>
            </c:spPr>
            <c:extLst>
              <c:ext xmlns:c16="http://schemas.microsoft.com/office/drawing/2014/chart" uri="{C3380CC4-5D6E-409C-BE32-E72D297353CC}">
                <c16:uniqueId val="{00000001-C535-47AB-B1FB-0258E87A16F7}"/>
              </c:ext>
            </c:extLst>
          </c:dPt>
          <c:dPt>
            <c:idx val="1"/>
            <c:bubble3D val="0"/>
            <c:spPr>
              <a:solidFill>
                <a:srgbClr val="FADA78"/>
              </a:solidFill>
              <a:ln w="19050">
                <a:solidFill>
                  <a:schemeClr val="lt1"/>
                </a:solidFill>
              </a:ln>
              <a:effectLst/>
            </c:spPr>
            <c:extLst>
              <c:ext xmlns:c16="http://schemas.microsoft.com/office/drawing/2014/chart" uri="{C3380CC4-5D6E-409C-BE32-E72D297353CC}">
                <c16:uniqueId val="{00000003-C535-47AB-B1FB-0258E87A16F7}"/>
              </c:ext>
            </c:extLst>
          </c:dPt>
          <c:dPt>
            <c:idx val="2"/>
            <c:bubble3D val="0"/>
            <c:spPr>
              <a:solidFill>
                <a:srgbClr val="3D609C"/>
              </a:solidFill>
              <a:ln w="19050">
                <a:solidFill>
                  <a:schemeClr val="lt1"/>
                </a:solidFill>
              </a:ln>
              <a:effectLst/>
            </c:spPr>
            <c:extLst>
              <c:ext xmlns:c16="http://schemas.microsoft.com/office/drawing/2014/chart" uri="{C3380CC4-5D6E-409C-BE32-E72D297353CC}">
                <c16:uniqueId val="{00000005-C535-47AB-B1FB-0258E87A16F7}"/>
              </c:ext>
            </c:extLst>
          </c:dPt>
          <c:dLbls>
            <c:dLbl>
              <c:idx val="0"/>
              <c:layout>
                <c:manualLayout>
                  <c:x val="3.1190780030844498E-2"/>
                  <c:y val="5.8666992270850257E-3"/>
                </c:manualLayout>
              </c:layout>
              <c:tx>
                <c:rich>
                  <a:bodyPr wrap="square" lIns="38100" tIns="19050" rIns="38100" bIns="19050" anchor="ctr">
                    <a:spAutoFit/>
                  </a:bodyPr>
                  <a:lstStyle/>
                  <a:p>
                    <a:pPr>
                      <a:defRPr sz="2200">
                        <a:solidFill>
                          <a:schemeClr val="tx1"/>
                        </a:solidFill>
                      </a:defRPr>
                    </a:pPr>
                    <a:fld id="{E6478FB0-ADDE-489E-A781-D851233A95B3}" type="CELLRANGE">
                      <a:rPr lang="en-US" smtClean="0"/>
                      <a:pPr>
                        <a:defRPr sz="2200">
                          <a:solidFill>
                            <a:schemeClr val="tx1"/>
                          </a:solidFill>
                        </a:defRPr>
                      </a:pPr>
                      <a:t>[CELLRANGE]</a:t>
                    </a:fld>
                    <a:endParaRPr lang="en-US"/>
                  </a:p>
                </c:rich>
              </c:tx>
              <c:spPr>
                <a:noFill/>
                <a:ln>
                  <a:noFill/>
                </a:ln>
                <a:effectLst/>
              </c:spPr>
              <c:dLblPos val="bestFit"/>
              <c:showLegendKey val="0"/>
              <c:showVal val="0"/>
              <c:showCatName val="0"/>
              <c:showSerName val="0"/>
              <c:showPercent val="1"/>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1-C535-47AB-B1FB-0258E87A16F7}"/>
                </c:ext>
              </c:extLst>
            </c:dLbl>
            <c:dLbl>
              <c:idx val="1"/>
              <c:delete val="1"/>
              <c:extLst>
                <c:ext xmlns:c15="http://schemas.microsoft.com/office/drawing/2012/chart" uri="{CE6537A1-D6FC-4f65-9D91-7224C49458BB}"/>
                <c:ext xmlns:c16="http://schemas.microsoft.com/office/drawing/2014/chart" uri="{C3380CC4-5D6E-409C-BE32-E72D297353CC}">
                  <c16:uniqueId val="{00000003-C535-47AB-B1FB-0258E87A16F7}"/>
                </c:ext>
              </c:extLst>
            </c:dLbl>
            <c:dLbl>
              <c:idx val="2"/>
              <c:layout/>
              <c:tx>
                <c:rich>
                  <a:bodyPr/>
                  <a:lstStyle/>
                  <a:p>
                    <a:fld id="{6AE11E92-3C24-4A74-8E5D-3098746F99A6}" type="CELLRANGE">
                      <a:rPr lang="en-US" smtClean="0"/>
                      <a:pPr/>
                      <a:t>[CELLRANGE]</a:t>
                    </a:fld>
                    <a:r>
                      <a:rPr lang="en-US" baseline="0" dirty="0"/>
                      <a:t> </a:t>
                    </a:r>
                  </a:p>
                </c:rich>
              </c:tx>
              <c:dLblPos val="bestFit"/>
              <c:showLegendKey val="0"/>
              <c:showVal val="0"/>
              <c:showCatName val="0"/>
              <c:showSerName val="0"/>
              <c:showPercent val="1"/>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5-C535-47AB-B1FB-0258E87A16F7}"/>
                </c:ext>
              </c:extLst>
            </c:dLbl>
            <c:spPr>
              <a:noFill/>
              <a:ln>
                <a:noFill/>
              </a:ln>
              <a:effectLst/>
            </c:spPr>
            <c:txPr>
              <a:bodyPr wrap="square" lIns="38100" tIns="19050" rIns="38100" bIns="19050" anchor="ctr">
                <a:spAutoFit/>
              </a:bodyPr>
              <a:lstStyle/>
              <a:p>
                <a:pPr>
                  <a:defRPr sz="2200">
                    <a:solidFill>
                      <a:schemeClr val="bg1"/>
                    </a:solidFill>
                  </a:defRPr>
                </a:pPr>
                <a:endParaRPr lang="en-US"/>
              </a:p>
            </c:txPr>
            <c:dLblPos val="bestFit"/>
            <c:showLegendKey val="0"/>
            <c:showVal val="0"/>
            <c:showCatName val="0"/>
            <c:showSerName val="0"/>
            <c:showPercent val="1"/>
            <c:showBubbleSize val="0"/>
            <c:showLeaderLines val="0"/>
            <c:extLst>
              <c:ext xmlns:c15="http://schemas.microsoft.com/office/drawing/2012/chart" uri="{CE6537A1-D6FC-4f65-9D91-7224C49458BB}">
                <c15:showDataLabelsRange val="1"/>
              </c:ext>
            </c:extLst>
          </c:dLbls>
          <c:cat>
            <c:strRef>
              <c:f>Sheet1!$A$2:$A$4</c:f>
              <c:strCache>
                <c:ptCount val="3"/>
                <c:pt idx="0">
                  <c:v>Owned Media</c:v>
                </c:pt>
                <c:pt idx="1">
                  <c:v>Paid Media</c:v>
                </c:pt>
                <c:pt idx="2">
                  <c:v>Earned Media</c:v>
                </c:pt>
              </c:strCache>
            </c:strRef>
          </c:cat>
          <c:val>
            <c:numRef>
              <c:f>Sheet1!$B$2:$B$4</c:f>
              <c:numCache>
                <c:formatCode>General</c:formatCode>
                <c:ptCount val="3"/>
                <c:pt idx="0">
                  <c:v>0</c:v>
                </c:pt>
                <c:pt idx="1">
                  <c:v>0</c:v>
                </c:pt>
                <c:pt idx="2" formatCode="#,##0">
                  <c:v>3307</c:v>
                </c:pt>
              </c:numCache>
            </c:numRef>
          </c:val>
          <c:extLst>
            <c:ext xmlns:c15="http://schemas.microsoft.com/office/drawing/2012/chart" uri="{02D57815-91ED-43cb-92C2-25804820EDAC}">
              <c15:datalabelsRange>
                <c15:f>Sheet1!$D$2:$D$4</c15:f>
                <c15:dlblRangeCache>
                  <c:ptCount val="3"/>
                  <c:pt idx="1">
                    <c:v>0.0%</c:v>
                  </c:pt>
                  <c:pt idx="2">
                    <c:v>100.00%</c:v>
                  </c:pt>
                </c15:dlblRangeCache>
              </c15:datalabelsRange>
            </c:ext>
            <c:ext xmlns:c16="http://schemas.microsoft.com/office/drawing/2014/chart" uri="{C3380CC4-5D6E-409C-BE32-E72D297353CC}">
              <c16:uniqueId val="{00000006-C535-47AB-B1FB-0258E87A16F7}"/>
            </c:ext>
          </c:extLst>
        </c:ser>
        <c:dLbls>
          <c:showLegendKey val="0"/>
          <c:showVal val="0"/>
          <c:showCatName val="0"/>
          <c:showSerName val="0"/>
          <c:showPercent val="0"/>
          <c:showBubbleSize val="0"/>
          <c:showLeaderLines val="0"/>
        </c:dLbls>
        <c:firstSliceAng val="0"/>
      </c:pieChart>
      <c:spPr>
        <a:noFill/>
        <a:ln>
          <a:noFill/>
        </a:ln>
        <a:effectLst/>
      </c:spPr>
    </c:plotArea>
    <c:legend>
      <c:legendPos val="b"/>
      <c:layout>
        <c:manualLayout>
          <c:xMode val="edge"/>
          <c:yMode val="edge"/>
          <c:x val="2.7691149921314769E-2"/>
          <c:y val="0.79691987089321858"/>
          <c:w val="0.97230885007868528"/>
          <c:h val="0.18610763457105584"/>
        </c:manualLayout>
      </c:layout>
      <c:overlay val="0"/>
      <c:spPr>
        <a:noFill/>
        <a:ln>
          <a:noFill/>
        </a:ln>
        <a:effectLst/>
      </c:spPr>
      <c:txPr>
        <a:bodyPr rot="0" spcFirstLastPara="1" vertOverflow="ellipsis" vert="horz" wrap="square" anchor="ctr" anchorCtr="1"/>
        <a:lstStyle/>
        <a:p>
          <a:pPr>
            <a:defRPr sz="2500" b="0" i="0" u="none" strike="noStrike" kern="1200" baseline="0">
              <a:solidFill>
                <a:schemeClr val="tx1">
                  <a:lumMod val="65000"/>
                  <a:lumOff val="35000"/>
                </a:schemeClr>
              </a:solidFill>
              <a:latin typeface="Helvetica" panose="020B0604020202020204" pitchFamily="34" charset="0"/>
              <a:ea typeface="+mn-ea"/>
              <a:cs typeface="Helvetica" panose="020B0604020202020204" pitchFamily="34" charset="0"/>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2200">
                <a:latin typeface="+mn-lt"/>
                <a:cs typeface="Helvetica" panose="020B0604020202020204" pitchFamily="34" charset="0"/>
              </a:defRPr>
            </a:pPr>
            <a:r>
              <a:rPr lang="en-US" sz="2200" dirty="0">
                <a:latin typeface="+mn-lt"/>
                <a:cs typeface="Helvetica" panose="020B0604020202020204" pitchFamily="34" charset="0"/>
              </a:rPr>
              <a:t>Sentiment</a:t>
            </a:r>
            <a:r>
              <a:rPr lang="en-US" sz="2200" baseline="0" dirty="0">
                <a:latin typeface="+mn-lt"/>
                <a:cs typeface="Helvetica" panose="020B0604020202020204" pitchFamily="34" charset="0"/>
              </a:rPr>
              <a:t> Nokia </a:t>
            </a:r>
            <a:r>
              <a:rPr lang="en-US" sz="2200" baseline="0" dirty="0" smtClean="0">
                <a:latin typeface="+mn-lt"/>
                <a:cs typeface="Helvetica" panose="020B0604020202020204" pitchFamily="34" charset="0"/>
              </a:rPr>
              <a:t>2720 Flip</a:t>
            </a:r>
            <a:endParaRPr lang="en-US" sz="2200" dirty="0">
              <a:latin typeface="+mn-lt"/>
              <a:cs typeface="Helvetica" panose="020B0604020202020204" pitchFamily="34" charset="0"/>
            </a:endParaRPr>
          </a:p>
        </c:rich>
      </c:tx>
      <c:layout/>
      <c:overlay val="0"/>
    </c:title>
    <c:autoTitleDeleted val="0"/>
    <c:plotArea>
      <c:layout>
        <c:manualLayout>
          <c:layoutTarget val="inner"/>
          <c:xMode val="edge"/>
          <c:yMode val="edge"/>
          <c:x val="0.23888579981314664"/>
          <c:y val="0.11229118625142609"/>
          <c:w val="0.56360086901044359"/>
          <c:h val="0.79790640095152565"/>
        </c:manualLayout>
      </c:layout>
      <c:doughnutChart>
        <c:varyColors val="1"/>
        <c:ser>
          <c:idx val="0"/>
          <c:order val="0"/>
          <c:tx>
            <c:strRef>
              <c:f>Sheet1!$B$1</c:f>
              <c:strCache>
                <c:ptCount val="1"/>
                <c:pt idx="0">
                  <c:v>Column1</c:v>
                </c:pt>
              </c:strCache>
            </c:strRef>
          </c:tx>
          <c:dPt>
            <c:idx val="0"/>
            <c:bubble3D val="0"/>
            <c:spPr>
              <a:solidFill>
                <a:srgbClr val="449EF7"/>
              </a:solidFill>
              <a:ln w="19050">
                <a:solidFill>
                  <a:schemeClr val="lt1"/>
                </a:solidFill>
              </a:ln>
              <a:effectLst/>
            </c:spPr>
            <c:extLst>
              <c:ext xmlns:c16="http://schemas.microsoft.com/office/drawing/2014/chart" uri="{C3380CC4-5D6E-409C-BE32-E72D297353CC}">
                <c16:uniqueId val="{00000001-0E11-43DB-B064-4AA4496E35C2}"/>
              </c:ext>
            </c:extLst>
          </c:dPt>
          <c:dPt>
            <c:idx val="1"/>
            <c:bubble3D val="0"/>
            <c:spPr>
              <a:solidFill>
                <a:srgbClr val="B12218"/>
              </a:solidFill>
              <a:ln w="19050">
                <a:solidFill>
                  <a:schemeClr val="lt1"/>
                </a:solidFill>
              </a:ln>
              <a:effectLst/>
            </c:spPr>
            <c:extLst>
              <c:ext xmlns:c16="http://schemas.microsoft.com/office/drawing/2014/chart" uri="{C3380CC4-5D6E-409C-BE32-E72D297353CC}">
                <c16:uniqueId val="{00000003-0E11-43DB-B064-4AA4496E35C2}"/>
              </c:ext>
            </c:extLst>
          </c:dPt>
          <c:dPt>
            <c:idx val="2"/>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5-0E11-43DB-B064-4AA4496E35C2}"/>
              </c:ext>
            </c:extLst>
          </c:dPt>
          <c:dLbls>
            <c:dLbl>
              <c:idx val="0"/>
              <c:spPr>
                <a:noFill/>
                <a:ln>
                  <a:noFill/>
                </a:ln>
                <a:effectLst/>
              </c:spPr>
              <c:txPr>
                <a:bodyPr wrap="none" lIns="38100" tIns="19050" rIns="38100" bIns="19050" anchor="ctr">
                  <a:noAutofit/>
                </a:bodyPr>
                <a:lstStyle/>
                <a:p>
                  <a:pPr>
                    <a:defRPr sz="1800">
                      <a:solidFill>
                        <a:schemeClr val="bg1"/>
                      </a:solidFill>
                      <a:latin typeface="+mn-lt"/>
                      <a:cs typeface="Helvetica" panose="020B0604020202020204"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0E11-43DB-B064-4AA4496E35C2}"/>
                </c:ext>
              </c:extLst>
            </c:dLbl>
            <c:dLbl>
              <c:idx val="1"/>
              <c:layout>
                <c:manualLayout>
                  <c:x val="1.9597485143717383E-2"/>
                  <c:y val="-3.0827487438405709E-3"/>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3-0E11-43DB-B064-4AA4496E35C2}"/>
                </c:ext>
              </c:extLst>
            </c:dLbl>
            <c:dLbl>
              <c:idx val="2"/>
              <c:spPr>
                <a:noFill/>
                <a:ln>
                  <a:noFill/>
                </a:ln>
                <a:effectLst/>
              </c:spPr>
              <c:txPr>
                <a:bodyPr wrap="none" lIns="38100" tIns="19050" rIns="38100" bIns="19050" anchor="ctr">
                  <a:noAutofit/>
                </a:bodyPr>
                <a:lstStyle/>
                <a:p>
                  <a:pPr>
                    <a:defRPr sz="1800">
                      <a:solidFill>
                        <a:schemeClr val="bg1"/>
                      </a:solidFill>
                      <a:latin typeface="+mn-lt"/>
                      <a:cs typeface="Helvetica" panose="020B0604020202020204"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5-0E11-43DB-B064-4AA4496E35C2}"/>
                </c:ext>
              </c:extLst>
            </c:dLbl>
            <c:spPr>
              <a:noFill/>
              <a:ln>
                <a:noFill/>
              </a:ln>
              <a:effectLst/>
            </c:spPr>
            <c:txPr>
              <a:bodyPr wrap="none" lIns="38100" tIns="19050" rIns="38100" bIns="19050" anchor="ctr">
                <a:spAutoFit/>
              </a:bodyPr>
              <a:lstStyle/>
              <a:p>
                <a:pPr>
                  <a:defRPr sz="1800">
                    <a:solidFill>
                      <a:schemeClr val="bg1"/>
                    </a:solidFill>
                    <a:latin typeface="+mn-lt"/>
                    <a:cs typeface="Helvetica" panose="020B0604020202020204" pitchFamily="34" charset="0"/>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spPr xmlns:c15="http://schemas.microsoft.com/office/drawing/2012/chart">
                  <a:prstGeom prst="rect">
                    <a:avLst/>
                  </a:prstGeom>
                </c15:spPr>
              </c:ext>
            </c:extLst>
          </c:dLbls>
          <c:cat>
            <c:strRef>
              <c:f>Sheet1!$A$2:$A$4</c:f>
              <c:strCache>
                <c:ptCount val="3"/>
                <c:pt idx="0">
                  <c:v>Positive</c:v>
                </c:pt>
                <c:pt idx="1">
                  <c:v>Negative</c:v>
                </c:pt>
                <c:pt idx="2">
                  <c:v>Neutral</c:v>
                </c:pt>
              </c:strCache>
            </c:strRef>
          </c:cat>
          <c:val>
            <c:numRef>
              <c:f>Sheet1!$B$2:$B$4</c:f>
              <c:numCache>
                <c:formatCode>0.0%</c:formatCode>
                <c:ptCount val="3"/>
                <c:pt idx="0">
                  <c:v>0.23100000000000001</c:v>
                </c:pt>
                <c:pt idx="1">
                  <c:v>0.17</c:v>
                </c:pt>
                <c:pt idx="2">
                  <c:v>0.59899999999999998</c:v>
                </c:pt>
              </c:numCache>
            </c:numRef>
          </c:val>
          <c:extLst>
            <c:ext xmlns:c16="http://schemas.microsoft.com/office/drawing/2014/chart" uri="{C3380CC4-5D6E-409C-BE32-E72D297353CC}">
              <c16:uniqueId val="{00000006-0E11-43DB-B064-4AA4496E35C2}"/>
            </c:ext>
          </c:extLst>
        </c:ser>
        <c:dLbls>
          <c:showLegendKey val="0"/>
          <c:showVal val="1"/>
          <c:showCatName val="0"/>
          <c:showSerName val="0"/>
          <c:showPercent val="0"/>
          <c:showBubbleSize val="0"/>
          <c:showLeaderLines val="1"/>
        </c:dLbls>
        <c:firstSliceAng val="0"/>
        <c:holeSize val="50"/>
      </c:doughnut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userShapes r:id="rId2"/>
</c:chartSpace>
</file>

<file path=ppt/charts/chart5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178043870910579"/>
          <c:y val="8.308101205133249E-2"/>
          <c:w val="0.81984666316565713"/>
          <c:h val="0.78713360704420721"/>
        </c:manualLayout>
      </c:layout>
      <c:barChart>
        <c:barDir val="col"/>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1-7383-EC4D-AC48-77C7C9F15126}"/>
              </c:ext>
            </c:extLst>
          </c:dPt>
          <c:dLbls>
            <c:dLbl>
              <c:idx val="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383-EC4D-AC48-77C7C9F15126}"/>
                </c:ext>
              </c:extLst>
            </c:dLbl>
            <c:dLbl>
              <c:idx val="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757-4226-9A65-C47196CE9DE9}"/>
                </c:ext>
              </c:extLst>
            </c:dLbl>
            <c:dLbl>
              <c:idx val="2"/>
              <c:layout/>
              <c:tx>
                <c:rich>
                  <a:bodyPr/>
                  <a:lstStyle/>
                  <a:p>
                    <a:fld id="{F3CB2B49-4581-49B7-811E-DDE542C26A0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2-5757-4226-9A65-C47196CE9DE9}"/>
                </c:ext>
              </c:extLst>
            </c:dLbl>
            <c:spPr>
              <a:noFill/>
              <a:ln>
                <a:noFill/>
              </a:ln>
              <a:effectLst/>
            </c:spPr>
            <c:txPr>
              <a:bodyPr wrap="square" lIns="38100" tIns="19050" rIns="38100" bIns="19050" anchor="ctr">
                <a:spAutoFit/>
              </a:bodyPr>
              <a:lstStyle/>
              <a:p>
                <a:pPr>
                  <a:defRPr>
                    <a:solidFill>
                      <a:schemeClr val="bg1"/>
                    </a:solidFill>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General</c:formatCode>
                <c:ptCount val="3"/>
                <c:pt idx="2" formatCode="_(* #,##0_);_(* \(#,##0\);_(* &quot;-&quot;??_);_(@_)">
                  <c:v>903</c:v>
                </c:pt>
              </c:numCache>
            </c:numRef>
          </c:val>
          <c:extLst>
            <c:ext xmlns:c15="http://schemas.microsoft.com/office/drawing/2012/chart" uri="{02D57815-91ED-43cb-92C2-25804820EDAC}">
              <c15:datalabelsRange>
                <c15:f>Sheet1!$G$2:$G$4</c15:f>
                <c15:dlblRangeCache>
                  <c:ptCount val="3"/>
                  <c:pt idx="0">
                    <c:v>#DIV/0!</c:v>
                  </c:pt>
                  <c:pt idx="1">
                    <c:v>#DIV/0!</c:v>
                  </c:pt>
                  <c:pt idx="2">
                    <c:v>27.3%</c:v>
                  </c:pt>
                </c15:dlblRangeCache>
              </c15:datalabelsRange>
            </c:ext>
            <c:ext xmlns:c16="http://schemas.microsoft.com/office/drawing/2014/chart" uri="{C3380CC4-5D6E-409C-BE32-E72D297353CC}">
              <c16:uniqueId val="{00000002-7383-EC4D-AC48-77C7C9F15126}"/>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4-7383-EC4D-AC48-77C7C9F15126}"/>
              </c:ext>
            </c:extLst>
          </c:dPt>
          <c:dLbls>
            <c:dLbl>
              <c:idx val="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7383-EC4D-AC48-77C7C9F15126}"/>
                </c:ext>
              </c:extLst>
            </c:dLbl>
            <c:dLbl>
              <c:idx val="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5757-4226-9A65-C47196CE9DE9}"/>
                </c:ext>
              </c:extLst>
            </c:dLbl>
            <c:dLbl>
              <c:idx val="2"/>
              <c:layout/>
              <c:tx>
                <c:rich>
                  <a:bodyPr/>
                  <a:lstStyle/>
                  <a:p>
                    <a:fld id="{D587198F-5A86-4848-985C-A6277F8B03A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5-5757-4226-9A65-C47196CE9DE9}"/>
                </c:ext>
              </c:extLst>
            </c:dLbl>
            <c:spPr>
              <a:noFill/>
              <a:ln>
                <a:noFill/>
              </a:ln>
              <a:effectLst/>
            </c:spPr>
            <c:txPr>
              <a:bodyPr wrap="square" lIns="38100" tIns="19050" rIns="38100" bIns="19050" anchor="ctr">
                <a:spAutoFit/>
              </a:bodyPr>
              <a:lstStyle/>
              <a:p>
                <a:pPr>
                  <a:defRPr>
                    <a:solidFill>
                      <a:schemeClr val="bg1"/>
                    </a:solidFill>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General</c:formatCode>
                <c:ptCount val="3"/>
                <c:pt idx="2" formatCode="_(* #,##0_);_(* \(#,##0\);_(* &quot;-&quot;??_);_(@_)">
                  <c:v>1102</c:v>
                </c:pt>
              </c:numCache>
            </c:numRef>
          </c:val>
          <c:extLst>
            <c:ext xmlns:c15="http://schemas.microsoft.com/office/drawing/2012/chart" uri="{02D57815-91ED-43cb-92C2-25804820EDAC}">
              <c15:datalabelsRange>
                <c15:f>Sheet1!$H$2:$H$4</c15:f>
                <c15:dlblRangeCache>
                  <c:ptCount val="3"/>
                  <c:pt idx="0">
                    <c:v>#DIV/0!</c:v>
                  </c:pt>
                  <c:pt idx="1">
                    <c:v>#DIV/0!</c:v>
                  </c:pt>
                  <c:pt idx="2">
                    <c:v>33.3%</c:v>
                  </c:pt>
                </c15:dlblRangeCache>
              </c15:datalabelsRange>
            </c:ext>
            <c:ext xmlns:c16="http://schemas.microsoft.com/office/drawing/2014/chart" uri="{C3380CC4-5D6E-409C-BE32-E72D297353CC}">
              <c16:uniqueId val="{00000005-7383-EC4D-AC48-77C7C9F15126}"/>
            </c:ext>
          </c:extLst>
        </c:ser>
        <c:ser>
          <c:idx val="2"/>
          <c:order val="2"/>
          <c:tx>
            <c:strRef>
              <c:f>Sheet1!$D$1</c:f>
              <c:strCache>
                <c:ptCount val="1"/>
                <c:pt idx="0">
                  <c:v>Neutral</c:v>
                </c:pt>
              </c:strCache>
            </c:strRef>
          </c:tx>
          <c:spPr>
            <a:solidFill>
              <a:srgbClr val="7F7E7E"/>
            </a:solidFill>
            <a:ln>
              <a:noFill/>
            </a:ln>
            <a:effectLst/>
          </c:spPr>
          <c:invertIfNegative val="0"/>
          <c:dLbls>
            <c:dLbl>
              <c:idx val="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5757-4226-9A65-C47196CE9DE9}"/>
                </c:ext>
              </c:extLst>
            </c:dLbl>
            <c:dLbl>
              <c:idx val="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5757-4226-9A65-C47196CE9DE9}"/>
                </c:ext>
              </c:extLst>
            </c:dLbl>
            <c:dLbl>
              <c:idx val="2"/>
              <c:layout/>
              <c:tx>
                <c:rich>
                  <a:bodyPr/>
                  <a:lstStyle/>
                  <a:p>
                    <a:fld id="{6078E9E8-3CB8-4847-991C-941B63B4E1F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8-5757-4226-9A65-C47196CE9DE9}"/>
                </c:ext>
              </c:extLst>
            </c:dLbl>
            <c:spPr>
              <a:noFill/>
              <a:ln>
                <a:noFill/>
              </a:ln>
              <a:effectLst/>
            </c:spPr>
            <c:txPr>
              <a:bodyPr wrap="square" lIns="38100" tIns="19050" rIns="38100" bIns="19050" anchor="ctr">
                <a:spAutoFit/>
              </a:bodyPr>
              <a:lstStyle/>
              <a:p>
                <a:pPr>
                  <a:defRPr>
                    <a:solidFill>
                      <a:schemeClr val="bg1"/>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ext>
            </c:extLst>
          </c:dLbls>
          <c:cat>
            <c:strRef>
              <c:f>Sheet1!$A$2:$A$4</c:f>
              <c:strCache>
                <c:ptCount val="3"/>
                <c:pt idx="0">
                  <c:v>Period 1</c:v>
                </c:pt>
                <c:pt idx="1">
                  <c:v>Period 2</c:v>
                </c:pt>
                <c:pt idx="2">
                  <c:v>Current Period</c:v>
                </c:pt>
              </c:strCache>
            </c:strRef>
          </c:cat>
          <c:val>
            <c:numRef>
              <c:f>Sheet1!$D$2:$D$4</c:f>
              <c:numCache>
                <c:formatCode>General</c:formatCode>
                <c:ptCount val="3"/>
                <c:pt idx="2" formatCode="_(* #,##0_);_(* \(#,##0\);_(* &quot;-&quot;??_);_(@_)">
                  <c:v>1302</c:v>
                </c:pt>
              </c:numCache>
            </c:numRef>
          </c:val>
          <c:extLst>
            <c:ext xmlns:c15="http://schemas.microsoft.com/office/drawing/2012/chart" uri="{02D57815-91ED-43cb-92C2-25804820EDAC}">
              <c15:datalabelsRange>
                <c15:f>Sheet1!$I$2:$I$4</c15:f>
                <c15:dlblRangeCache>
                  <c:ptCount val="3"/>
                  <c:pt idx="0">
                    <c:v>#DIV/0!</c:v>
                  </c:pt>
                  <c:pt idx="1">
                    <c:v>#DIV/0!</c:v>
                  </c:pt>
                  <c:pt idx="2">
                    <c:v>39.4%</c:v>
                  </c:pt>
                </c15:dlblRangeCache>
              </c15:datalabelsRange>
            </c:ext>
            <c:ext xmlns:c16="http://schemas.microsoft.com/office/drawing/2014/chart" uri="{C3380CC4-5D6E-409C-BE32-E72D297353CC}">
              <c16:uniqueId val="{00000007-7383-EC4D-AC48-77C7C9F15126}"/>
            </c:ext>
          </c:extLst>
        </c:ser>
        <c:dLbls>
          <c:showLegendKey val="0"/>
          <c:showVal val="1"/>
          <c:showCatName val="0"/>
          <c:showSerName val="0"/>
          <c:showPercent val="0"/>
          <c:showBubbleSize val="0"/>
        </c:dLbls>
        <c:gapWidth val="100"/>
        <c:overlap val="100"/>
        <c:axId val="306222920"/>
        <c:axId val="306220568"/>
      </c:barChart>
      <c:lineChart>
        <c:grouping val="standard"/>
        <c:varyColors val="0"/>
        <c:ser>
          <c:idx val="3"/>
          <c:order val="3"/>
          <c:tx>
            <c:strRef>
              <c:f>Sheet1!$E$1</c:f>
              <c:strCache>
                <c:ptCount val="1"/>
                <c:pt idx="0">
                  <c:v>Sentiment Index</c:v>
                </c:pt>
              </c:strCache>
            </c:strRef>
          </c:tx>
          <c:spPr>
            <a:ln w="28575" cap="rnd">
              <a:solidFill>
                <a:srgbClr val="3D609C"/>
              </a:solidFill>
              <a:round/>
            </a:ln>
            <a:effectLst/>
          </c:spPr>
          <c:marker>
            <c:symbol val="circle"/>
            <c:size val="5"/>
            <c:spPr>
              <a:solidFill>
                <a:schemeClr val="accent4"/>
              </a:solidFill>
              <a:ln w="9525">
                <a:solidFill>
                  <a:srgbClr val="3D609C"/>
                </a:solidFill>
              </a:ln>
              <a:effectLst/>
            </c:spPr>
          </c:marker>
          <c:dLbls>
            <c:dLbl>
              <c:idx val="0"/>
              <c:layout>
                <c:manualLayout>
                  <c:x val="-3.2819657091805558E-2"/>
                  <c:y val="-0.22090630726248855"/>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4605-47C0-8227-3C6915737ED6}"/>
                </c:ext>
              </c:extLst>
            </c:dLbl>
            <c:dLbl>
              <c:idx val="1"/>
              <c:layout>
                <c:manualLayout>
                  <c:x val="-4.1024386777259191E-2"/>
                  <c:y val="-0.20759643523360435"/>
                </c:manualLayout>
              </c:layout>
              <c:showLegendKey val="0"/>
              <c:showVal val="1"/>
              <c:showCatName val="0"/>
              <c:showSerName val="0"/>
              <c:showPercent val="0"/>
              <c:showBubbleSize val="0"/>
              <c:extLst>
                <c:ext xmlns:c15="http://schemas.microsoft.com/office/drawing/2012/chart" uri="{CE6537A1-D6FC-4f65-9D91-7224C49458BB}">
                  <c15:layout>
                    <c:manualLayout>
                      <c:w val="7.2437671724056463E-2"/>
                      <c:h val="0.17471680665305914"/>
                    </c:manualLayout>
                  </c15:layout>
                </c:ext>
                <c:ext xmlns:c16="http://schemas.microsoft.com/office/drawing/2014/chart" uri="{C3380CC4-5D6E-409C-BE32-E72D297353CC}">
                  <c16:uniqueId val="{00000003-4605-47C0-8227-3C6915737ED6}"/>
                </c:ext>
              </c:extLst>
            </c:dLbl>
            <c:dLbl>
              <c:idx val="2"/>
              <c:layout>
                <c:manualLayout>
                  <c:x val="-6.3295052962767689E-2"/>
                  <c:y val="-0.72888642533411874"/>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E9AC-4770-9D9C-386113BB406D}"/>
                </c:ext>
              </c:extLst>
            </c:dLbl>
            <c:spPr>
              <a:noFill/>
              <a:ln>
                <a:noFill/>
              </a:ln>
              <a:effectLst/>
            </c:spPr>
            <c:txPr>
              <a:bodyPr wrap="none"/>
              <a:lstStyle/>
              <a:p>
                <a:pPr>
                  <a:defRPr sz="2200"/>
                </a:pPr>
                <a:endParaRPr lang="en-US"/>
              </a:p>
            </c:txP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General</c:formatCode>
                <c:ptCount val="3"/>
                <c:pt idx="2" formatCode="0.0">
                  <c:v>-9.9251870324189528E-2</c:v>
                </c:pt>
              </c:numCache>
            </c:numRef>
          </c:val>
          <c:smooth val="0"/>
          <c:extLst>
            <c:ext xmlns:c16="http://schemas.microsoft.com/office/drawing/2014/chart" uri="{C3380CC4-5D6E-409C-BE32-E72D297353CC}">
              <c16:uniqueId val="{00000008-7383-EC4D-AC48-77C7C9F15126}"/>
            </c:ext>
          </c:extLst>
        </c:ser>
        <c:dLbls>
          <c:showLegendKey val="0"/>
          <c:showVal val="1"/>
          <c:showCatName val="0"/>
          <c:showSerName val="0"/>
          <c:showPercent val="0"/>
          <c:showBubbleSize val="0"/>
        </c:dLbls>
        <c:marker val="1"/>
        <c:smooth val="0"/>
        <c:axId val="306224096"/>
        <c:axId val="306221352"/>
      </c:lineChart>
      <c:catAx>
        <c:axId val="30622292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vert="horz"/>
          <a:lstStyle/>
          <a:p>
            <a:pPr>
              <a:defRPr/>
            </a:pPr>
            <a:endParaRPr lang="en-US"/>
          </a:p>
        </c:txPr>
        <c:crossAx val="306220568"/>
        <c:crosses val="autoZero"/>
        <c:auto val="1"/>
        <c:lblAlgn val="ctr"/>
        <c:lblOffset val="100"/>
        <c:noMultiLvlLbl val="0"/>
      </c:catAx>
      <c:valAx>
        <c:axId val="306220568"/>
        <c:scaling>
          <c:orientation val="minMax"/>
          <c:max val="3500"/>
        </c:scaling>
        <c:delete val="0"/>
        <c:axPos val="l"/>
        <c:numFmt formatCode="General" sourceLinked="1"/>
        <c:majorTickMark val="out"/>
        <c:minorTickMark val="none"/>
        <c:tickLblPos val="nextTo"/>
        <c:spPr>
          <a:noFill/>
          <a:ln>
            <a:noFill/>
          </a:ln>
          <a:effectLst/>
        </c:spPr>
        <c:txPr>
          <a:bodyPr rot="-60000000" vert="horz"/>
          <a:lstStyle/>
          <a:p>
            <a:pPr>
              <a:defRPr/>
            </a:pPr>
            <a:endParaRPr lang="en-US"/>
          </a:p>
        </c:txPr>
        <c:crossAx val="306222920"/>
        <c:crosses val="autoZero"/>
        <c:crossBetween val="between"/>
      </c:valAx>
      <c:valAx>
        <c:axId val="306221352"/>
        <c:scaling>
          <c:orientation val="minMax"/>
          <c:max val="1"/>
          <c:min val="-0.1"/>
        </c:scaling>
        <c:delete val="0"/>
        <c:axPos val="r"/>
        <c:numFmt formatCode="#,##0.0" sourceLinked="0"/>
        <c:majorTickMark val="out"/>
        <c:minorTickMark val="none"/>
        <c:tickLblPos val="nextTo"/>
        <c:spPr>
          <a:noFill/>
          <a:ln>
            <a:noFill/>
          </a:ln>
          <a:effectLst/>
        </c:spPr>
        <c:txPr>
          <a:bodyPr rot="-60000000" vert="horz"/>
          <a:lstStyle/>
          <a:p>
            <a:pPr>
              <a:defRPr/>
            </a:pPr>
            <a:endParaRPr lang="en-US"/>
          </a:p>
        </c:txPr>
        <c:crossAx val="306224096"/>
        <c:crosses val="max"/>
        <c:crossBetween val="between"/>
        <c:majorUnit val="0.2"/>
      </c:valAx>
      <c:catAx>
        <c:axId val="306224096"/>
        <c:scaling>
          <c:orientation val="minMax"/>
        </c:scaling>
        <c:delete val="1"/>
        <c:axPos val="t"/>
        <c:numFmt formatCode="General" sourceLinked="1"/>
        <c:majorTickMark val="out"/>
        <c:minorTickMark val="none"/>
        <c:tickLblPos val="nextTo"/>
        <c:crossAx val="306221352"/>
        <c:crosses val="max"/>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pPr>
      <a:endParaRPr lang="en-US"/>
    </a:p>
  </c:txPr>
  <c:externalData r:id="rId1">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174136153584182"/>
          <c:y val="3.365808827017553E-2"/>
          <c:w val="0.81984666316565713"/>
          <c:h val="0.75487470548563118"/>
        </c:manualLayout>
      </c:layout>
      <c:barChart>
        <c:barDir val="col"/>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1-7383-EC4D-AC48-77C7C9F15126}"/>
              </c:ext>
            </c:extLst>
          </c:dPt>
          <c:dLbls>
            <c:dLbl>
              <c:idx val="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383-EC4D-AC48-77C7C9F15126}"/>
                </c:ext>
              </c:extLst>
            </c:dLbl>
            <c:dLbl>
              <c:idx val="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FA62-453E-87D3-247A0A9EA8DF}"/>
                </c:ext>
              </c:extLst>
            </c:dLbl>
            <c:dLbl>
              <c:idx val="2"/>
              <c:layout/>
              <c:tx>
                <c:rich>
                  <a:bodyPr/>
                  <a:lstStyle/>
                  <a:p>
                    <a:fld id="{E4E83766-DC49-451D-B873-CFEB63322654}"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2-FA62-453E-87D3-247A0A9EA8DF}"/>
                </c:ext>
              </c:extLst>
            </c:dLbl>
            <c:spPr>
              <a:noFill/>
              <a:ln>
                <a:noFill/>
              </a:ln>
              <a:effectLst/>
            </c:spPr>
            <c:txPr>
              <a:bodyPr wrap="square" lIns="38100" tIns="19050" rIns="38100" bIns="19050" anchor="ctr">
                <a:spAutoFit/>
              </a:bodyPr>
              <a:lstStyle/>
              <a:p>
                <a:pPr>
                  <a:defRPr>
                    <a:solidFill>
                      <a:schemeClr val="bg1"/>
                    </a:solidFill>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General</c:formatCode>
                <c:ptCount val="3"/>
                <c:pt idx="2" formatCode="_(* #,##0_);_(* \(#,##0\);_(* &quot;-&quot;??_);_(@_)">
                  <c:v>903</c:v>
                </c:pt>
              </c:numCache>
            </c:numRef>
          </c:val>
          <c:extLst>
            <c:ext xmlns:c15="http://schemas.microsoft.com/office/drawing/2012/chart" uri="{02D57815-91ED-43cb-92C2-25804820EDAC}">
              <c15:datalabelsRange>
                <c15:f>Sheet1!$G$2:$G$4</c15:f>
                <c15:dlblRangeCache>
                  <c:ptCount val="3"/>
                  <c:pt idx="0">
                    <c:v>#DIV/0!</c:v>
                  </c:pt>
                  <c:pt idx="1">
                    <c:v>#DIV/0!</c:v>
                  </c:pt>
                  <c:pt idx="2">
                    <c:v>27.3%</c:v>
                  </c:pt>
                </c15:dlblRangeCache>
              </c15:datalabelsRange>
            </c:ext>
            <c:ext xmlns:c16="http://schemas.microsoft.com/office/drawing/2014/chart" uri="{C3380CC4-5D6E-409C-BE32-E72D297353CC}">
              <c16:uniqueId val="{00000002-7383-EC4D-AC48-77C7C9F15126}"/>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4-7383-EC4D-AC48-77C7C9F15126}"/>
              </c:ext>
            </c:extLst>
          </c:dPt>
          <c:dLbls>
            <c:dLbl>
              <c:idx val="0"/>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7383-EC4D-AC48-77C7C9F15126}"/>
                </c:ext>
              </c:extLst>
            </c:dLbl>
            <c:dLbl>
              <c:idx val="1"/>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FA62-453E-87D3-247A0A9EA8DF}"/>
                </c:ext>
              </c:extLst>
            </c:dLbl>
            <c:dLbl>
              <c:idx val="2"/>
              <c:layout/>
              <c:tx>
                <c:rich>
                  <a:bodyPr/>
                  <a:lstStyle/>
                  <a:p>
                    <a:fld id="{8B1FE9E1-BB27-4B53-A25A-CB842D2C41D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5-FA62-453E-87D3-247A0A9EA8DF}"/>
                </c:ext>
              </c:extLst>
            </c:dLbl>
            <c:spPr>
              <a:noFill/>
              <a:ln>
                <a:noFill/>
              </a:ln>
              <a:effectLst/>
            </c:spPr>
            <c:txPr>
              <a:bodyPr wrap="square" lIns="38100" tIns="19050" rIns="38100" bIns="19050" anchor="ctr">
                <a:spAutoFit/>
              </a:bodyPr>
              <a:lstStyle/>
              <a:p>
                <a:pPr>
                  <a:defRPr>
                    <a:solidFill>
                      <a:schemeClr val="bg1"/>
                    </a:solidFill>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General</c:formatCode>
                <c:ptCount val="3"/>
                <c:pt idx="2" formatCode="_(* #,##0_);_(* \(#,##0\);_(* &quot;-&quot;??_);_(@_)">
                  <c:v>1102</c:v>
                </c:pt>
              </c:numCache>
            </c:numRef>
          </c:val>
          <c:extLst>
            <c:ext xmlns:c15="http://schemas.microsoft.com/office/drawing/2012/chart" uri="{02D57815-91ED-43cb-92C2-25804820EDAC}">
              <c15:datalabelsRange>
                <c15:f>Sheet1!$H$2:$H$4</c15:f>
                <c15:dlblRangeCache>
                  <c:ptCount val="3"/>
                  <c:pt idx="0">
                    <c:v>#DIV/0!</c:v>
                  </c:pt>
                  <c:pt idx="1">
                    <c:v>#DIV/0!</c:v>
                  </c:pt>
                  <c:pt idx="2">
                    <c:v>33.3%</c:v>
                  </c:pt>
                </c15:dlblRangeCache>
              </c15:datalabelsRange>
            </c:ext>
            <c:ext xmlns:c16="http://schemas.microsoft.com/office/drawing/2014/chart" uri="{C3380CC4-5D6E-409C-BE32-E72D297353CC}">
              <c16:uniqueId val="{00000005-7383-EC4D-AC48-77C7C9F15126}"/>
            </c:ext>
          </c:extLst>
        </c:ser>
        <c:ser>
          <c:idx val="2"/>
          <c:order val="2"/>
          <c:tx>
            <c:strRef>
              <c:f>Sheet1!$D$1</c:f>
              <c:strCache>
                <c:ptCount val="1"/>
                <c:pt idx="0">
                  <c:v>Neutral</c:v>
                </c:pt>
              </c:strCache>
            </c:strRef>
          </c:tx>
          <c:spPr>
            <a:solidFill>
              <a:srgbClr val="7F7E7E"/>
            </a:solidFill>
            <a:ln>
              <a:noFill/>
            </a:ln>
            <a:effectLst/>
          </c:spPr>
          <c:invertIfNegative val="0"/>
          <c:dLbls>
            <c:dLbl>
              <c:idx val="0"/>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FA62-453E-87D3-247A0A9EA8DF}"/>
                </c:ext>
              </c:extLst>
            </c:dLbl>
            <c:dLbl>
              <c:idx val="1"/>
              <c:tx>
                <c:rich>
                  <a:bodyPr/>
                  <a:lstStyle/>
                  <a:p>
                    <a:endParaRPr lang="en-US"/>
                  </a:p>
                </c:rich>
              </c:tx>
              <c:dLblPos val="ctr"/>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FA62-453E-87D3-247A0A9EA8DF}"/>
                </c:ext>
              </c:extLst>
            </c:dLbl>
            <c:dLbl>
              <c:idx val="2"/>
              <c:layout/>
              <c:tx>
                <c:rich>
                  <a:bodyPr/>
                  <a:lstStyle/>
                  <a:p>
                    <a:fld id="{DA3E4E7A-C4B1-4FC6-B8AD-AED4FE1EEDE6}"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8-FA62-453E-87D3-247A0A9EA8DF}"/>
                </c:ext>
              </c:extLst>
            </c:dLbl>
            <c:spPr>
              <a:noFill/>
              <a:ln>
                <a:noFill/>
              </a:ln>
              <a:effectLst/>
            </c:spPr>
            <c:txPr>
              <a:bodyPr wrap="square" lIns="38100" tIns="19050" rIns="38100" bIns="19050" anchor="ctr">
                <a:spAutoFit/>
              </a:bodyPr>
              <a:lstStyle/>
              <a:p>
                <a:pPr>
                  <a:defRPr>
                    <a:solidFill>
                      <a:schemeClr val="bg1"/>
                    </a:solidFill>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ext>
            </c:extLst>
          </c:dLbls>
          <c:cat>
            <c:strRef>
              <c:f>Sheet1!$A$2:$A$4</c:f>
              <c:strCache>
                <c:ptCount val="3"/>
                <c:pt idx="0">
                  <c:v>Period 1</c:v>
                </c:pt>
                <c:pt idx="1">
                  <c:v>Period 2</c:v>
                </c:pt>
                <c:pt idx="2">
                  <c:v>Current Period</c:v>
                </c:pt>
              </c:strCache>
            </c:strRef>
          </c:cat>
          <c:val>
            <c:numRef>
              <c:f>Sheet1!$D$2:$D$4</c:f>
              <c:numCache>
                <c:formatCode>General</c:formatCode>
                <c:ptCount val="3"/>
                <c:pt idx="2" formatCode="_(* #,##0_);_(* \(#,##0\);_(* &quot;-&quot;??_);_(@_)">
                  <c:v>1302</c:v>
                </c:pt>
              </c:numCache>
            </c:numRef>
          </c:val>
          <c:extLst>
            <c:ext xmlns:c15="http://schemas.microsoft.com/office/drawing/2012/chart" uri="{02D57815-91ED-43cb-92C2-25804820EDAC}">
              <c15:datalabelsRange>
                <c15:f>Sheet1!$I$2:$I$4</c15:f>
                <c15:dlblRangeCache>
                  <c:ptCount val="3"/>
                  <c:pt idx="0">
                    <c:v>#DIV/0!</c:v>
                  </c:pt>
                  <c:pt idx="1">
                    <c:v>#DIV/0!</c:v>
                  </c:pt>
                  <c:pt idx="2">
                    <c:v>39.4%</c:v>
                  </c:pt>
                </c15:dlblRangeCache>
              </c15:datalabelsRange>
            </c:ext>
            <c:ext xmlns:c16="http://schemas.microsoft.com/office/drawing/2014/chart" uri="{C3380CC4-5D6E-409C-BE32-E72D297353CC}">
              <c16:uniqueId val="{00000007-7383-EC4D-AC48-77C7C9F15126}"/>
            </c:ext>
          </c:extLst>
        </c:ser>
        <c:dLbls>
          <c:showLegendKey val="0"/>
          <c:showVal val="1"/>
          <c:showCatName val="0"/>
          <c:showSerName val="0"/>
          <c:showPercent val="0"/>
          <c:showBubbleSize val="0"/>
        </c:dLbls>
        <c:gapWidth val="100"/>
        <c:overlap val="100"/>
        <c:axId val="306219000"/>
        <c:axId val="306220960"/>
      </c:barChart>
      <c:lineChart>
        <c:grouping val="standard"/>
        <c:varyColors val="0"/>
        <c:ser>
          <c:idx val="3"/>
          <c:order val="3"/>
          <c:tx>
            <c:strRef>
              <c:f>Sheet1!$E$1</c:f>
              <c:strCache>
                <c:ptCount val="1"/>
                <c:pt idx="0">
                  <c:v>Sentiment Index</c:v>
                </c:pt>
              </c:strCache>
            </c:strRef>
          </c:tx>
          <c:spPr>
            <a:ln w="28575" cap="rnd">
              <a:solidFill>
                <a:srgbClr val="3D609C"/>
              </a:solidFill>
              <a:round/>
            </a:ln>
            <a:effectLst/>
          </c:spPr>
          <c:marker>
            <c:symbol val="circle"/>
            <c:size val="5"/>
            <c:spPr>
              <a:solidFill>
                <a:schemeClr val="accent4"/>
              </a:solidFill>
              <a:ln w="9525">
                <a:solidFill>
                  <a:srgbClr val="3D609C"/>
                </a:solidFill>
              </a:ln>
              <a:effectLst/>
            </c:spPr>
          </c:marker>
          <c:dLbls>
            <c:dLbl>
              <c:idx val="0"/>
              <c:layout>
                <c:manualLayout>
                  <c:x val="-5.6262269300238067E-2"/>
                  <c:y val="-0.2209063218430112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4605-47C0-8227-3C6915737ED6}"/>
                </c:ext>
              </c:extLst>
            </c:dLbl>
            <c:dLbl>
              <c:idx val="1"/>
              <c:layout>
                <c:manualLayout>
                  <c:x val="-7.2671913258643084E-2"/>
                  <c:y val="-0.13856850182828831"/>
                </c:manualLayout>
              </c:layout>
              <c:showLegendKey val="0"/>
              <c:showVal val="1"/>
              <c:showCatName val="0"/>
              <c:showSerName val="0"/>
              <c:showPercent val="0"/>
              <c:showBubbleSize val="0"/>
              <c:extLst>
                <c:ext xmlns:c15="http://schemas.microsoft.com/office/drawing/2012/chart" uri="{CE6537A1-D6FC-4f65-9D91-7224C49458BB}">
                  <c15:layout>
                    <c:manualLayout>
                      <c:w val="0.12166715736176473"/>
                      <c:h val="0.17873328496692256"/>
                    </c:manualLayout>
                  </c15:layout>
                </c:ext>
                <c:ext xmlns:c16="http://schemas.microsoft.com/office/drawing/2014/chart" uri="{C3380CC4-5D6E-409C-BE32-E72D297353CC}">
                  <c16:uniqueId val="{00000003-4605-47C0-8227-3C6915737ED6}"/>
                </c:ext>
              </c:extLst>
            </c:dLbl>
            <c:dLbl>
              <c:idx val="2"/>
              <c:layout>
                <c:manualLayout>
                  <c:x val="-7.3844228456562327E-2"/>
                  <c:y val="-0.75234575038027751"/>
                </c:manualLayout>
              </c:layout>
              <c:showLegendKey val="0"/>
              <c:showVal val="1"/>
              <c:showCatName val="0"/>
              <c:showSerName val="0"/>
              <c:showPercent val="0"/>
              <c:showBubbleSize val="0"/>
              <c:extLst>
                <c:ext xmlns:c15="http://schemas.microsoft.com/office/drawing/2012/chart" uri="{CE6537A1-D6FC-4f65-9D91-7224C49458BB}">
                  <c15:layout>
                    <c:manualLayout>
                      <c:w val="0.10058043538653083"/>
                      <c:h val="6.0420188430804087E-2"/>
                    </c:manualLayout>
                  </c15:layout>
                </c:ext>
                <c:ext xmlns:c16="http://schemas.microsoft.com/office/drawing/2014/chart" uri="{C3380CC4-5D6E-409C-BE32-E72D297353CC}">
                  <c16:uniqueId val="{00000002-FBF2-4226-A347-C3CE2764CF3F}"/>
                </c:ext>
              </c:extLst>
            </c:dLbl>
            <c:spPr>
              <a:noFill/>
              <a:ln>
                <a:noFill/>
              </a:ln>
              <a:effectLst/>
            </c:spPr>
            <c:txPr>
              <a:bodyPr wrap="none"/>
              <a:lstStyle/>
              <a:p>
                <a:pPr>
                  <a:defRPr sz="2200"/>
                </a:pPr>
                <a:endParaRPr lang="en-US"/>
              </a:p>
            </c:txP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General</c:formatCode>
                <c:ptCount val="3"/>
                <c:pt idx="2" formatCode="0.0">
                  <c:v>-9.9251870324189528E-2</c:v>
                </c:pt>
              </c:numCache>
            </c:numRef>
          </c:val>
          <c:smooth val="0"/>
          <c:extLst>
            <c:ext xmlns:c16="http://schemas.microsoft.com/office/drawing/2014/chart" uri="{C3380CC4-5D6E-409C-BE32-E72D297353CC}">
              <c16:uniqueId val="{00000008-7383-EC4D-AC48-77C7C9F15126}"/>
            </c:ext>
          </c:extLst>
        </c:ser>
        <c:dLbls>
          <c:showLegendKey val="0"/>
          <c:showVal val="1"/>
          <c:showCatName val="0"/>
          <c:showSerName val="0"/>
          <c:showPercent val="0"/>
          <c:showBubbleSize val="0"/>
        </c:dLbls>
        <c:marker val="1"/>
        <c:smooth val="0"/>
        <c:axId val="306221744"/>
        <c:axId val="306223704"/>
      </c:lineChart>
      <c:catAx>
        <c:axId val="30621900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vert="horz"/>
          <a:lstStyle/>
          <a:p>
            <a:pPr>
              <a:defRPr/>
            </a:pPr>
            <a:endParaRPr lang="en-US"/>
          </a:p>
        </c:txPr>
        <c:crossAx val="306220960"/>
        <c:crosses val="autoZero"/>
        <c:auto val="1"/>
        <c:lblAlgn val="ctr"/>
        <c:lblOffset val="100"/>
        <c:noMultiLvlLbl val="0"/>
      </c:catAx>
      <c:valAx>
        <c:axId val="306220960"/>
        <c:scaling>
          <c:orientation val="minMax"/>
          <c:max val="3500"/>
        </c:scaling>
        <c:delete val="0"/>
        <c:axPos val="l"/>
        <c:numFmt formatCode="General" sourceLinked="1"/>
        <c:majorTickMark val="out"/>
        <c:minorTickMark val="none"/>
        <c:tickLblPos val="nextTo"/>
        <c:spPr>
          <a:noFill/>
          <a:ln>
            <a:noFill/>
          </a:ln>
          <a:effectLst/>
        </c:spPr>
        <c:txPr>
          <a:bodyPr rot="-60000000" vert="horz"/>
          <a:lstStyle/>
          <a:p>
            <a:pPr>
              <a:defRPr/>
            </a:pPr>
            <a:endParaRPr lang="en-US"/>
          </a:p>
        </c:txPr>
        <c:crossAx val="306219000"/>
        <c:crosses val="autoZero"/>
        <c:crossBetween val="between"/>
      </c:valAx>
      <c:valAx>
        <c:axId val="306223704"/>
        <c:scaling>
          <c:orientation val="minMax"/>
          <c:max val="1"/>
          <c:min val="-0.1"/>
        </c:scaling>
        <c:delete val="0"/>
        <c:axPos val="r"/>
        <c:numFmt formatCode="#,##0.0" sourceLinked="0"/>
        <c:majorTickMark val="out"/>
        <c:minorTickMark val="none"/>
        <c:tickLblPos val="nextTo"/>
        <c:spPr>
          <a:noFill/>
          <a:ln>
            <a:noFill/>
          </a:ln>
          <a:effectLst/>
        </c:spPr>
        <c:txPr>
          <a:bodyPr rot="-60000000" vert="horz"/>
          <a:lstStyle/>
          <a:p>
            <a:pPr>
              <a:defRPr/>
            </a:pPr>
            <a:endParaRPr lang="en-US"/>
          </a:p>
        </c:txPr>
        <c:crossAx val="306221744"/>
        <c:crosses val="max"/>
        <c:crossBetween val="between"/>
        <c:majorUnit val="0.2"/>
      </c:valAx>
      <c:catAx>
        <c:axId val="306221744"/>
        <c:scaling>
          <c:orientation val="minMax"/>
        </c:scaling>
        <c:delete val="1"/>
        <c:axPos val="t"/>
        <c:numFmt formatCode="General" sourceLinked="1"/>
        <c:majorTickMark val="out"/>
        <c:minorTickMark val="none"/>
        <c:tickLblPos val="nextTo"/>
        <c:crossAx val="306223704"/>
        <c:crosses val="max"/>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pPr>
      <a:endParaRPr lang="en-US"/>
    </a:p>
  </c:txPr>
  <c:externalData r:id="rId1">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9.2426282675448113E-2"/>
          <c:y val="7.10315771097422E-2"/>
          <c:w val="0.81984666316565713"/>
          <c:h val="0.78713360704420721"/>
        </c:manualLayout>
      </c:layout>
      <c:barChart>
        <c:barDir val="col"/>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1-7383-EC4D-AC48-77C7C9F15126}"/>
              </c:ext>
            </c:extLst>
          </c:dPt>
          <c:dLbls>
            <c:delete val="1"/>
          </c:dLbls>
          <c:cat>
            <c:strRef>
              <c:f>Sheet1!$A$2:$A$4</c:f>
              <c:strCache>
                <c:ptCount val="3"/>
                <c:pt idx="0">
                  <c:v>Period 1</c:v>
                </c:pt>
                <c:pt idx="1">
                  <c:v>Period 2</c:v>
                </c:pt>
                <c:pt idx="2">
                  <c:v>Current Period</c:v>
                </c:pt>
              </c:strCache>
            </c:strRef>
          </c:cat>
          <c:val>
            <c:numRef>
              <c:f>Sheet1!$B$2:$B$4</c:f>
              <c:numCache>
                <c:formatCode>General</c:formatCode>
                <c:ptCount val="3"/>
              </c:numCache>
            </c:numRef>
          </c:val>
          <c:extLst>
            <c:ext xmlns:c16="http://schemas.microsoft.com/office/drawing/2014/chart" uri="{C3380CC4-5D6E-409C-BE32-E72D297353CC}">
              <c16:uniqueId val="{00000002-7383-EC4D-AC48-77C7C9F15126}"/>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4-7383-EC4D-AC48-77C7C9F15126}"/>
              </c:ext>
            </c:extLst>
          </c:dPt>
          <c:dLbls>
            <c:dLbl>
              <c:idx val="0"/>
              <c:layout>
                <c:manualLayout>
                  <c:x val="7.0327836625297485E-2"/>
                  <c:y val="-0.168692089182264"/>
                </c:manualLayout>
              </c:layout>
              <c:tx>
                <c:rich>
                  <a:bodyPr/>
                  <a:lstStyle/>
                  <a:p>
                    <a:fld id="{FE921E32-4414-4164-A5E6-B3A62383E2B1}" type="CELLRANGE">
                      <a:rPr lang="en-US" dirty="0"/>
                      <a:pPr/>
                      <a:t>[CELLRANGE]</a:t>
                    </a:fld>
                    <a:endParaRPr lang="en-US"/>
                  </a:p>
                </c:rich>
              </c:tx>
              <c:showLegendKey val="0"/>
              <c:showVal val="0"/>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4-7383-EC4D-AC48-77C7C9F15126}"/>
                </c:ext>
              </c:extLst>
            </c:dLbl>
            <c:dLbl>
              <c:idx val="1"/>
              <c:layout>
                <c:manualLayout>
                  <c:x val="-7.7360620287827281E-2"/>
                  <c:y val="-0.10242019700351734"/>
                </c:manualLayout>
              </c:layout>
              <c:tx>
                <c:rich>
                  <a:bodyPr wrap="square" lIns="38100" tIns="19050" rIns="38100" bIns="19050" anchor="ctr">
                    <a:noAutofit/>
                  </a:bodyPr>
                  <a:lstStyle/>
                  <a:p>
                    <a:pPr>
                      <a:defRPr>
                        <a:solidFill>
                          <a:schemeClr val="tx1"/>
                        </a:solidFill>
                      </a:defRPr>
                    </a:pPr>
                    <a:endParaRPr lang="en-US" dirty="0">
                      <a:solidFill>
                        <a:schemeClr val="tx1"/>
                      </a:solidFill>
                    </a:endParaRPr>
                  </a:p>
                </c:rich>
              </c:tx>
              <c:spPr>
                <a:noFill/>
                <a:ln>
                  <a:noFill/>
                </a:ln>
                <a:effectLst/>
              </c:spPr>
              <c:showLegendKey val="0"/>
              <c:showVal val="0"/>
              <c:showCatName val="0"/>
              <c:showSerName val="0"/>
              <c:showPercent val="0"/>
              <c:showBubbleSize val="0"/>
              <c:extLst>
                <c:ext xmlns:c15="http://schemas.microsoft.com/office/drawing/2012/chart" uri="{CE6537A1-D6FC-4f65-9D91-7224C49458BB}">
                  <c15:layout>
                    <c:manualLayout>
                      <c:w val="6.5650943195966399E-2"/>
                      <c:h val="0.1152729276078804"/>
                    </c:manualLayout>
                  </c15:layout>
                </c:ext>
                <c:ext xmlns:c16="http://schemas.microsoft.com/office/drawing/2014/chart" uri="{C3380CC4-5D6E-409C-BE32-E72D297353CC}">
                  <c16:uniqueId val="{00000006-A07B-468B-B0D5-980C20949B95}"/>
                </c:ext>
              </c:extLst>
            </c:dLbl>
            <c:dLbl>
              <c:idx val="2"/>
              <c:layout>
                <c:manualLayout>
                  <c:x val="-0.18988515888830343"/>
                  <c:y val="-8.4346044591132138E-2"/>
                </c:manualLayout>
              </c:layout>
              <c:tx>
                <c:rich>
                  <a:bodyPr/>
                  <a:lstStyle/>
                  <a:p>
                    <a:endParaRPr lang="en-US"/>
                  </a:p>
                </c:rich>
              </c:tx>
              <c:showLegendKey val="0"/>
              <c:showVal val="0"/>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B805-41BF-AE05-B036126D0988}"/>
                </c:ext>
              </c:extLst>
            </c:dLbl>
            <c:spPr>
              <a:noFill/>
              <a:ln>
                <a:noFill/>
              </a:ln>
              <a:effectLst/>
            </c:spPr>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General</c:formatCode>
                <c:ptCount val="3"/>
              </c:numCache>
            </c:numRef>
          </c:val>
          <c:extLst>
            <c:ext xmlns:c15="http://schemas.microsoft.com/office/drawing/2012/chart" uri="{02D57815-91ED-43cb-92C2-25804820EDAC}">
              <c15:datalabelsRange>
                <c15:f>Sheet1!$H$2:$H$4</c15:f>
                <c15:dlblRangeCache>
                  <c:ptCount val="3"/>
                  <c:pt idx="0">
                    <c:v>#DIV/0!</c:v>
                  </c:pt>
                  <c:pt idx="1">
                    <c:v>#DIV/0!</c:v>
                  </c:pt>
                  <c:pt idx="2">
                    <c:v>#DIV/0!</c:v>
                  </c:pt>
                </c15:dlblRangeCache>
              </c15:datalabelsRange>
            </c:ext>
            <c:ext xmlns:c16="http://schemas.microsoft.com/office/drawing/2014/chart" uri="{C3380CC4-5D6E-409C-BE32-E72D297353CC}">
              <c16:uniqueId val="{00000005-7383-EC4D-AC48-77C7C9F15126}"/>
            </c:ext>
          </c:extLst>
        </c:ser>
        <c:ser>
          <c:idx val="2"/>
          <c:order val="2"/>
          <c:tx>
            <c:strRef>
              <c:f>Sheet1!$D$1</c:f>
              <c:strCache>
                <c:ptCount val="1"/>
                <c:pt idx="0">
                  <c:v>Neutral</c:v>
                </c:pt>
              </c:strCache>
            </c:strRef>
          </c:tx>
          <c:spPr>
            <a:solidFill>
              <a:srgbClr val="7F7E7E"/>
            </a:solidFill>
            <a:ln>
              <a:noFill/>
            </a:ln>
            <a:effectLst/>
          </c:spPr>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Sheet1!$A$2:$A$4</c:f>
              <c:strCache>
                <c:ptCount val="3"/>
                <c:pt idx="0">
                  <c:v>Period 1</c:v>
                </c:pt>
                <c:pt idx="1">
                  <c:v>Period 2</c:v>
                </c:pt>
                <c:pt idx="2">
                  <c:v>Current Period</c:v>
                </c:pt>
              </c:strCache>
            </c:strRef>
          </c:cat>
          <c:val>
            <c:numRef>
              <c:f>Sheet1!$D$2:$D$4</c:f>
              <c:numCache>
                <c:formatCode>General</c:formatCode>
                <c:ptCount val="3"/>
              </c:numCache>
            </c:numRef>
          </c:val>
          <c:extLst>
            <c:ext xmlns:c16="http://schemas.microsoft.com/office/drawing/2014/chart" uri="{C3380CC4-5D6E-409C-BE32-E72D297353CC}">
              <c16:uniqueId val="{00000007-7383-EC4D-AC48-77C7C9F15126}"/>
            </c:ext>
          </c:extLst>
        </c:ser>
        <c:dLbls>
          <c:showLegendKey val="0"/>
          <c:showVal val="1"/>
          <c:showCatName val="0"/>
          <c:showSerName val="0"/>
          <c:showPercent val="0"/>
          <c:showBubbleSize val="0"/>
        </c:dLbls>
        <c:gapWidth val="100"/>
        <c:overlap val="100"/>
        <c:axId val="306222528"/>
        <c:axId val="306224488"/>
      </c:barChart>
      <c:lineChart>
        <c:grouping val="standard"/>
        <c:varyColors val="0"/>
        <c:ser>
          <c:idx val="3"/>
          <c:order val="3"/>
          <c:tx>
            <c:strRef>
              <c:f>Sheet1!$E$1</c:f>
              <c:strCache>
                <c:ptCount val="1"/>
                <c:pt idx="0">
                  <c:v>Sentiment Index</c:v>
                </c:pt>
              </c:strCache>
            </c:strRef>
          </c:tx>
          <c:spPr>
            <a:ln w="28575" cap="rnd">
              <a:solidFill>
                <a:srgbClr val="3D609C"/>
              </a:solidFill>
              <a:round/>
            </a:ln>
            <a:effectLst/>
          </c:spPr>
          <c:marker>
            <c:symbol val="circle"/>
            <c:size val="5"/>
            <c:spPr>
              <a:solidFill>
                <a:schemeClr val="accent4"/>
              </a:solidFill>
              <a:ln w="9525">
                <a:solidFill>
                  <a:srgbClr val="3D609C"/>
                </a:solidFill>
              </a:ln>
              <a:effectLst/>
            </c:spPr>
          </c:marker>
          <c:dLbls>
            <c:dLbl>
              <c:idx val="0"/>
              <c:layout>
                <c:manualLayout>
                  <c:x val="-5.9778661131502923E-2"/>
                  <c:y val="-0.10041179971751824"/>
                </c:manualLayout>
              </c:layout>
              <c:showLegendKey val="0"/>
              <c:showVal val="1"/>
              <c:showCatName val="0"/>
              <c:showSerName val="0"/>
              <c:showPercent val="0"/>
              <c:showBubbleSize val="0"/>
              <c:extLst>
                <c:ext xmlns:c15="http://schemas.microsoft.com/office/drawing/2012/chart" uri="{CE6537A1-D6FC-4f65-9D91-7224C49458BB}">
                  <c15:layout>
                    <c:manualLayout>
                      <c:w val="0.10216290400434888"/>
                      <c:h val="0.15782767347233087"/>
                    </c:manualLayout>
                  </c15:layout>
                </c:ext>
                <c:ext xmlns:c16="http://schemas.microsoft.com/office/drawing/2014/chart" uri="{C3380CC4-5D6E-409C-BE32-E72D297353CC}">
                  <c16:uniqueId val="{00000002-4605-47C0-8227-3C6915737ED6}"/>
                </c:ext>
              </c:extLst>
            </c:dLbl>
            <c:dLbl>
              <c:idx val="1"/>
              <c:layout>
                <c:manualLayout>
                  <c:x val="-6.2122737764848446E-2"/>
                  <c:y val="-0.41570550548486485"/>
                </c:manualLayout>
              </c:layout>
              <c:showLegendKey val="0"/>
              <c:showVal val="1"/>
              <c:showCatName val="0"/>
              <c:showSerName val="0"/>
              <c:showPercent val="0"/>
              <c:showBubbleSize val="0"/>
              <c:extLst>
                <c:ext xmlns:c15="http://schemas.microsoft.com/office/drawing/2012/chart" uri="{CE6537A1-D6FC-4f65-9D91-7224C49458BB}">
                  <c15:layout>
                    <c:manualLayout>
                      <c:w val="0.10994585125754848"/>
                      <c:h val="0.17070032833919571"/>
                    </c:manualLayout>
                  </c15:layout>
                </c:ext>
                <c:ext xmlns:c16="http://schemas.microsoft.com/office/drawing/2014/chart" uri="{C3380CC4-5D6E-409C-BE32-E72D297353CC}">
                  <c16:uniqueId val="{00000003-4605-47C0-8227-3C6915737ED6}"/>
                </c:ext>
              </c:extLst>
            </c:dLbl>
            <c:spPr>
              <a:noFill/>
              <a:ln>
                <a:noFill/>
              </a:ln>
              <a:effectLst/>
            </c:spPr>
            <c:txPr>
              <a:bodyPr/>
              <a:lstStyle/>
              <a:p>
                <a:pPr>
                  <a:defRPr sz="2200"/>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General</c:formatCode>
                <c:ptCount val="3"/>
              </c:numCache>
            </c:numRef>
          </c:val>
          <c:smooth val="0"/>
          <c:extLst>
            <c:ext xmlns:c16="http://schemas.microsoft.com/office/drawing/2014/chart" uri="{C3380CC4-5D6E-409C-BE32-E72D297353CC}">
              <c16:uniqueId val="{00000008-7383-EC4D-AC48-77C7C9F15126}"/>
            </c:ext>
          </c:extLst>
        </c:ser>
        <c:dLbls>
          <c:showLegendKey val="0"/>
          <c:showVal val="1"/>
          <c:showCatName val="0"/>
          <c:showSerName val="0"/>
          <c:showPercent val="0"/>
          <c:showBubbleSize val="0"/>
        </c:dLbls>
        <c:marker val="1"/>
        <c:smooth val="0"/>
        <c:axId val="306895488"/>
        <c:axId val="306896664"/>
      </c:lineChart>
      <c:catAx>
        <c:axId val="30622252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vert="horz"/>
          <a:lstStyle/>
          <a:p>
            <a:pPr>
              <a:defRPr/>
            </a:pPr>
            <a:endParaRPr lang="en-US"/>
          </a:p>
        </c:txPr>
        <c:crossAx val="306224488"/>
        <c:crosses val="autoZero"/>
        <c:auto val="1"/>
        <c:lblAlgn val="ctr"/>
        <c:lblOffset val="100"/>
        <c:noMultiLvlLbl val="0"/>
      </c:catAx>
      <c:valAx>
        <c:axId val="306224488"/>
        <c:scaling>
          <c:orientation val="minMax"/>
          <c:max val="10"/>
        </c:scaling>
        <c:delete val="0"/>
        <c:axPos val="l"/>
        <c:numFmt formatCode="General" sourceLinked="1"/>
        <c:majorTickMark val="out"/>
        <c:minorTickMark val="none"/>
        <c:tickLblPos val="nextTo"/>
        <c:spPr>
          <a:noFill/>
          <a:ln>
            <a:noFill/>
          </a:ln>
          <a:effectLst/>
        </c:spPr>
        <c:txPr>
          <a:bodyPr rot="-60000000" vert="horz"/>
          <a:lstStyle/>
          <a:p>
            <a:pPr>
              <a:defRPr/>
            </a:pPr>
            <a:endParaRPr lang="en-US"/>
          </a:p>
        </c:txPr>
        <c:crossAx val="306222528"/>
        <c:crosses val="autoZero"/>
        <c:crossBetween val="between"/>
        <c:majorUnit val="2"/>
      </c:valAx>
      <c:valAx>
        <c:axId val="306896664"/>
        <c:scaling>
          <c:orientation val="minMax"/>
          <c:max val="1.1000000000000001"/>
          <c:min val="0"/>
        </c:scaling>
        <c:delete val="0"/>
        <c:axPos val="r"/>
        <c:numFmt formatCode="#,##0.0" sourceLinked="0"/>
        <c:majorTickMark val="out"/>
        <c:minorTickMark val="none"/>
        <c:tickLblPos val="nextTo"/>
        <c:spPr>
          <a:noFill/>
          <a:ln>
            <a:noFill/>
          </a:ln>
          <a:effectLst/>
        </c:spPr>
        <c:txPr>
          <a:bodyPr rot="-60000000" vert="horz"/>
          <a:lstStyle/>
          <a:p>
            <a:pPr>
              <a:defRPr/>
            </a:pPr>
            <a:endParaRPr lang="en-US"/>
          </a:p>
        </c:txPr>
        <c:crossAx val="306895488"/>
        <c:crosses val="max"/>
        <c:crossBetween val="between"/>
        <c:majorUnit val="0.2"/>
      </c:valAx>
      <c:catAx>
        <c:axId val="306895488"/>
        <c:scaling>
          <c:orientation val="minMax"/>
        </c:scaling>
        <c:delete val="1"/>
        <c:axPos val="t"/>
        <c:numFmt formatCode="General" sourceLinked="1"/>
        <c:majorTickMark val="out"/>
        <c:minorTickMark val="none"/>
        <c:tickLblPos val="nextTo"/>
        <c:crossAx val="306896664"/>
        <c:crosses val="max"/>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pPr>
      <a:endParaRPr lang="en-US"/>
    </a:p>
  </c:txPr>
  <c:externalData r:id="rId1">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178043870910579"/>
          <c:y val="8.308101205133249E-2"/>
          <c:w val="0.81984666316565713"/>
          <c:h val="0.78713360704420721"/>
        </c:manualLayout>
      </c:layout>
      <c:barChart>
        <c:barDir val="col"/>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1-7383-EC4D-AC48-77C7C9F15126}"/>
              </c:ext>
            </c:extLst>
          </c:dPt>
          <c:dLbls>
            <c:dLbl>
              <c:idx val="0"/>
              <c:tx>
                <c:rich>
                  <a:bodyPr/>
                  <a:lstStyle/>
                  <a:p>
                    <a:endParaRPr lang="en-US"/>
                  </a:p>
                </c:rich>
              </c:tx>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383-EC4D-AC48-77C7C9F15126}"/>
                </c:ext>
              </c:extLst>
            </c:dLbl>
            <c:dLbl>
              <c:idx val="1"/>
              <c:tx>
                <c:rich>
                  <a:bodyPr/>
                  <a:lstStyle/>
                  <a:p>
                    <a:endParaRPr lang="en-US"/>
                  </a:p>
                </c:rich>
              </c:tx>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D19D-47E8-AEAB-DEA23CEDAF71}"/>
                </c:ext>
              </c:extLst>
            </c:dLbl>
            <c:dLbl>
              <c:idx val="2"/>
              <c:layout/>
              <c:tx>
                <c:rich>
                  <a:bodyPr/>
                  <a:lstStyle/>
                  <a:p>
                    <a:fld id="{1A67D2D2-19B6-4610-90E5-2BEEA474C6E5}" type="CELLRANGE">
                      <a:rPr lang="en-US" smtClean="0"/>
                      <a:pPr/>
                      <a:t>[CELLRANGE]</a:t>
                    </a:fld>
                    <a:endParaRPr lang="en-US"/>
                  </a:p>
                </c:rich>
              </c:tx>
              <c:showLegendKey val="0"/>
              <c:showVal val="1"/>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2-D19D-47E8-AEAB-DEA23CEDAF71}"/>
                </c:ext>
              </c:extLst>
            </c:dLbl>
            <c:spPr>
              <a:noFill/>
              <a:ln>
                <a:noFill/>
              </a:ln>
              <a:effectLst/>
            </c:spPr>
            <c:txPr>
              <a:bodyPr wrap="square" lIns="38100" tIns="19050" rIns="38100" bIns="19050" anchor="ctr">
                <a:spAutoFit/>
              </a:bodyPr>
              <a:lstStyle/>
              <a:p>
                <a:pPr>
                  <a:defRPr>
                    <a:solidFill>
                      <a:schemeClr val="bg1"/>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General</c:formatCode>
                <c:ptCount val="3"/>
                <c:pt idx="2" formatCode="_(* #,##0_);_(* \(#,##0\);_(* &quot;-&quot;??_);_(@_)">
                  <c:v>903</c:v>
                </c:pt>
              </c:numCache>
            </c:numRef>
          </c:val>
          <c:extLst>
            <c:ext xmlns:c15="http://schemas.microsoft.com/office/drawing/2012/chart" uri="{02D57815-91ED-43cb-92C2-25804820EDAC}">
              <c15:datalabelsRange>
                <c15:f>Sheet1!$G$2:$G$4</c15:f>
                <c15:dlblRangeCache>
                  <c:ptCount val="3"/>
                  <c:pt idx="0">
                    <c:v>#DIV/0!</c:v>
                  </c:pt>
                  <c:pt idx="1">
                    <c:v>#DIV/0!</c:v>
                  </c:pt>
                  <c:pt idx="2">
                    <c:v>27.3%</c:v>
                  </c:pt>
                </c15:dlblRangeCache>
              </c15:datalabelsRange>
            </c:ext>
            <c:ext xmlns:c16="http://schemas.microsoft.com/office/drawing/2014/chart" uri="{C3380CC4-5D6E-409C-BE32-E72D297353CC}">
              <c16:uniqueId val="{00000002-7383-EC4D-AC48-77C7C9F15126}"/>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4-7383-EC4D-AC48-77C7C9F15126}"/>
              </c:ext>
            </c:extLst>
          </c:dPt>
          <c:dLbls>
            <c:dLbl>
              <c:idx val="0"/>
              <c:tx>
                <c:rich>
                  <a:bodyPr/>
                  <a:lstStyle/>
                  <a:p>
                    <a:endParaRPr lang="en-US"/>
                  </a:p>
                </c:rich>
              </c:tx>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7383-EC4D-AC48-77C7C9F15126}"/>
                </c:ext>
              </c:extLst>
            </c:dLbl>
            <c:dLbl>
              <c:idx val="1"/>
              <c:tx>
                <c:rich>
                  <a:bodyPr/>
                  <a:lstStyle/>
                  <a:p>
                    <a:endParaRPr lang="en-US"/>
                  </a:p>
                </c:rich>
              </c:tx>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D19D-47E8-AEAB-DEA23CEDAF71}"/>
                </c:ext>
              </c:extLst>
            </c:dLbl>
            <c:dLbl>
              <c:idx val="2"/>
              <c:layout/>
              <c:tx>
                <c:rich>
                  <a:bodyPr/>
                  <a:lstStyle/>
                  <a:p>
                    <a:fld id="{B1272E46-7027-4065-9502-C325BEA51237}" type="CELLRANGE">
                      <a:rPr lang="en-US" smtClean="0"/>
                      <a:pPr/>
                      <a:t>[CELLRANGE]</a:t>
                    </a:fld>
                    <a:endParaRPr lang="en-US"/>
                  </a:p>
                </c:rich>
              </c:tx>
              <c:showLegendKey val="0"/>
              <c:showVal val="1"/>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5-D19D-47E8-AEAB-DEA23CEDAF71}"/>
                </c:ext>
              </c:extLst>
            </c:dLbl>
            <c:spPr>
              <a:noFill/>
              <a:ln>
                <a:noFill/>
              </a:ln>
              <a:effectLst/>
            </c:spPr>
            <c:txPr>
              <a:bodyPr wrap="square" lIns="38100" tIns="19050" rIns="38100" bIns="19050" anchor="ctr">
                <a:spAutoFit/>
              </a:bodyPr>
              <a:lstStyle/>
              <a:p>
                <a:pPr>
                  <a:defRPr>
                    <a:solidFill>
                      <a:schemeClr val="bg1"/>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General</c:formatCode>
                <c:ptCount val="3"/>
                <c:pt idx="2" formatCode="_(* #,##0_);_(* \(#,##0\);_(* &quot;-&quot;??_);_(@_)">
                  <c:v>1102</c:v>
                </c:pt>
              </c:numCache>
            </c:numRef>
          </c:val>
          <c:extLst>
            <c:ext xmlns:c15="http://schemas.microsoft.com/office/drawing/2012/chart" uri="{02D57815-91ED-43cb-92C2-25804820EDAC}">
              <c15:datalabelsRange>
                <c15:f>Sheet1!$H$2:$H$4</c15:f>
                <c15:dlblRangeCache>
                  <c:ptCount val="3"/>
                  <c:pt idx="0">
                    <c:v>#DIV/0!</c:v>
                  </c:pt>
                  <c:pt idx="1">
                    <c:v>#DIV/0!</c:v>
                  </c:pt>
                  <c:pt idx="2">
                    <c:v>33.3%</c:v>
                  </c:pt>
                </c15:dlblRangeCache>
              </c15:datalabelsRange>
            </c:ext>
            <c:ext xmlns:c16="http://schemas.microsoft.com/office/drawing/2014/chart" uri="{C3380CC4-5D6E-409C-BE32-E72D297353CC}">
              <c16:uniqueId val="{00000005-7383-EC4D-AC48-77C7C9F15126}"/>
            </c:ext>
          </c:extLst>
        </c:ser>
        <c:ser>
          <c:idx val="2"/>
          <c:order val="2"/>
          <c:tx>
            <c:strRef>
              <c:f>Sheet1!$D$1</c:f>
              <c:strCache>
                <c:ptCount val="1"/>
                <c:pt idx="0">
                  <c:v>Neutral</c:v>
                </c:pt>
              </c:strCache>
            </c:strRef>
          </c:tx>
          <c:spPr>
            <a:solidFill>
              <a:srgbClr val="7F7E7E"/>
            </a:solidFill>
            <a:ln>
              <a:noFill/>
            </a:ln>
            <a:effectLst/>
          </c:spPr>
          <c:invertIfNegative val="0"/>
          <c:dLbls>
            <c:dLbl>
              <c:idx val="0"/>
              <c:tx>
                <c:rich>
                  <a:bodyPr/>
                  <a:lstStyle/>
                  <a:p>
                    <a:endParaRPr lang="en-US"/>
                  </a:p>
                </c:rich>
              </c:tx>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9903-44A7-AD94-4BF2D5CA1C2B}"/>
                </c:ext>
              </c:extLst>
            </c:dLbl>
            <c:dLbl>
              <c:idx val="1"/>
              <c:tx>
                <c:rich>
                  <a:bodyPr/>
                  <a:lstStyle/>
                  <a:p>
                    <a:endParaRPr lang="en-US"/>
                  </a:p>
                </c:rich>
              </c:tx>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D19D-47E8-AEAB-DEA23CEDAF71}"/>
                </c:ext>
              </c:extLst>
            </c:dLbl>
            <c:dLbl>
              <c:idx val="2"/>
              <c:layout/>
              <c:tx>
                <c:rich>
                  <a:bodyPr/>
                  <a:lstStyle/>
                  <a:p>
                    <a:fld id="{CCCC5E17-5C14-4C89-BD09-BF0CC8E91E7F}" type="CELLRANGE">
                      <a:rPr lang="en-US" smtClean="0"/>
                      <a:pPr/>
                      <a:t>[CELLRANGE]</a:t>
                    </a:fld>
                    <a:endParaRPr lang="en-US"/>
                  </a:p>
                </c:rich>
              </c:tx>
              <c:showLegendKey val="0"/>
              <c:showVal val="1"/>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8-D19D-47E8-AEAB-DEA23CEDAF71}"/>
                </c:ext>
              </c:extLst>
            </c:dLbl>
            <c:spPr>
              <a:noFill/>
              <a:ln>
                <a:noFill/>
              </a:ln>
              <a:effectLst/>
            </c:spPr>
            <c:txPr>
              <a:bodyPr wrap="square" lIns="38100" tIns="19050" rIns="38100" bIns="19050" anchor="ctr">
                <a:spAutoFit/>
              </a:bodyPr>
              <a:lstStyle/>
              <a:p>
                <a:pPr>
                  <a:defRPr>
                    <a:solidFill>
                      <a:schemeClr val="bg1"/>
                    </a:solidFill>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DataLabelsRange val="1"/>
                <c15:showLeaderLines val="1"/>
              </c:ext>
            </c:extLst>
          </c:dLbls>
          <c:cat>
            <c:strRef>
              <c:f>Sheet1!$A$2:$A$4</c:f>
              <c:strCache>
                <c:ptCount val="3"/>
                <c:pt idx="0">
                  <c:v>Period 1</c:v>
                </c:pt>
                <c:pt idx="1">
                  <c:v>Period 2</c:v>
                </c:pt>
                <c:pt idx="2">
                  <c:v>Current Period</c:v>
                </c:pt>
              </c:strCache>
            </c:strRef>
          </c:cat>
          <c:val>
            <c:numRef>
              <c:f>Sheet1!$D$2:$D$4</c:f>
              <c:numCache>
                <c:formatCode>General</c:formatCode>
                <c:ptCount val="3"/>
                <c:pt idx="2" formatCode="_(* #,##0_);_(* \(#,##0\);_(* &quot;-&quot;??_);_(@_)">
                  <c:v>1302</c:v>
                </c:pt>
              </c:numCache>
            </c:numRef>
          </c:val>
          <c:extLst>
            <c:ext xmlns:c15="http://schemas.microsoft.com/office/drawing/2012/chart" uri="{02D57815-91ED-43cb-92C2-25804820EDAC}">
              <c15:datalabelsRange>
                <c15:f>Sheet1!$I$2:$I$4</c15:f>
                <c15:dlblRangeCache>
                  <c:ptCount val="3"/>
                  <c:pt idx="0">
                    <c:v>#DIV/0!</c:v>
                  </c:pt>
                  <c:pt idx="1">
                    <c:v>#DIV/0!</c:v>
                  </c:pt>
                  <c:pt idx="2">
                    <c:v>39.4%</c:v>
                  </c:pt>
                </c15:dlblRangeCache>
              </c15:datalabelsRange>
            </c:ext>
            <c:ext xmlns:c16="http://schemas.microsoft.com/office/drawing/2014/chart" uri="{C3380CC4-5D6E-409C-BE32-E72D297353CC}">
              <c16:uniqueId val="{00000007-7383-EC4D-AC48-77C7C9F15126}"/>
            </c:ext>
          </c:extLst>
        </c:ser>
        <c:dLbls>
          <c:showLegendKey val="0"/>
          <c:showVal val="1"/>
          <c:showCatName val="0"/>
          <c:showSerName val="0"/>
          <c:showPercent val="0"/>
          <c:showBubbleSize val="0"/>
        </c:dLbls>
        <c:gapWidth val="100"/>
        <c:overlap val="100"/>
        <c:axId val="306888824"/>
        <c:axId val="306889216"/>
      </c:barChart>
      <c:lineChart>
        <c:grouping val="standard"/>
        <c:varyColors val="0"/>
        <c:ser>
          <c:idx val="3"/>
          <c:order val="3"/>
          <c:tx>
            <c:strRef>
              <c:f>Sheet1!$E$1</c:f>
              <c:strCache>
                <c:ptCount val="1"/>
                <c:pt idx="0">
                  <c:v>Sentiment Index</c:v>
                </c:pt>
              </c:strCache>
            </c:strRef>
          </c:tx>
          <c:spPr>
            <a:ln w="28575" cap="rnd">
              <a:solidFill>
                <a:srgbClr val="3D609C"/>
              </a:solidFill>
              <a:round/>
            </a:ln>
            <a:effectLst/>
          </c:spPr>
          <c:marker>
            <c:symbol val="circle"/>
            <c:size val="5"/>
            <c:spPr>
              <a:solidFill>
                <a:schemeClr val="accent4"/>
              </a:solidFill>
              <a:ln w="9525">
                <a:solidFill>
                  <a:srgbClr val="3D609C"/>
                </a:solidFill>
              </a:ln>
              <a:effectLst/>
            </c:spPr>
          </c:marker>
          <c:dLbls>
            <c:dLbl>
              <c:idx val="2"/>
              <c:layout>
                <c:manualLayout>
                  <c:x val="-5.3918008079394772E-2"/>
                  <c:y val="-0.73501553143700737"/>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5611-4AF9-96D3-833DFE826591}"/>
                </c:ext>
              </c:extLst>
            </c:dLbl>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General</c:formatCode>
                <c:ptCount val="3"/>
                <c:pt idx="2" formatCode="0.0">
                  <c:v>-9.9251870324189528E-2</c:v>
                </c:pt>
              </c:numCache>
            </c:numRef>
          </c:val>
          <c:smooth val="0"/>
          <c:extLst>
            <c:ext xmlns:c16="http://schemas.microsoft.com/office/drawing/2014/chart" uri="{C3380CC4-5D6E-409C-BE32-E72D297353CC}">
              <c16:uniqueId val="{00000008-7383-EC4D-AC48-77C7C9F15126}"/>
            </c:ext>
          </c:extLst>
        </c:ser>
        <c:dLbls>
          <c:showLegendKey val="0"/>
          <c:showVal val="1"/>
          <c:showCatName val="0"/>
          <c:showSerName val="0"/>
          <c:showPercent val="0"/>
          <c:showBubbleSize val="0"/>
        </c:dLbls>
        <c:marker val="1"/>
        <c:smooth val="0"/>
        <c:axId val="306895880"/>
        <c:axId val="306894312"/>
      </c:lineChart>
      <c:catAx>
        <c:axId val="306888824"/>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vert="horz"/>
          <a:lstStyle/>
          <a:p>
            <a:pPr>
              <a:defRPr/>
            </a:pPr>
            <a:endParaRPr lang="en-US"/>
          </a:p>
        </c:txPr>
        <c:crossAx val="306889216"/>
        <c:crosses val="autoZero"/>
        <c:auto val="1"/>
        <c:lblAlgn val="ctr"/>
        <c:lblOffset val="100"/>
        <c:noMultiLvlLbl val="0"/>
      </c:catAx>
      <c:valAx>
        <c:axId val="306889216"/>
        <c:scaling>
          <c:orientation val="minMax"/>
          <c:max val="3500"/>
        </c:scaling>
        <c:delete val="0"/>
        <c:axPos val="l"/>
        <c:numFmt formatCode="General" sourceLinked="1"/>
        <c:majorTickMark val="out"/>
        <c:minorTickMark val="none"/>
        <c:tickLblPos val="nextTo"/>
        <c:spPr>
          <a:noFill/>
          <a:ln>
            <a:noFill/>
          </a:ln>
          <a:effectLst/>
        </c:spPr>
        <c:txPr>
          <a:bodyPr rot="-60000000" vert="horz"/>
          <a:lstStyle/>
          <a:p>
            <a:pPr>
              <a:defRPr/>
            </a:pPr>
            <a:endParaRPr lang="en-US"/>
          </a:p>
        </c:txPr>
        <c:crossAx val="306888824"/>
        <c:crosses val="autoZero"/>
        <c:crossBetween val="between"/>
      </c:valAx>
      <c:valAx>
        <c:axId val="306894312"/>
        <c:scaling>
          <c:orientation val="minMax"/>
          <c:max val="0.9"/>
          <c:min val="-0.1"/>
        </c:scaling>
        <c:delete val="0"/>
        <c:axPos val="r"/>
        <c:numFmt formatCode="#,##0.0" sourceLinked="0"/>
        <c:majorTickMark val="out"/>
        <c:minorTickMark val="none"/>
        <c:tickLblPos val="nextTo"/>
        <c:spPr>
          <a:noFill/>
          <a:ln>
            <a:noFill/>
          </a:ln>
          <a:effectLst/>
        </c:spPr>
        <c:txPr>
          <a:bodyPr rot="-60000000" vert="horz"/>
          <a:lstStyle/>
          <a:p>
            <a:pPr>
              <a:defRPr/>
            </a:pPr>
            <a:endParaRPr lang="en-US"/>
          </a:p>
        </c:txPr>
        <c:crossAx val="306895880"/>
        <c:crosses val="max"/>
        <c:crossBetween val="between"/>
        <c:majorUnit val="0.2"/>
      </c:valAx>
      <c:catAx>
        <c:axId val="306895880"/>
        <c:scaling>
          <c:orientation val="minMax"/>
        </c:scaling>
        <c:delete val="1"/>
        <c:axPos val="t"/>
        <c:numFmt formatCode="General" sourceLinked="1"/>
        <c:majorTickMark val="out"/>
        <c:minorTickMark val="none"/>
        <c:tickLblPos val="nextTo"/>
        <c:crossAx val="306894312"/>
        <c:crosses val="max"/>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pPr>
      <a:endParaRPr lang="en-US"/>
    </a:p>
  </c:txPr>
  <c:externalData r:id="rId1">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6610713637560357"/>
          <c:y val="9.9403371052694742E-3"/>
          <c:w val="0.71359768519583555"/>
          <c:h val="0.95361176017540927"/>
        </c:manualLayout>
      </c:layout>
      <c:barChart>
        <c:barDir val="bar"/>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0-D2B5-4034-99CE-6C884EB7DBB9}"/>
              </c:ext>
            </c:extLst>
          </c:dPt>
          <c:dLbls>
            <c:spPr>
              <a:noFill/>
              <a:ln>
                <a:noFill/>
              </a:ln>
              <a:effectLst/>
            </c:spPr>
            <c:txPr>
              <a:bodyPr wrap="square" lIns="38100" tIns="19050" rIns="38100" bIns="19050" anchor="ctr">
                <a:spAutoFit/>
              </a:bodyPr>
              <a:lstStyle/>
              <a:p>
                <a:pPr>
                  <a:defRPr sz="1800"/>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Sheet1!$A$2:$A$6</c:f>
              <c:strCache>
                <c:ptCount val="5"/>
                <c:pt idx="0">
                  <c:v>Hardware</c:v>
                </c:pt>
                <c:pt idx="1">
                  <c:v>Performance</c:v>
                </c:pt>
                <c:pt idx="2">
                  <c:v>Product</c:v>
                </c:pt>
                <c:pt idx="3">
                  <c:v>OS_Upgrate</c:v>
                </c:pt>
                <c:pt idx="4">
                  <c:v>Function</c:v>
                </c:pt>
              </c:strCache>
            </c:strRef>
          </c:cat>
          <c:val>
            <c:numRef>
              <c:f>Sheet1!$B$2:$B$6</c:f>
              <c:numCache>
                <c:formatCode>General</c:formatCode>
                <c:ptCount val="5"/>
                <c:pt idx="0">
                  <c:v>7</c:v>
                </c:pt>
                <c:pt idx="1">
                  <c:v>9</c:v>
                </c:pt>
                <c:pt idx="3">
                  <c:v>26</c:v>
                </c:pt>
                <c:pt idx="4">
                  <c:v>23</c:v>
                </c:pt>
              </c:numCache>
            </c:numRef>
          </c:val>
          <c:extLst>
            <c:ext xmlns:c16="http://schemas.microsoft.com/office/drawing/2014/chart" uri="{C3380CC4-5D6E-409C-BE32-E72D297353CC}">
              <c16:uniqueId val="{00000001-D2B5-4034-99CE-6C884EB7DBB9}"/>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2-D2B5-4034-99CE-6C884EB7DBB9}"/>
              </c:ext>
            </c:extLst>
          </c:dPt>
          <c:dLbls>
            <c:spPr>
              <a:noFill/>
              <a:ln>
                <a:noFill/>
              </a:ln>
              <a:effectLst/>
            </c:spPr>
            <c:txPr>
              <a:bodyPr wrap="square" lIns="38100" tIns="19050" rIns="38100" bIns="19050" anchor="ctr">
                <a:spAutoFit/>
              </a:bodyPr>
              <a:lstStyle/>
              <a:p>
                <a:pPr>
                  <a:defRPr sz="1800"/>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Sheet1!$A$2:$A$6</c:f>
              <c:strCache>
                <c:ptCount val="5"/>
                <c:pt idx="0">
                  <c:v>Hardware</c:v>
                </c:pt>
                <c:pt idx="1">
                  <c:v>Performance</c:v>
                </c:pt>
                <c:pt idx="2">
                  <c:v>Product</c:v>
                </c:pt>
                <c:pt idx="3">
                  <c:v>OS_Upgrate</c:v>
                </c:pt>
                <c:pt idx="4">
                  <c:v>Function</c:v>
                </c:pt>
              </c:strCache>
            </c:strRef>
          </c:cat>
          <c:val>
            <c:numRef>
              <c:f>Sheet1!$C$2:$C$6</c:f>
              <c:numCache>
                <c:formatCode>General</c:formatCode>
                <c:ptCount val="5"/>
                <c:pt idx="0">
                  <c:v>4</c:v>
                </c:pt>
                <c:pt idx="1">
                  <c:v>3</c:v>
                </c:pt>
                <c:pt idx="3">
                  <c:v>32</c:v>
                </c:pt>
                <c:pt idx="4">
                  <c:v>60</c:v>
                </c:pt>
              </c:numCache>
            </c:numRef>
          </c:val>
          <c:extLst>
            <c:ext xmlns:c16="http://schemas.microsoft.com/office/drawing/2014/chart" uri="{C3380CC4-5D6E-409C-BE32-E72D297353CC}">
              <c16:uniqueId val="{00000003-D2B5-4034-99CE-6C884EB7DBB9}"/>
            </c:ext>
          </c:extLst>
        </c:ser>
        <c:ser>
          <c:idx val="2"/>
          <c:order val="2"/>
          <c:tx>
            <c:strRef>
              <c:f>Sheet1!$D$1</c:f>
              <c:strCache>
                <c:ptCount val="1"/>
                <c:pt idx="0">
                  <c:v>Neutral</c:v>
                </c:pt>
              </c:strCache>
            </c:strRef>
          </c:tx>
          <c:spPr>
            <a:solidFill>
              <a:srgbClr val="7F7E7E"/>
            </a:solidFill>
            <a:ln>
              <a:noFill/>
            </a:ln>
            <a:effectLst/>
          </c:spPr>
          <c:invertIfNegative val="0"/>
          <c:dPt>
            <c:idx val="0"/>
            <c:invertIfNegative val="0"/>
            <c:bubble3D val="0"/>
            <c:extLst>
              <c:ext xmlns:c16="http://schemas.microsoft.com/office/drawing/2014/chart" uri="{C3380CC4-5D6E-409C-BE32-E72D297353CC}">
                <c16:uniqueId val="{00000004-D2B5-4034-99CE-6C884EB7DBB9}"/>
              </c:ext>
            </c:extLst>
          </c:dPt>
          <c:dPt>
            <c:idx val="1"/>
            <c:invertIfNegative val="0"/>
            <c:bubble3D val="0"/>
            <c:extLst>
              <c:ext xmlns:c16="http://schemas.microsoft.com/office/drawing/2014/chart" uri="{C3380CC4-5D6E-409C-BE32-E72D297353CC}">
                <c16:uniqueId val="{00000005-D2B5-4034-99CE-6C884EB7DBB9}"/>
              </c:ext>
            </c:extLst>
          </c:dPt>
          <c:dLbls>
            <c:dLbl>
              <c:idx val="0"/>
              <c:layout>
                <c:manualLayout>
                  <c:x val="4.6604439039370929E-3"/>
                  <c:y val="3.3138745403628704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4-D2B5-4034-99CE-6C884EB7DBB9}"/>
                </c:ext>
              </c:extLst>
            </c:dLbl>
            <c:dLbl>
              <c:idx val="1"/>
              <c:layout>
                <c:manualLayout>
                  <c:x val="2.0570565299608029E-3"/>
                  <c:y val="0"/>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5-D2B5-4034-99CE-6C884EB7DBB9}"/>
                </c:ext>
              </c:extLst>
            </c:dLbl>
            <c:dLbl>
              <c:idx val="2"/>
              <c:layout>
                <c:manualLayout>
                  <c:x val="1.5970782764707858E-3"/>
                  <c:y val="-9.9416236210889755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6-5586-4E7C-B4E8-4AB311887B03}"/>
                </c:ext>
              </c:extLst>
            </c:dLbl>
            <c:spPr>
              <a:noFill/>
              <a:ln>
                <a:noFill/>
              </a:ln>
              <a:effectLst/>
            </c:spPr>
            <c:txPr>
              <a:bodyPr wrap="square" lIns="38100" tIns="19050" rIns="38100" bIns="19050" anchor="ctr">
                <a:spAutoFit/>
              </a:bodyPr>
              <a:lstStyle/>
              <a:p>
                <a:pPr>
                  <a:defRPr sz="180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ext>
            </c:extLst>
          </c:dLbls>
          <c:cat>
            <c:strRef>
              <c:f>Sheet1!$A$2:$A$6</c:f>
              <c:strCache>
                <c:ptCount val="5"/>
                <c:pt idx="0">
                  <c:v>Hardware</c:v>
                </c:pt>
                <c:pt idx="1">
                  <c:v>Performance</c:v>
                </c:pt>
                <c:pt idx="2">
                  <c:v>Product</c:v>
                </c:pt>
                <c:pt idx="3">
                  <c:v>OS_Upgrate</c:v>
                </c:pt>
                <c:pt idx="4">
                  <c:v>Function</c:v>
                </c:pt>
              </c:strCache>
            </c:strRef>
          </c:cat>
          <c:val>
            <c:numRef>
              <c:f>Sheet1!$D$2:$D$6</c:f>
              <c:numCache>
                <c:formatCode>General</c:formatCode>
                <c:ptCount val="5"/>
                <c:pt idx="0">
                  <c:v>5</c:v>
                </c:pt>
                <c:pt idx="1">
                  <c:v>7</c:v>
                </c:pt>
                <c:pt idx="2">
                  <c:v>23</c:v>
                </c:pt>
                <c:pt idx="3">
                  <c:v>29</c:v>
                </c:pt>
                <c:pt idx="4">
                  <c:v>26</c:v>
                </c:pt>
              </c:numCache>
            </c:numRef>
          </c:val>
          <c:extLst>
            <c:ext xmlns:c16="http://schemas.microsoft.com/office/drawing/2014/chart" uri="{C3380CC4-5D6E-409C-BE32-E72D297353CC}">
              <c16:uniqueId val="{00000006-D2B5-4034-99CE-6C884EB7DBB9}"/>
            </c:ext>
          </c:extLst>
        </c:ser>
        <c:dLbls>
          <c:dLblPos val="ctr"/>
          <c:showLegendKey val="0"/>
          <c:showVal val="1"/>
          <c:showCatName val="0"/>
          <c:showSerName val="0"/>
          <c:showPercent val="0"/>
          <c:showBubbleSize val="0"/>
        </c:dLbls>
        <c:gapWidth val="50"/>
        <c:overlap val="100"/>
        <c:axId val="306894704"/>
        <c:axId val="306893920"/>
      </c:barChart>
      <c:catAx>
        <c:axId val="30689470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vert="horz"/>
          <a:lstStyle/>
          <a:p>
            <a:pPr>
              <a:defRPr>
                <a:solidFill>
                  <a:schemeClr val="tx1"/>
                </a:solidFill>
                <a:latin typeface="+mj-lt"/>
                <a:cs typeface="Helvetica" panose="020B0604020202020204" pitchFamily="34" charset="0"/>
              </a:defRPr>
            </a:pPr>
            <a:endParaRPr lang="en-US"/>
          </a:p>
        </c:txPr>
        <c:crossAx val="306893920"/>
        <c:crosses val="autoZero"/>
        <c:auto val="1"/>
        <c:lblAlgn val="ctr"/>
        <c:lblOffset val="100"/>
        <c:noMultiLvlLbl val="0"/>
      </c:catAx>
      <c:valAx>
        <c:axId val="306893920"/>
        <c:scaling>
          <c:orientation val="minMax"/>
        </c:scaling>
        <c:delete val="1"/>
        <c:axPos val="b"/>
        <c:numFmt formatCode="General" sourceLinked="1"/>
        <c:majorTickMark val="none"/>
        <c:minorTickMark val="none"/>
        <c:tickLblPos val="nextTo"/>
        <c:crossAx val="30689470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2200">
          <a:solidFill>
            <a:schemeClr val="bg1"/>
          </a:solidFill>
        </a:defRPr>
      </a:pPr>
      <a:endParaRPr lang="en-US"/>
    </a:p>
  </c:txPr>
  <c:externalData r:id="rId1">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3713888985399246"/>
          <c:y val="3.4057581573896352E-3"/>
          <c:w val="0.39213282188112436"/>
          <c:h val="0.98421052691065336"/>
        </c:manualLayout>
      </c:layout>
      <c:barChart>
        <c:barDir val="bar"/>
        <c:grouping val="clustered"/>
        <c:varyColors val="0"/>
        <c:ser>
          <c:idx val="0"/>
          <c:order val="0"/>
          <c:spPr>
            <a:solidFill>
              <a:srgbClr val="FFC000"/>
            </a:solidFill>
            <a:ln>
              <a:noFill/>
            </a:ln>
            <a:effectLst/>
          </c:spPr>
          <c:invertIfNegative val="0"/>
          <c:dLbls>
            <c:dLbl>
              <c:idx val="4"/>
              <c:layout>
                <c:manualLayout>
                  <c:x val="0"/>
                  <c:y val="-5.7416265779442199E-3"/>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76E5-EF4A-BDE8-B213685FB2CA}"/>
                </c:ext>
              </c:extLst>
            </c:dLbl>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Nghệ An</c:v>
                </c:pt>
                <c:pt idx="1">
                  <c:v>Đà Nẵng</c:v>
                </c:pt>
                <c:pt idx="2">
                  <c:v>Quảng Ngãi</c:v>
                </c:pt>
                <c:pt idx="3">
                  <c:v>Hà Nội</c:v>
                </c:pt>
                <c:pt idx="4">
                  <c:v>Hồ Chí Minh</c:v>
                </c:pt>
              </c:strCache>
            </c:strRef>
          </c:cat>
          <c:val>
            <c:numRef>
              <c:f>Sheet1!$B$2:$B$6</c:f>
              <c:numCache>
                <c:formatCode>General</c:formatCode>
                <c:ptCount val="5"/>
                <c:pt idx="0">
                  <c:v>69</c:v>
                </c:pt>
                <c:pt idx="1">
                  <c:v>89</c:v>
                </c:pt>
                <c:pt idx="2">
                  <c:v>99</c:v>
                </c:pt>
                <c:pt idx="3">
                  <c:v>231</c:v>
                </c:pt>
                <c:pt idx="4">
                  <c:v>390</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Column1</c:v>
                      </c:pt>
                    </c:strCache>
                  </c:strRef>
                </c15:tx>
              </c15:filteredSeriesTitle>
            </c:ext>
            <c:ext xmlns:c16="http://schemas.microsoft.com/office/drawing/2014/chart" uri="{C3380CC4-5D6E-409C-BE32-E72D297353CC}">
              <c16:uniqueId val="{00000001-76E5-EF4A-BDE8-B213685FB2CA}"/>
            </c:ext>
          </c:extLst>
        </c:ser>
        <c:dLbls>
          <c:dLblPos val="outEnd"/>
          <c:showLegendKey val="0"/>
          <c:showVal val="1"/>
          <c:showCatName val="0"/>
          <c:showSerName val="0"/>
          <c:showPercent val="0"/>
          <c:showBubbleSize val="0"/>
        </c:dLbls>
        <c:gapWidth val="182"/>
        <c:axId val="304654480"/>
        <c:axId val="304650560"/>
      </c:barChart>
      <c:catAx>
        <c:axId val="30465448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304650560"/>
        <c:crosses val="autoZero"/>
        <c:auto val="1"/>
        <c:lblAlgn val="ctr"/>
        <c:lblOffset val="100"/>
        <c:noMultiLvlLbl val="0"/>
      </c:catAx>
      <c:valAx>
        <c:axId val="304650560"/>
        <c:scaling>
          <c:orientation val="minMax"/>
        </c:scaling>
        <c:delete val="1"/>
        <c:axPos val="b"/>
        <c:numFmt formatCode="General" sourceLinked="1"/>
        <c:majorTickMark val="none"/>
        <c:minorTickMark val="none"/>
        <c:tickLblPos val="nextTo"/>
        <c:crossAx val="304654480"/>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696856523479872"/>
          <c:y val="2.2028717599461647E-2"/>
          <c:w val="0.82795124039179535"/>
          <c:h val="0.76966354449844432"/>
        </c:manualLayout>
      </c:layout>
      <c:barChart>
        <c:barDir val="col"/>
        <c:grouping val="stacked"/>
        <c:varyColors val="0"/>
        <c:ser>
          <c:idx val="0"/>
          <c:order val="0"/>
          <c:tx>
            <c:strRef>
              <c:f>Sheet1!$B$1</c:f>
              <c:strCache>
                <c:ptCount val="1"/>
                <c:pt idx="0">
                  <c:v>Positive</c:v>
                </c:pt>
              </c:strCache>
            </c:strRef>
          </c:tx>
          <c:spPr>
            <a:solidFill>
              <a:srgbClr val="5A9EF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1"/>
                    </a:solidFill>
                    <a:latin typeface="Helvetica" panose="020B0604020202020204" pitchFamily="34" charset="0"/>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Hồ Chí Minh</c:v>
                </c:pt>
                <c:pt idx="1">
                  <c:v>Hà Nội</c:v>
                </c:pt>
                <c:pt idx="2">
                  <c:v>Quảng Ngãi</c:v>
                </c:pt>
                <c:pt idx="3">
                  <c:v>Đà Nẵng</c:v>
                </c:pt>
                <c:pt idx="4">
                  <c:v>Nghệ An</c:v>
                </c:pt>
              </c:strCache>
            </c:strRef>
          </c:cat>
          <c:val>
            <c:numRef>
              <c:f>Sheet1!$B$2:$B$6</c:f>
              <c:numCache>
                <c:formatCode>0.0%</c:formatCode>
                <c:ptCount val="5"/>
                <c:pt idx="0">
                  <c:v>0.52300000000000002</c:v>
                </c:pt>
                <c:pt idx="1">
                  <c:v>0.57799999999999996</c:v>
                </c:pt>
                <c:pt idx="2">
                  <c:v>0.87</c:v>
                </c:pt>
                <c:pt idx="3">
                  <c:v>0.90700000000000003</c:v>
                </c:pt>
                <c:pt idx="4">
                  <c:v>0.65200000000000002</c:v>
                </c:pt>
              </c:numCache>
            </c:numRef>
          </c:val>
          <c:extLst>
            <c:ext xmlns:c16="http://schemas.microsoft.com/office/drawing/2014/chart" uri="{C3380CC4-5D6E-409C-BE32-E72D297353CC}">
              <c16:uniqueId val="{00000000-6941-4511-A47A-2FE4B35BE9C5}"/>
            </c:ext>
          </c:extLst>
        </c:ser>
        <c:ser>
          <c:idx val="1"/>
          <c:order val="1"/>
          <c:tx>
            <c:strRef>
              <c:f>Sheet1!$C$1</c:f>
              <c:strCache>
                <c:ptCount val="1"/>
                <c:pt idx="0">
                  <c:v>Negative</c:v>
                </c:pt>
              </c:strCache>
            </c:strRef>
          </c:tx>
          <c:spPr>
            <a:solidFill>
              <a:srgbClr val="A3312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1"/>
                    </a:solidFill>
                    <a:latin typeface="Helvetica" panose="020B0604020202020204" pitchFamily="34" charset="0"/>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Hồ Chí Minh</c:v>
                </c:pt>
                <c:pt idx="1">
                  <c:v>Hà Nội</c:v>
                </c:pt>
                <c:pt idx="2">
                  <c:v>Quảng Ngãi</c:v>
                </c:pt>
                <c:pt idx="3">
                  <c:v>Đà Nẵng</c:v>
                </c:pt>
                <c:pt idx="4">
                  <c:v>Nghệ An</c:v>
                </c:pt>
              </c:strCache>
            </c:strRef>
          </c:cat>
          <c:val>
            <c:numRef>
              <c:f>Sheet1!$C$2:$C$6</c:f>
              <c:numCache>
                <c:formatCode>0.0%</c:formatCode>
                <c:ptCount val="5"/>
                <c:pt idx="0">
                  <c:v>8.1000000000000003E-2</c:v>
                </c:pt>
                <c:pt idx="1">
                  <c:v>0.13100000000000001</c:v>
                </c:pt>
              </c:numCache>
            </c:numRef>
          </c:val>
          <c:extLst>
            <c:ext xmlns:c16="http://schemas.microsoft.com/office/drawing/2014/chart" uri="{C3380CC4-5D6E-409C-BE32-E72D297353CC}">
              <c16:uniqueId val="{00000001-6941-4511-A47A-2FE4B35BE9C5}"/>
            </c:ext>
          </c:extLst>
        </c:ser>
        <c:ser>
          <c:idx val="2"/>
          <c:order val="2"/>
          <c:tx>
            <c:strRef>
              <c:f>Sheet1!$D$1</c:f>
              <c:strCache>
                <c:ptCount val="1"/>
                <c:pt idx="0">
                  <c:v>Neutral</c:v>
                </c:pt>
              </c:strCache>
            </c:strRef>
          </c:tx>
          <c:spPr>
            <a:solidFill>
              <a:srgbClr val="7F7E7E"/>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1"/>
                    </a:solidFill>
                    <a:latin typeface="Helvetica" panose="020B0604020202020204" pitchFamily="34" charset="0"/>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Hồ Chí Minh</c:v>
                </c:pt>
                <c:pt idx="1">
                  <c:v>Hà Nội</c:v>
                </c:pt>
                <c:pt idx="2">
                  <c:v>Quảng Ngãi</c:v>
                </c:pt>
                <c:pt idx="3">
                  <c:v>Đà Nẵng</c:v>
                </c:pt>
                <c:pt idx="4">
                  <c:v>Nghệ An</c:v>
                </c:pt>
              </c:strCache>
            </c:strRef>
          </c:cat>
          <c:val>
            <c:numRef>
              <c:f>Sheet1!$D$2:$D$6</c:f>
              <c:numCache>
                <c:formatCode>0.0%</c:formatCode>
                <c:ptCount val="5"/>
                <c:pt idx="0">
                  <c:v>0.39600000000000002</c:v>
                </c:pt>
                <c:pt idx="1">
                  <c:v>0.29099999999999998</c:v>
                </c:pt>
                <c:pt idx="2">
                  <c:v>0.13</c:v>
                </c:pt>
                <c:pt idx="3">
                  <c:v>9.2999999999999999E-2</c:v>
                </c:pt>
                <c:pt idx="4">
                  <c:v>0.34799999999999998</c:v>
                </c:pt>
              </c:numCache>
            </c:numRef>
          </c:val>
          <c:extLst>
            <c:ext xmlns:c16="http://schemas.microsoft.com/office/drawing/2014/chart" uri="{C3380CC4-5D6E-409C-BE32-E72D297353CC}">
              <c16:uniqueId val="{00000002-6941-4511-A47A-2FE4B35BE9C5}"/>
            </c:ext>
          </c:extLst>
        </c:ser>
        <c:dLbls>
          <c:showLegendKey val="0"/>
          <c:showVal val="0"/>
          <c:showCatName val="0"/>
          <c:showSerName val="0"/>
          <c:showPercent val="0"/>
          <c:showBubbleSize val="0"/>
        </c:dLbls>
        <c:gapWidth val="100"/>
        <c:overlap val="100"/>
        <c:axId val="304649776"/>
        <c:axId val="304652912"/>
      </c:barChart>
      <c:catAx>
        <c:axId val="3046497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Helvetica" panose="020B0604020202020204" pitchFamily="34" charset="0"/>
                <a:ea typeface="+mn-ea"/>
                <a:cs typeface="Helvetica" panose="020B0604020202020204" pitchFamily="34" charset="0"/>
              </a:defRPr>
            </a:pPr>
            <a:endParaRPr lang="en-US"/>
          </a:p>
        </c:txPr>
        <c:crossAx val="304652912"/>
        <c:crosses val="autoZero"/>
        <c:auto val="1"/>
        <c:lblAlgn val="ctr"/>
        <c:lblOffset val="100"/>
        <c:noMultiLvlLbl val="0"/>
      </c:catAx>
      <c:valAx>
        <c:axId val="304652912"/>
        <c:scaling>
          <c:orientation val="minMax"/>
          <c:max val="1"/>
          <c:min val="0"/>
        </c:scaling>
        <c:delete val="0"/>
        <c:axPos val="l"/>
        <c:majorGridlines>
          <c:spPr>
            <a:ln w="9525" cap="flat" cmpd="sng" algn="ctr">
              <a:noFill/>
              <a:round/>
            </a:ln>
            <a:effectLst/>
          </c:spPr>
        </c:majorGridlines>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Helvetica" panose="020B0604020202020204" pitchFamily="34" charset="0"/>
                <a:ea typeface="+mn-ea"/>
                <a:cs typeface="Helvetica" panose="020B0604020202020204" pitchFamily="34" charset="0"/>
              </a:defRPr>
            </a:pPr>
            <a:endParaRPr lang="en-US"/>
          </a:p>
        </c:txPr>
        <c:crossAx val="304649776"/>
        <c:crosses val="autoZero"/>
        <c:crossBetween val="between"/>
        <c:majorUnit val="0.2"/>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Helvetica" panose="020B0604020202020204" pitchFamily="34" charset="0"/>
              <a:ea typeface="+mn-ea"/>
              <a:cs typeface="Helvetica" panose="020B0604020202020204" pitchFamily="34" charset="0"/>
            </a:defRPr>
          </a:pPr>
          <a:endParaRPr lang="en-US"/>
        </a:p>
      </c:txPr>
    </c:legend>
    <c:plotVisOnly val="1"/>
    <c:dispBlanksAs val="gap"/>
    <c:showDLblsOverMax val="0"/>
  </c:chart>
  <c:spPr>
    <a:noFill/>
    <a:ln>
      <a:noFill/>
    </a:ln>
    <a:effectLst/>
  </c:spPr>
  <c:txPr>
    <a:bodyPr/>
    <a:lstStyle/>
    <a:p>
      <a:pPr>
        <a:defRPr sz="1800">
          <a:latin typeface="Helvetica" panose="020B0604020202020204" pitchFamily="34" charset="0"/>
          <a:cs typeface="Helvetica" panose="020B0604020202020204" pitchFamily="34" charset="0"/>
        </a:defRPr>
      </a:pPr>
      <a:endParaRPr lang="en-US"/>
    </a:p>
  </c:txPr>
  <c:externalData r:id="rId3">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128177245160052"/>
          <c:y val="3.015346460844456E-2"/>
          <c:w val="0.72191384071155873"/>
          <c:h val="0.8349844317689209"/>
        </c:manualLayout>
      </c:layout>
      <c:barChart>
        <c:barDir val="col"/>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1-7383-EC4D-AC48-77C7C9F15126}"/>
              </c:ext>
            </c:extLst>
          </c:dPt>
          <c:dLbls>
            <c:dLbl>
              <c:idx val="0"/>
              <c:layout/>
              <c:tx>
                <c:rich>
                  <a:bodyPr/>
                  <a:lstStyle/>
                  <a:p>
                    <a:fld id="{0F068638-9DFE-4D37-BACD-E4D3AE7B965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1-7383-EC4D-AC48-77C7C9F15126}"/>
                </c:ext>
              </c:extLst>
            </c:dLbl>
            <c:dLbl>
              <c:idx val="1"/>
              <c:layout/>
              <c:tx>
                <c:rich>
                  <a:bodyPr/>
                  <a:lstStyle/>
                  <a:p>
                    <a:fld id="{8390F727-F194-42B9-B8A7-04A96598A26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1-F36F-4FD3-B995-D80C3E2D02C5}"/>
                </c:ext>
              </c:extLst>
            </c:dLbl>
            <c:dLbl>
              <c:idx val="2"/>
              <c:layout/>
              <c:tx>
                <c:rich>
                  <a:bodyPr/>
                  <a:lstStyle/>
                  <a:p>
                    <a:fld id="{AAE816FD-61B0-4402-B0F6-3608C915948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2-F36F-4FD3-B995-D80C3E2D02C5}"/>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#,##0</c:formatCode>
                <c:ptCount val="3"/>
                <c:pt idx="0">
                  <c:v>16603</c:v>
                </c:pt>
                <c:pt idx="1">
                  <c:v>14272</c:v>
                </c:pt>
                <c:pt idx="2">
                  <c:v>8675</c:v>
                </c:pt>
              </c:numCache>
            </c:numRef>
          </c:val>
          <c:extLst>
            <c:ext xmlns:c15="http://schemas.microsoft.com/office/drawing/2012/chart" uri="{02D57815-91ED-43cb-92C2-25804820EDAC}">
              <c15:datalabelsRange>
                <c15:f>Sheet1!$F$2:$F$4</c15:f>
                <c15:dlblRangeCache>
                  <c:ptCount val="3"/>
                  <c:pt idx="0">
                    <c:v>30.3%</c:v>
                  </c:pt>
                  <c:pt idx="1">
                    <c:v>31.5%</c:v>
                  </c:pt>
                  <c:pt idx="2">
                    <c:v>20.3%</c:v>
                  </c:pt>
                </c15:dlblRangeCache>
              </c15:datalabelsRange>
            </c:ext>
            <c:ext xmlns:c16="http://schemas.microsoft.com/office/drawing/2014/chart" uri="{C3380CC4-5D6E-409C-BE32-E72D297353CC}">
              <c16:uniqueId val="{00000002-7383-EC4D-AC48-77C7C9F15126}"/>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4-7383-EC4D-AC48-77C7C9F15126}"/>
              </c:ext>
            </c:extLst>
          </c:dPt>
          <c:dLbls>
            <c:dLbl>
              <c:idx val="0"/>
              <c:layout>
                <c:manualLayout>
                  <c:x val="1.6352047629523258E-2"/>
                  <c:y val="5.0313787754057105E-3"/>
                </c:manualLayout>
              </c:layout>
              <c:tx>
                <c:rich>
                  <a:bodyPr/>
                  <a:lstStyle/>
                  <a:p>
                    <a:fld id="{89EE1542-D488-47E1-9B07-1A45017BAA00}" type="CELLRANGE">
                      <a:rPr lang="en-US">
                        <a:solidFill>
                          <a:schemeClr val="bg1"/>
                        </a:solidFill>
                      </a:rPr>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4-7383-EC4D-AC48-77C7C9F15126}"/>
                </c:ext>
              </c:extLst>
            </c:dLbl>
            <c:dLbl>
              <c:idx val="1"/>
              <c:layout>
                <c:manualLayout>
                  <c:x val="-7.0080204126529285E-3"/>
                  <c:y val="5.4343294607007845E-4"/>
                </c:manualLayout>
              </c:layout>
              <c:tx>
                <c:rich>
                  <a:bodyPr/>
                  <a:lstStyle/>
                  <a:p>
                    <a:fld id="{42026D6A-04E3-4E30-8F59-386707DF5427}" type="CELLRANGE">
                      <a:rPr lang="en-US">
                        <a:solidFill>
                          <a:schemeClr val="bg1"/>
                        </a:solidFill>
                      </a:rPr>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4-DF36-450C-A59B-73DB7969B1D6}"/>
                </c:ext>
              </c:extLst>
            </c:dLbl>
            <c:dLbl>
              <c:idx val="2"/>
              <c:layout/>
              <c:tx>
                <c:rich>
                  <a:bodyPr/>
                  <a:lstStyle/>
                  <a:p>
                    <a:fld id="{803DFF2A-CC1A-4C27-A8BD-9AD8BC64697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4-F36F-4FD3-B995-D80C3E2D02C5}"/>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#,##0</c:formatCode>
                <c:ptCount val="3"/>
                <c:pt idx="0">
                  <c:v>11150</c:v>
                </c:pt>
                <c:pt idx="1">
                  <c:v>10078</c:v>
                </c:pt>
                <c:pt idx="2">
                  <c:v>8938</c:v>
                </c:pt>
              </c:numCache>
            </c:numRef>
          </c:val>
          <c:extLst>
            <c:ext xmlns:c15="http://schemas.microsoft.com/office/drawing/2012/chart" uri="{02D57815-91ED-43cb-92C2-25804820EDAC}">
              <c15:datalabelsRange>
                <c15:f>Sheet1!$G$2:$G$4</c15:f>
                <c15:dlblRangeCache>
                  <c:ptCount val="3"/>
                  <c:pt idx="0">
                    <c:v>20.4%</c:v>
                  </c:pt>
                  <c:pt idx="1">
                    <c:v>22.2%</c:v>
                  </c:pt>
                  <c:pt idx="2">
                    <c:v>20.9%</c:v>
                  </c:pt>
                </c15:dlblRangeCache>
              </c15:datalabelsRange>
            </c:ext>
            <c:ext xmlns:c16="http://schemas.microsoft.com/office/drawing/2014/chart" uri="{C3380CC4-5D6E-409C-BE32-E72D297353CC}">
              <c16:uniqueId val="{00000005-7383-EC4D-AC48-77C7C9F15126}"/>
            </c:ext>
          </c:extLst>
        </c:ser>
        <c:ser>
          <c:idx val="2"/>
          <c:order val="2"/>
          <c:tx>
            <c:strRef>
              <c:f>Sheet1!$D$1</c:f>
              <c:strCache>
                <c:ptCount val="1"/>
                <c:pt idx="0">
                  <c:v>Neutral</c:v>
                </c:pt>
              </c:strCache>
            </c:strRef>
          </c:tx>
          <c:spPr>
            <a:solidFill>
              <a:srgbClr val="7F7E7E"/>
            </a:solidFill>
            <a:ln>
              <a:noFill/>
            </a:ln>
            <a:effectLst/>
          </c:spPr>
          <c:invertIfNegative val="0"/>
          <c:dLbls>
            <c:dLbl>
              <c:idx val="0"/>
              <c:layout/>
              <c:tx>
                <c:rich>
                  <a:bodyPr/>
                  <a:lstStyle/>
                  <a:p>
                    <a:fld id="{949AF62C-933C-43A4-AED3-D877C7DCA001}"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5-F36F-4FD3-B995-D80C3E2D02C5}"/>
                </c:ext>
              </c:extLst>
            </c:dLbl>
            <c:dLbl>
              <c:idx val="1"/>
              <c:layout/>
              <c:tx>
                <c:rich>
                  <a:bodyPr/>
                  <a:lstStyle/>
                  <a:p>
                    <a:fld id="{263BCE81-EC1B-44A2-83BD-8680CAF72E4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6-F36F-4FD3-B995-D80C3E2D02C5}"/>
                </c:ext>
              </c:extLst>
            </c:dLbl>
            <c:dLbl>
              <c:idx val="2"/>
              <c:layout/>
              <c:tx>
                <c:rich>
                  <a:bodyPr/>
                  <a:lstStyle/>
                  <a:p>
                    <a:fld id="{214B7083-7CA3-4A5D-AB45-1F5D6B3AF92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7-F36F-4FD3-B995-D80C3E2D02C5}"/>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Sheet1!$D$2:$D$4</c:f>
              <c:numCache>
                <c:formatCode>#,##0</c:formatCode>
                <c:ptCount val="3"/>
                <c:pt idx="0">
                  <c:v>26963</c:v>
                </c:pt>
                <c:pt idx="1">
                  <c:v>20974</c:v>
                </c:pt>
                <c:pt idx="2">
                  <c:v>25162</c:v>
                </c:pt>
              </c:numCache>
            </c:numRef>
          </c:val>
          <c:extLst>
            <c:ext xmlns:c15="http://schemas.microsoft.com/office/drawing/2012/chart" uri="{02D57815-91ED-43cb-92C2-25804820EDAC}">
              <c15:datalabelsRange>
                <c15:f>Sheet1!$H$2:$H$4</c15:f>
                <c15:dlblRangeCache>
                  <c:ptCount val="3"/>
                  <c:pt idx="0">
                    <c:v>49.3%</c:v>
                  </c:pt>
                  <c:pt idx="1">
                    <c:v>46.3%</c:v>
                  </c:pt>
                  <c:pt idx="2">
                    <c:v>58.8%</c:v>
                  </c:pt>
                </c15:dlblRangeCache>
              </c15:datalabelsRange>
            </c:ext>
            <c:ext xmlns:c16="http://schemas.microsoft.com/office/drawing/2014/chart" uri="{C3380CC4-5D6E-409C-BE32-E72D297353CC}">
              <c16:uniqueId val="{00000007-7383-EC4D-AC48-77C7C9F15126}"/>
            </c:ext>
          </c:extLst>
        </c:ser>
        <c:dLbls>
          <c:showLegendKey val="0"/>
          <c:showVal val="1"/>
          <c:showCatName val="0"/>
          <c:showSerName val="0"/>
          <c:showPercent val="0"/>
          <c:showBubbleSize val="0"/>
        </c:dLbls>
        <c:gapWidth val="50"/>
        <c:overlap val="100"/>
        <c:axId val="830781248"/>
        <c:axId val="830775264"/>
      </c:barChart>
      <c:lineChart>
        <c:grouping val="standard"/>
        <c:varyColors val="0"/>
        <c:ser>
          <c:idx val="3"/>
          <c:order val="3"/>
          <c:tx>
            <c:strRef>
              <c:f>Sheet1!$E$1</c:f>
              <c:strCache>
                <c:ptCount val="1"/>
                <c:pt idx="0">
                  <c:v>Sentiment Index</c:v>
                </c:pt>
              </c:strCache>
            </c:strRef>
          </c:tx>
          <c:spPr>
            <a:ln w="28575" cap="rnd">
              <a:solidFill>
                <a:srgbClr val="3D609C"/>
              </a:solidFill>
              <a:round/>
            </a:ln>
            <a:effectLst/>
          </c:spPr>
          <c:marker>
            <c:symbol val="circle"/>
            <c:size val="5"/>
            <c:spPr>
              <a:solidFill>
                <a:schemeClr val="accent4"/>
              </a:solidFill>
              <a:ln w="9525">
                <a:solidFill>
                  <a:srgbClr val="3D609C"/>
                </a:solidFill>
              </a:ln>
              <a:effectLst/>
            </c:spPr>
          </c:marker>
          <c:dLbls>
            <c:dLbl>
              <c:idx val="0"/>
              <c:layout>
                <c:manualLayout>
                  <c:x val="-7.8256135972518265E-2"/>
                  <c:y val="-0.64288829473031517"/>
                </c:manualLayout>
              </c:layout>
              <c:spPr>
                <a:noFill/>
                <a:ln>
                  <a:noFill/>
                </a:ln>
                <a:effectLst/>
              </c:spPr>
              <c:txPr>
                <a:bodyPr rot="0" spcFirstLastPara="1" vertOverflow="ellipsis" vert="horz" wrap="square" lIns="38100" tIns="19050" rIns="38100" bIns="19050" anchor="ctr" anchorCtr="1">
                  <a:noAutofit/>
                </a:bodyPr>
                <a:lstStyle/>
                <a:p>
                  <a:pPr>
                    <a:defRPr sz="22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13760238883366674"/>
                      <c:h val="0.10079063255134049"/>
                    </c:manualLayout>
                  </c15:layout>
                </c:ext>
                <c:ext xmlns:c16="http://schemas.microsoft.com/office/drawing/2014/chart" uri="{C3380CC4-5D6E-409C-BE32-E72D297353CC}">
                  <c16:uniqueId val="{00000003-975A-4859-B0F0-864F6CFFA054}"/>
                </c:ext>
              </c:extLst>
            </c:dLbl>
            <c:dLbl>
              <c:idx val="1"/>
              <c:layout>
                <c:manualLayout>
                  <c:x val="-4.4384129280134674E-2"/>
                  <c:y val="-0.55953115623506366"/>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975A-4859-B0F0-864F6CFFA054}"/>
                </c:ext>
              </c:extLst>
            </c:dLbl>
            <c:dLbl>
              <c:idx val="2"/>
              <c:layout>
                <c:manualLayout>
                  <c:x val="-5.6064163301222741E-2"/>
                  <c:y val="-0.56333592082965855"/>
                </c:manualLayout>
              </c:layout>
              <c:spPr>
                <a:noFill/>
                <a:ln>
                  <a:noFill/>
                </a:ln>
                <a:effectLst/>
              </c:spPr>
              <c:txPr>
                <a:bodyPr rot="0" spcFirstLastPara="1" vertOverflow="ellipsis" vert="horz" wrap="square" lIns="38100" tIns="19050" rIns="38100" bIns="19050" anchor="ctr" anchorCtr="1">
                  <a:noAutofit/>
                </a:bodyPr>
                <a:lstStyle/>
                <a:p>
                  <a:pPr>
                    <a:defRPr sz="22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10333335295333798"/>
                      <c:h val="8.0714471933493903E-2"/>
                    </c:manualLayout>
                  </c15:layout>
                </c:ext>
                <c:ext xmlns:c16="http://schemas.microsoft.com/office/drawing/2014/chart" uri="{C3380CC4-5D6E-409C-BE32-E72D297353CC}">
                  <c16:uniqueId val="{00000001-D981-440B-9DB7-6950FF304F9A}"/>
                </c:ext>
              </c:extLst>
            </c:dLbl>
            <c:spPr>
              <a:noFill/>
              <a:ln>
                <a:noFill/>
              </a:ln>
              <a:effectLst/>
            </c:spPr>
            <c:txPr>
              <a:bodyPr rot="0" spcFirstLastPara="1" vertOverflow="ellipsis" vert="horz" wrap="square" lIns="38100" tIns="19050" rIns="38100" bIns="19050" anchor="ctr" anchorCtr="1">
                <a:spAutoFit/>
              </a:bodyPr>
              <a:lstStyle/>
              <a:p>
                <a:pPr>
                  <a:defRPr sz="22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0.0</c:formatCode>
                <c:ptCount val="3"/>
                <c:pt idx="0">
                  <c:v>0.19648326307065903</c:v>
                </c:pt>
                <c:pt idx="1">
                  <c:v>0.17223819301848051</c:v>
                </c:pt>
                <c:pt idx="2">
                  <c:v>-1.4932152387441095E-2</c:v>
                </c:pt>
              </c:numCache>
            </c:numRef>
          </c:val>
          <c:smooth val="0"/>
          <c:extLst>
            <c:ext xmlns:c16="http://schemas.microsoft.com/office/drawing/2014/chart" uri="{C3380CC4-5D6E-409C-BE32-E72D297353CC}">
              <c16:uniqueId val="{00000008-7383-EC4D-AC48-77C7C9F15126}"/>
            </c:ext>
          </c:extLst>
        </c:ser>
        <c:dLbls>
          <c:showLegendKey val="0"/>
          <c:showVal val="1"/>
          <c:showCatName val="0"/>
          <c:showSerName val="0"/>
          <c:showPercent val="0"/>
          <c:showBubbleSize val="0"/>
        </c:dLbls>
        <c:marker val="1"/>
        <c:smooth val="0"/>
        <c:axId val="830771456"/>
        <c:axId val="830774176"/>
      </c:lineChart>
      <c:catAx>
        <c:axId val="8307812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830775264"/>
        <c:crosses val="autoZero"/>
        <c:auto val="1"/>
        <c:lblAlgn val="ctr"/>
        <c:lblOffset val="100"/>
        <c:noMultiLvlLbl val="0"/>
      </c:catAx>
      <c:valAx>
        <c:axId val="830775264"/>
        <c:scaling>
          <c:orientation val="minMax"/>
        </c:scaling>
        <c:delete val="0"/>
        <c:axPos val="l"/>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830781248"/>
        <c:crosses val="autoZero"/>
        <c:crossBetween val="between"/>
      </c:valAx>
      <c:valAx>
        <c:axId val="830774176"/>
        <c:scaling>
          <c:orientation val="minMax"/>
          <c:max val="1"/>
          <c:min val="-0.1"/>
        </c:scaling>
        <c:delete val="0"/>
        <c:axPos val="r"/>
        <c:numFmt formatCode="0.0" sourceLinked="1"/>
        <c:majorTickMark val="out"/>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830771456"/>
        <c:crosses val="max"/>
        <c:crossBetween val="between"/>
        <c:majorUnit val="0.1"/>
        <c:minorUnit val="0.1"/>
      </c:valAx>
      <c:catAx>
        <c:axId val="830771456"/>
        <c:scaling>
          <c:orientation val="minMax"/>
        </c:scaling>
        <c:delete val="1"/>
        <c:axPos val="b"/>
        <c:numFmt formatCode="General" sourceLinked="1"/>
        <c:majorTickMark val="out"/>
        <c:minorTickMark val="none"/>
        <c:tickLblPos val="nextTo"/>
        <c:crossAx val="830774176"/>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pPr>
      <a:endParaRPr lang="en-US"/>
    </a:p>
  </c:txPr>
  <c:externalData r:id="rId3">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659817077791602"/>
          <c:y val="4.2660045334877973E-2"/>
          <c:w val="0.72191384071155873"/>
          <c:h val="0.82153488302006716"/>
        </c:manualLayout>
      </c:layout>
      <c:barChart>
        <c:barDir val="col"/>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1-44EF-451C-9CCE-EEB6DAB9F1C3}"/>
              </c:ext>
            </c:extLst>
          </c:dPt>
          <c:dLbls>
            <c:dLbl>
              <c:idx val="0"/>
              <c:layout/>
              <c:tx>
                <c:rich>
                  <a:bodyPr/>
                  <a:lstStyle/>
                  <a:p>
                    <a:fld id="{889788DE-FD7F-4D20-BBEC-A0D72DF74F47}"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1-44EF-451C-9CCE-EEB6DAB9F1C3}"/>
                </c:ext>
              </c:extLst>
            </c:dLbl>
            <c:dLbl>
              <c:idx val="1"/>
              <c:layout/>
              <c:tx>
                <c:rich>
                  <a:bodyPr/>
                  <a:lstStyle/>
                  <a:p>
                    <a:fld id="{F644D741-FA20-47BE-88FA-2CD65534D6D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1-01D8-4737-8E7A-F6E3E5A8F9D9}"/>
                </c:ext>
              </c:extLst>
            </c:dLbl>
            <c:dLbl>
              <c:idx val="2"/>
              <c:layout/>
              <c:tx>
                <c:rich>
                  <a:bodyPr/>
                  <a:lstStyle/>
                  <a:p>
                    <a:fld id="{EEE73A55-8910-4B46-A630-AB2C91E8C20D}"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2-01D8-4737-8E7A-F6E3E5A8F9D9}"/>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#,##0</c:formatCode>
                <c:ptCount val="3"/>
                <c:pt idx="0" formatCode="General">
                  <c:v>16857</c:v>
                </c:pt>
                <c:pt idx="1">
                  <c:v>14529</c:v>
                </c:pt>
                <c:pt idx="2">
                  <c:v>8675</c:v>
                </c:pt>
              </c:numCache>
            </c:numRef>
          </c:val>
          <c:extLst>
            <c:ext xmlns:c15="http://schemas.microsoft.com/office/drawing/2012/chart" uri="{02D57815-91ED-43cb-92C2-25804820EDAC}">
              <c15:datalabelsRange>
                <c15:f>Sheet1!$F$2:$F$4</c15:f>
                <c15:dlblRangeCache>
                  <c:ptCount val="3"/>
                  <c:pt idx="0">
                    <c:v>30.5%</c:v>
                  </c:pt>
                  <c:pt idx="1">
                    <c:v>31.7%</c:v>
                  </c:pt>
                  <c:pt idx="2">
                    <c:v>20.3%</c:v>
                  </c:pt>
                </c15:dlblRangeCache>
              </c15:datalabelsRange>
            </c:ext>
            <c:ext xmlns:c16="http://schemas.microsoft.com/office/drawing/2014/chart" uri="{C3380CC4-5D6E-409C-BE32-E72D297353CC}">
              <c16:uniqueId val="{00000003-44EF-451C-9CCE-EEB6DAB9F1C3}"/>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5-44EF-451C-9CCE-EEB6DAB9F1C3}"/>
              </c:ext>
            </c:extLst>
          </c:dPt>
          <c:dLbls>
            <c:dLbl>
              <c:idx val="0"/>
              <c:layout>
                <c:manualLayout>
                  <c:x val="1.6352047629523258E-2"/>
                  <c:y val="-1.8523766648964558E-3"/>
                </c:manualLayout>
              </c:layout>
              <c:tx>
                <c:rich>
                  <a:bodyPr/>
                  <a:lstStyle/>
                  <a:p>
                    <a:fld id="{12A9803E-5DA0-4C50-BE4B-BC42AE848C21}" type="CELLRANGE">
                      <a:rPr lang="en-US">
                        <a:solidFill>
                          <a:schemeClr val="bg1"/>
                        </a:solidFill>
                      </a:rPr>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5-44EF-451C-9CCE-EEB6DAB9F1C3}"/>
                </c:ext>
              </c:extLst>
            </c:dLbl>
            <c:dLbl>
              <c:idx val="1"/>
              <c:layout/>
              <c:tx>
                <c:rich>
                  <a:bodyPr/>
                  <a:lstStyle/>
                  <a:p>
                    <a:fld id="{47675EED-740C-49BE-A29E-6A4D86247E1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4-01D8-4737-8E7A-F6E3E5A8F9D9}"/>
                </c:ext>
              </c:extLst>
            </c:dLbl>
            <c:dLbl>
              <c:idx val="2"/>
              <c:layout/>
              <c:tx>
                <c:rich>
                  <a:bodyPr/>
                  <a:lstStyle/>
                  <a:p>
                    <a:fld id="{79A37280-294F-48E0-9DE8-146399DEF3F0}"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5-01D8-4737-8E7A-F6E3E5A8F9D9}"/>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#,##0</c:formatCode>
                <c:ptCount val="3"/>
                <c:pt idx="0" formatCode="General">
                  <c:v>11150</c:v>
                </c:pt>
                <c:pt idx="1">
                  <c:v>10078</c:v>
                </c:pt>
                <c:pt idx="2">
                  <c:v>8938</c:v>
                </c:pt>
              </c:numCache>
            </c:numRef>
          </c:val>
          <c:extLst>
            <c:ext xmlns:c15="http://schemas.microsoft.com/office/drawing/2012/chart" uri="{02D57815-91ED-43cb-92C2-25804820EDAC}">
              <c15:datalabelsRange>
                <c15:f>Sheet1!$G$2:$G$4</c15:f>
                <c15:dlblRangeCache>
                  <c:ptCount val="3"/>
                  <c:pt idx="0">
                    <c:v>20.2%</c:v>
                  </c:pt>
                  <c:pt idx="1">
                    <c:v>22.0%</c:v>
                  </c:pt>
                  <c:pt idx="2">
                    <c:v>20.9%</c:v>
                  </c:pt>
                </c15:dlblRangeCache>
              </c15:datalabelsRange>
            </c:ext>
            <c:ext xmlns:c16="http://schemas.microsoft.com/office/drawing/2014/chart" uri="{C3380CC4-5D6E-409C-BE32-E72D297353CC}">
              <c16:uniqueId val="{00000007-44EF-451C-9CCE-EEB6DAB9F1C3}"/>
            </c:ext>
          </c:extLst>
        </c:ser>
        <c:ser>
          <c:idx val="2"/>
          <c:order val="2"/>
          <c:tx>
            <c:strRef>
              <c:f>Sheet1!$D$1</c:f>
              <c:strCache>
                <c:ptCount val="1"/>
                <c:pt idx="0">
                  <c:v>Neutral</c:v>
                </c:pt>
              </c:strCache>
            </c:strRef>
          </c:tx>
          <c:spPr>
            <a:solidFill>
              <a:srgbClr val="7F7E7E"/>
            </a:solidFill>
            <a:ln>
              <a:noFill/>
            </a:ln>
            <a:effectLst/>
          </c:spPr>
          <c:invertIfNegative val="0"/>
          <c:dLbls>
            <c:dLbl>
              <c:idx val="0"/>
              <c:layout/>
              <c:tx>
                <c:rich>
                  <a:bodyPr/>
                  <a:lstStyle/>
                  <a:p>
                    <a:fld id="{ED320446-6262-4AA9-8C8F-BC72AA19585F}"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6-01D8-4737-8E7A-F6E3E5A8F9D9}"/>
                </c:ext>
              </c:extLst>
            </c:dLbl>
            <c:dLbl>
              <c:idx val="1"/>
              <c:layout/>
              <c:tx>
                <c:rich>
                  <a:bodyPr/>
                  <a:lstStyle/>
                  <a:p>
                    <a:fld id="{84F73CD1-2B6C-434A-9FB4-FCEBF4C4E4E5}"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7-01D8-4737-8E7A-F6E3E5A8F9D9}"/>
                </c:ext>
              </c:extLst>
            </c:dLbl>
            <c:dLbl>
              <c:idx val="2"/>
              <c:layout/>
              <c:tx>
                <c:rich>
                  <a:bodyPr/>
                  <a:lstStyle/>
                  <a:p>
                    <a:fld id="{2A99B7D9-45BD-4814-88F3-5578968CB842}"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8-01D8-4737-8E7A-F6E3E5A8F9D9}"/>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Sheet1!$D$2:$D$4</c:f>
              <c:numCache>
                <c:formatCode>#,##0</c:formatCode>
                <c:ptCount val="3"/>
                <c:pt idx="0" formatCode="General">
                  <c:v>27211</c:v>
                </c:pt>
                <c:pt idx="1">
                  <c:v>21297</c:v>
                </c:pt>
                <c:pt idx="2">
                  <c:v>25162</c:v>
                </c:pt>
              </c:numCache>
            </c:numRef>
          </c:val>
          <c:extLst>
            <c:ext xmlns:c15="http://schemas.microsoft.com/office/drawing/2012/chart" uri="{02D57815-91ED-43cb-92C2-25804820EDAC}">
              <c15:datalabelsRange>
                <c15:f>Sheet1!$H$2:$H$4</c15:f>
                <c15:dlblRangeCache>
                  <c:ptCount val="3"/>
                  <c:pt idx="0">
                    <c:v>49.3%</c:v>
                  </c:pt>
                  <c:pt idx="1">
                    <c:v>46.4%</c:v>
                  </c:pt>
                  <c:pt idx="2">
                    <c:v>58.8%</c:v>
                  </c:pt>
                </c15:dlblRangeCache>
              </c15:datalabelsRange>
            </c:ext>
            <c:ext xmlns:c16="http://schemas.microsoft.com/office/drawing/2014/chart" uri="{C3380CC4-5D6E-409C-BE32-E72D297353CC}">
              <c16:uniqueId val="{00000009-44EF-451C-9CCE-EEB6DAB9F1C3}"/>
            </c:ext>
          </c:extLst>
        </c:ser>
        <c:dLbls>
          <c:showLegendKey val="0"/>
          <c:showVal val="1"/>
          <c:showCatName val="0"/>
          <c:showSerName val="0"/>
          <c:showPercent val="0"/>
          <c:showBubbleSize val="0"/>
        </c:dLbls>
        <c:gapWidth val="50"/>
        <c:overlap val="100"/>
        <c:axId val="830776352"/>
        <c:axId val="830781792"/>
      </c:barChart>
      <c:lineChart>
        <c:grouping val="standard"/>
        <c:varyColors val="0"/>
        <c:ser>
          <c:idx val="3"/>
          <c:order val="3"/>
          <c:tx>
            <c:strRef>
              <c:f>Sheet1!$E$1</c:f>
              <c:strCache>
                <c:ptCount val="1"/>
                <c:pt idx="0">
                  <c:v>Sentiment Index</c:v>
                </c:pt>
              </c:strCache>
            </c:strRef>
          </c:tx>
          <c:spPr>
            <a:ln w="28575" cap="rnd">
              <a:solidFill>
                <a:srgbClr val="3D609C"/>
              </a:solidFill>
              <a:round/>
            </a:ln>
            <a:effectLst/>
          </c:spPr>
          <c:marker>
            <c:symbol val="circle"/>
            <c:size val="5"/>
            <c:spPr>
              <a:solidFill>
                <a:schemeClr val="accent4"/>
              </a:solidFill>
              <a:ln w="9525">
                <a:solidFill>
                  <a:srgbClr val="3D609C"/>
                </a:solidFill>
              </a:ln>
              <a:effectLst/>
            </c:spPr>
          </c:marker>
          <c:dLbls>
            <c:dLbl>
              <c:idx val="0"/>
              <c:layout>
                <c:manualLayout>
                  <c:x val="-5.6064163301222741E-2"/>
                  <c:y val="-0.59047904648400673"/>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3-E9E7-4B2C-95D9-D6D278E3BD4C}"/>
                </c:ext>
              </c:extLst>
            </c:dLbl>
            <c:dLbl>
              <c:idx val="1"/>
              <c:layout>
                <c:manualLayout>
                  <c:x val="-5.9568173507549164E-2"/>
                  <c:y val="-0.46252401343804461"/>
                </c:manualLayout>
              </c:layout>
              <c:spPr>
                <a:noFill/>
                <a:ln>
                  <a:noFill/>
                </a:ln>
                <a:effectLst/>
              </c:spPr>
              <c:txPr>
                <a:bodyPr rot="0" spcFirstLastPara="1" vertOverflow="ellipsis" vert="horz" wrap="square" lIns="38100" tIns="19050" rIns="38100" bIns="19050" anchor="ctr" anchorCtr="1">
                  <a:noAutofit/>
                </a:bodyPr>
                <a:lstStyle/>
                <a:p>
                  <a:pPr>
                    <a:defRPr sz="22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9.7131162919368408E-2"/>
                      <c:h val="7.2795406791299921E-2"/>
                    </c:manualLayout>
                  </c15:layout>
                </c:ext>
                <c:ext xmlns:c16="http://schemas.microsoft.com/office/drawing/2014/chart" uri="{C3380CC4-5D6E-409C-BE32-E72D297353CC}">
                  <c16:uniqueId val="{00000005-4680-4CC2-BFF7-CC4E18D3171F}"/>
                </c:ext>
              </c:extLst>
            </c:dLbl>
            <c:dLbl>
              <c:idx val="2"/>
              <c:layout>
                <c:manualLayout>
                  <c:x val="-5.3728156497005131E-2"/>
                  <c:y val="-0.57411760141434065"/>
                </c:manualLayout>
              </c:layout>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A-44EF-451C-9CCE-EEB6DAB9F1C3}"/>
                </c:ext>
              </c:extLst>
            </c:dLbl>
            <c:spPr>
              <a:noFill/>
              <a:ln>
                <a:noFill/>
              </a:ln>
              <a:effectLst/>
            </c:spPr>
            <c:txPr>
              <a:bodyPr rot="0" spcFirstLastPara="1" vertOverflow="ellipsis" vert="horz" wrap="square" lIns="38100" tIns="19050" rIns="38100" bIns="19050" anchor="ctr" anchorCtr="1">
                <a:spAutoFit/>
              </a:bodyPr>
              <a:lstStyle/>
              <a:p>
                <a:pPr>
                  <a:defRPr sz="22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0.0</c:formatCode>
                <c:ptCount val="3"/>
                <c:pt idx="0">
                  <c:v>0.2037704859499411</c:v>
                </c:pt>
                <c:pt idx="1">
                  <c:v>0.18088348843824928</c:v>
                </c:pt>
                <c:pt idx="2">
                  <c:v>-1.4932152387441095E-2</c:v>
                </c:pt>
              </c:numCache>
            </c:numRef>
          </c:val>
          <c:smooth val="0"/>
          <c:extLst>
            <c:ext xmlns:c16="http://schemas.microsoft.com/office/drawing/2014/chart" uri="{C3380CC4-5D6E-409C-BE32-E72D297353CC}">
              <c16:uniqueId val="{0000000B-44EF-451C-9CCE-EEB6DAB9F1C3}"/>
            </c:ext>
          </c:extLst>
        </c:ser>
        <c:dLbls>
          <c:showLegendKey val="0"/>
          <c:showVal val="1"/>
          <c:showCatName val="0"/>
          <c:showSerName val="0"/>
          <c:showPercent val="0"/>
          <c:showBubbleSize val="0"/>
        </c:dLbls>
        <c:marker val="1"/>
        <c:smooth val="0"/>
        <c:axId val="830777440"/>
        <c:axId val="830767104"/>
      </c:lineChart>
      <c:catAx>
        <c:axId val="8307763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830781792"/>
        <c:crosses val="autoZero"/>
        <c:auto val="1"/>
        <c:lblAlgn val="ctr"/>
        <c:lblOffset val="100"/>
        <c:noMultiLvlLbl val="0"/>
      </c:catAx>
      <c:valAx>
        <c:axId val="830781792"/>
        <c:scaling>
          <c:orientation val="minMax"/>
          <c:max val="70000"/>
        </c:scaling>
        <c:delete val="0"/>
        <c:axPos val="l"/>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830776352"/>
        <c:crosses val="autoZero"/>
        <c:crossBetween val="between"/>
      </c:valAx>
      <c:valAx>
        <c:axId val="830767104"/>
        <c:scaling>
          <c:orientation val="minMax"/>
          <c:max val="1"/>
          <c:min val="-0.1"/>
        </c:scaling>
        <c:delete val="0"/>
        <c:axPos val="r"/>
        <c:numFmt formatCode="#,##0.0" sourceLinked="0"/>
        <c:majorTickMark val="out"/>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830777440"/>
        <c:crosses val="max"/>
        <c:crossBetween val="between"/>
        <c:majorUnit val="0.1"/>
        <c:minorUnit val="0.1"/>
      </c:valAx>
      <c:catAx>
        <c:axId val="830777440"/>
        <c:scaling>
          <c:orientation val="minMax"/>
        </c:scaling>
        <c:delete val="1"/>
        <c:axPos val="b"/>
        <c:numFmt formatCode="General" sourceLinked="1"/>
        <c:majorTickMark val="out"/>
        <c:minorTickMark val="none"/>
        <c:tickLblPos val="nextTo"/>
        <c:crossAx val="830767104"/>
        <c:crosses val="autoZero"/>
        <c:auto val="1"/>
        <c:lblAlgn val="ctr"/>
        <c:lblOffset val="100"/>
        <c:noMultiLvlLbl val="0"/>
      </c:cat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pPr>
      <a:endParaRPr lang="en-US"/>
    </a:p>
  </c:txPr>
  <c:externalData r:id="rId3">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32297026651109445"/>
          <c:y val="6.6268914035129828E-2"/>
          <c:w val="0.67702979002087049"/>
          <c:h val="0.85420838912271446"/>
        </c:manualLayout>
      </c:layout>
      <c:barChart>
        <c:barDir val="bar"/>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1-5014-C544-B5C7-5AF3B2EC4A66}"/>
              </c:ext>
            </c:extLst>
          </c:dPt>
          <c:dLbls>
            <c:spPr>
              <a:noFill/>
              <a:ln>
                <a:noFill/>
              </a:ln>
              <a:effectLst/>
            </c:spPr>
            <c:txPr>
              <a:bodyPr wrap="square" lIns="38100" tIns="19050" rIns="38100" bIns="19050" anchor="ctr">
                <a:spAutoFit/>
              </a:bodyPr>
              <a:lstStyle/>
              <a:p>
                <a:pPr>
                  <a:defRPr sz="180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Price</c:v>
                </c:pt>
                <c:pt idx="1">
                  <c:v>Design</c:v>
                </c:pt>
                <c:pt idx="2">
                  <c:v>Product</c:v>
                </c:pt>
                <c:pt idx="3">
                  <c:v>Hardware</c:v>
                </c:pt>
                <c:pt idx="4">
                  <c:v>Function</c:v>
                </c:pt>
              </c:strCache>
            </c:strRef>
          </c:cat>
          <c:val>
            <c:numRef>
              <c:f>Sheet1!$B$2:$B$6</c:f>
              <c:numCache>
                <c:formatCode>General</c:formatCode>
                <c:ptCount val="5"/>
                <c:pt idx="0">
                  <c:v>47</c:v>
                </c:pt>
                <c:pt idx="1">
                  <c:v>100</c:v>
                </c:pt>
                <c:pt idx="2">
                  <c:v>31</c:v>
                </c:pt>
                <c:pt idx="3">
                  <c:v>70</c:v>
                </c:pt>
                <c:pt idx="4">
                  <c:v>151</c:v>
                </c:pt>
              </c:numCache>
            </c:numRef>
          </c:val>
          <c:extLst>
            <c:ext xmlns:c16="http://schemas.microsoft.com/office/drawing/2014/chart" uri="{C3380CC4-5D6E-409C-BE32-E72D297353CC}">
              <c16:uniqueId val="{00000002-5014-C544-B5C7-5AF3B2EC4A66}"/>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4-5014-C544-B5C7-5AF3B2EC4A66}"/>
              </c:ext>
            </c:extLst>
          </c:dPt>
          <c:dLbls>
            <c:dLbl>
              <c:idx val="0"/>
              <c:layout>
                <c:manualLayout>
                  <c:x val="-4.178676537419674E-3"/>
                  <c:y val="-9.9403371052694742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4-5014-C544-B5C7-5AF3B2EC4A66}"/>
                </c:ext>
              </c:extLst>
            </c:dLbl>
            <c:dLbl>
              <c:idx val="1"/>
              <c:layout>
                <c:manualLayout>
                  <c:x val="-6.0783299163283122E-3"/>
                  <c:y val="1.159705995614772E-2"/>
                </c:manualLayout>
              </c:layout>
              <c:spPr>
                <a:noFill/>
                <a:ln>
                  <a:noFill/>
                </a:ln>
                <a:effectLst/>
              </c:spPr>
              <c:txPr>
                <a:bodyPr wrap="square" lIns="38100" tIns="19050" rIns="38100" bIns="19050" anchor="ctr">
                  <a:noAutofit/>
                </a:bodyPr>
                <a:lstStyle/>
                <a:p>
                  <a:pPr>
                    <a:defRPr sz="1800">
                      <a:solidFill>
                        <a:schemeClr val="bg1"/>
                      </a:solidFill>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manualLayout>
                      <c:w val="6.3163857172700996E-2"/>
                      <c:h val="8.3813739476548632E-2"/>
                    </c:manualLayout>
                  </c15:layout>
                </c:ext>
                <c:ext xmlns:c16="http://schemas.microsoft.com/office/drawing/2014/chart" uri="{C3380CC4-5D6E-409C-BE32-E72D297353CC}">
                  <c16:uniqueId val="{00000002-C129-4D40-904B-C540C056B12D}"/>
                </c:ext>
              </c:extLst>
            </c:dLbl>
            <c:dLbl>
              <c:idx val="2"/>
              <c:layout/>
              <c:spPr>
                <a:noFill/>
                <a:ln>
                  <a:noFill/>
                </a:ln>
                <a:effectLst/>
              </c:spPr>
              <c:txPr>
                <a:bodyPr wrap="square" lIns="38100" tIns="19050" rIns="38100" bIns="19050" anchor="ctr">
                  <a:noAutofit/>
                </a:bodyPr>
                <a:lstStyle/>
                <a:p>
                  <a:pPr>
                    <a:defRPr sz="1800">
                      <a:solidFill>
                        <a:schemeClr val="bg1"/>
                      </a:solidFill>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manualLayout>
                      <c:w val="2.4664772112343931E-2"/>
                      <c:h val="8.3813739476548632E-2"/>
                    </c:manualLayout>
                  </c15:layout>
                </c:ext>
                <c:ext xmlns:c16="http://schemas.microsoft.com/office/drawing/2014/chart" uri="{C3380CC4-5D6E-409C-BE32-E72D297353CC}">
                  <c16:uniqueId val="{00000002-249A-413D-8C1E-5CCEBEF6CB14}"/>
                </c:ext>
              </c:extLst>
            </c:dLbl>
            <c:spPr>
              <a:noFill/>
              <a:ln>
                <a:noFill/>
              </a:ln>
              <a:effectLst/>
            </c:spPr>
            <c:txPr>
              <a:bodyPr wrap="square" lIns="38100" tIns="19050" rIns="38100" bIns="19050" anchor="ctr">
                <a:spAutoFit/>
              </a:bodyPr>
              <a:lstStyle/>
              <a:p>
                <a:pPr>
                  <a:defRPr sz="180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Price</c:v>
                </c:pt>
                <c:pt idx="1">
                  <c:v>Design</c:v>
                </c:pt>
                <c:pt idx="2">
                  <c:v>Product</c:v>
                </c:pt>
                <c:pt idx="3">
                  <c:v>Hardware</c:v>
                </c:pt>
                <c:pt idx="4">
                  <c:v>Function</c:v>
                </c:pt>
              </c:strCache>
            </c:strRef>
          </c:cat>
          <c:val>
            <c:numRef>
              <c:f>Sheet1!$C$2:$C$6</c:f>
              <c:numCache>
                <c:formatCode>General</c:formatCode>
                <c:ptCount val="5"/>
                <c:pt idx="0">
                  <c:v>33</c:v>
                </c:pt>
                <c:pt idx="1">
                  <c:v>35</c:v>
                </c:pt>
                <c:pt idx="2">
                  <c:v>8</c:v>
                </c:pt>
                <c:pt idx="3">
                  <c:v>53</c:v>
                </c:pt>
                <c:pt idx="4">
                  <c:v>89</c:v>
                </c:pt>
              </c:numCache>
            </c:numRef>
          </c:val>
          <c:extLst>
            <c:ext xmlns:c16="http://schemas.microsoft.com/office/drawing/2014/chart" uri="{C3380CC4-5D6E-409C-BE32-E72D297353CC}">
              <c16:uniqueId val="{00000005-5014-C544-B5C7-5AF3B2EC4A66}"/>
            </c:ext>
          </c:extLst>
        </c:ser>
        <c:ser>
          <c:idx val="2"/>
          <c:order val="2"/>
          <c:tx>
            <c:strRef>
              <c:f>Sheet1!$D$1</c:f>
              <c:strCache>
                <c:ptCount val="1"/>
                <c:pt idx="0">
                  <c:v>Neutral</c:v>
                </c:pt>
              </c:strCache>
            </c:strRef>
          </c:tx>
          <c:spPr>
            <a:solidFill>
              <a:srgbClr val="7F7E7E"/>
            </a:solidFill>
            <a:ln>
              <a:noFill/>
            </a:ln>
            <a:effectLst/>
          </c:spPr>
          <c:invertIfNegative val="0"/>
          <c:dPt>
            <c:idx val="0"/>
            <c:invertIfNegative val="0"/>
            <c:bubble3D val="0"/>
            <c:extLst>
              <c:ext xmlns:c16="http://schemas.microsoft.com/office/drawing/2014/chart" uri="{C3380CC4-5D6E-409C-BE32-E72D297353CC}">
                <c16:uniqueId val="{00000007-5014-C544-B5C7-5AF3B2EC4A66}"/>
              </c:ext>
            </c:extLst>
          </c:dPt>
          <c:dPt>
            <c:idx val="1"/>
            <c:invertIfNegative val="0"/>
            <c:bubble3D val="0"/>
            <c:extLst>
              <c:ext xmlns:c16="http://schemas.microsoft.com/office/drawing/2014/chart" uri="{C3380CC4-5D6E-409C-BE32-E72D297353CC}">
                <c16:uniqueId val="{00000009-5014-C544-B5C7-5AF3B2EC4A66}"/>
              </c:ext>
            </c:extLst>
          </c:dPt>
          <c:dLbls>
            <c:dLbl>
              <c:idx val="1"/>
              <c:layout>
                <c:manualLayout>
                  <c:x val="4.8568510090203576E-2"/>
                  <c:y val="0"/>
                </c:manualLayout>
              </c:layout>
              <c:spPr>
                <a:noFill/>
                <a:ln>
                  <a:noFill/>
                </a:ln>
                <a:effectLst/>
              </c:spPr>
              <c:txPr>
                <a:bodyPr wrap="square" lIns="38100" tIns="19050" rIns="38100" bIns="19050" anchor="ctr">
                  <a:noAutofit/>
                </a:bodyPr>
                <a:lstStyle/>
                <a:p>
                  <a:pPr>
                    <a:defRPr sz="1800">
                      <a:solidFill>
                        <a:schemeClr val="tx1"/>
                      </a:solidFill>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manualLayout>
                      <c:w val="4.9329416748283436E-2"/>
                      <c:h val="8.7127185178305117E-2"/>
                    </c:manualLayout>
                  </c15:layout>
                </c:ext>
                <c:ext xmlns:c16="http://schemas.microsoft.com/office/drawing/2014/chart" uri="{C3380CC4-5D6E-409C-BE32-E72D297353CC}">
                  <c16:uniqueId val="{00000009-5014-C544-B5C7-5AF3B2EC4A66}"/>
                </c:ext>
              </c:extLst>
            </c:dLbl>
            <c:spPr>
              <a:noFill/>
              <a:ln>
                <a:noFill/>
              </a:ln>
              <a:effectLst/>
            </c:spPr>
            <c:txPr>
              <a:bodyPr wrap="square" lIns="38100" tIns="19050" rIns="38100" bIns="19050" anchor="ctr">
                <a:spAutoFit/>
              </a:bodyPr>
              <a:lstStyle/>
              <a:p>
                <a:pPr>
                  <a:defRPr sz="180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Price</c:v>
                </c:pt>
                <c:pt idx="1">
                  <c:v>Design</c:v>
                </c:pt>
                <c:pt idx="2">
                  <c:v>Product</c:v>
                </c:pt>
                <c:pt idx="3">
                  <c:v>Hardware</c:v>
                </c:pt>
                <c:pt idx="4">
                  <c:v>Function</c:v>
                </c:pt>
              </c:strCache>
            </c:strRef>
          </c:cat>
          <c:val>
            <c:numRef>
              <c:f>Sheet1!$D$2:$D$6</c:f>
              <c:numCache>
                <c:formatCode>General</c:formatCode>
                <c:ptCount val="5"/>
                <c:pt idx="0">
                  <c:v>40</c:v>
                </c:pt>
                <c:pt idx="1">
                  <c:v>17</c:v>
                </c:pt>
                <c:pt idx="2">
                  <c:v>129</c:v>
                </c:pt>
                <c:pt idx="3">
                  <c:v>48</c:v>
                </c:pt>
                <c:pt idx="4">
                  <c:v>159</c:v>
                </c:pt>
              </c:numCache>
            </c:numRef>
          </c:val>
          <c:extLst>
            <c:ext xmlns:c16="http://schemas.microsoft.com/office/drawing/2014/chart" uri="{C3380CC4-5D6E-409C-BE32-E72D297353CC}">
              <c16:uniqueId val="{0000000A-5014-C544-B5C7-5AF3B2EC4A66}"/>
            </c:ext>
          </c:extLst>
        </c:ser>
        <c:dLbls>
          <c:dLblPos val="ctr"/>
          <c:showLegendKey val="0"/>
          <c:showVal val="1"/>
          <c:showCatName val="0"/>
          <c:showSerName val="0"/>
          <c:showPercent val="0"/>
          <c:showBubbleSize val="0"/>
        </c:dLbls>
        <c:gapWidth val="50"/>
        <c:overlap val="100"/>
        <c:axId val="830777984"/>
        <c:axId val="830768736"/>
      </c:barChart>
      <c:catAx>
        <c:axId val="83077798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830768736"/>
        <c:crosses val="autoZero"/>
        <c:auto val="1"/>
        <c:lblAlgn val="ctr"/>
        <c:lblOffset val="100"/>
        <c:noMultiLvlLbl val="0"/>
      </c:catAx>
      <c:valAx>
        <c:axId val="830768736"/>
        <c:scaling>
          <c:orientation val="minMax"/>
        </c:scaling>
        <c:delete val="1"/>
        <c:axPos val="b"/>
        <c:numFmt formatCode="General" sourceLinked="1"/>
        <c:majorTickMark val="none"/>
        <c:minorTickMark val="none"/>
        <c:tickLblPos val="nextTo"/>
        <c:crossAx val="83077798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2200">
                <a:latin typeface="+mn-lt"/>
                <a:cs typeface="Helvetica" panose="020B0604020202020204" pitchFamily="34" charset="0"/>
              </a:defRPr>
            </a:pPr>
            <a:r>
              <a:rPr lang="en-US" sz="2200" dirty="0">
                <a:latin typeface="+mn-lt"/>
                <a:cs typeface="Helvetica" panose="020B0604020202020204" pitchFamily="34" charset="0"/>
              </a:rPr>
              <a:t>Sentiment</a:t>
            </a:r>
            <a:r>
              <a:rPr lang="en-US" sz="2200" baseline="0" dirty="0">
                <a:latin typeface="+mn-lt"/>
                <a:cs typeface="Helvetica" panose="020B0604020202020204" pitchFamily="34" charset="0"/>
              </a:rPr>
              <a:t> Nokia </a:t>
            </a:r>
            <a:r>
              <a:rPr lang="en-US" sz="2200" baseline="0" dirty="0" smtClean="0">
                <a:latin typeface="+mn-lt"/>
                <a:cs typeface="Helvetica" panose="020B0604020202020204" pitchFamily="34" charset="0"/>
              </a:rPr>
              <a:t>8.1</a:t>
            </a:r>
            <a:endParaRPr lang="en-US" sz="2200" dirty="0">
              <a:latin typeface="+mn-lt"/>
              <a:cs typeface="Helvetica" panose="020B0604020202020204" pitchFamily="34" charset="0"/>
            </a:endParaRPr>
          </a:p>
        </c:rich>
      </c:tx>
      <c:layout/>
      <c:overlay val="0"/>
    </c:title>
    <c:autoTitleDeleted val="0"/>
    <c:plotArea>
      <c:layout>
        <c:manualLayout>
          <c:layoutTarget val="inner"/>
          <c:xMode val="edge"/>
          <c:yMode val="edge"/>
          <c:x val="0.24106329816244859"/>
          <c:y val="0.11537393499526667"/>
          <c:w val="0.56360086901044359"/>
          <c:h val="0.79790640095152565"/>
        </c:manualLayout>
      </c:layout>
      <c:doughnutChart>
        <c:varyColors val="1"/>
        <c:ser>
          <c:idx val="0"/>
          <c:order val="0"/>
          <c:tx>
            <c:strRef>
              <c:f>Sheet1!$B$1</c:f>
              <c:strCache>
                <c:ptCount val="1"/>
                <c:pt idx="0">
                  <c:v>Column1</c:v>
                </c:pt>
              </c:strCache>
            </c:strRef>
          </c:tx>
          <c:dPt>
            <c:idx val="0"/>
            <c:bubble3D val="0"/>
            <c:spPr>
              <a:solidFill>
                <a:srgbClr val="449EF7"/>
              </a:solidFill>
              <a:ln w="19050">
                <a:solidFill>
                  <a:schemeClr val="lt1"/>
                </a:solidFill>
              </a:ln>
              <a:effectLst/>
            </c:spPr>
            <c:extLst>
              <c:ext xmlns:c16="http://schemas.microsoft.com/office/drawing/2014/chart" uri="{C3380CC4-5D6E-409C-BE32-E72D297353CC}">
                <c16:uniqueId val="{00000001-E0D8-5E4F-879F-C843C2908F91}"/>
              </c:ext>
            </c:extLst>
          </c:dPt>
          <c:dPt>
            <c:idx val="1"/>
            <c:bubble3D val="0"/>
            <c:spPr>
              <a:solidFill>
                <a:srgbClr val="B12218"/>
              </a:solidFill>
              <a:ln w="19050">
                <a:solidFill>
                  <a:schemeClr val="lt1"/>
                </a:solidFill>
              </a:ln>
              <a:effectLst/>
            </c:spPr>
            <c:extLst>
              <c:ext xmlns:c16="http://schemas.microsoft.com/office/drawing/2014/chart" uri="{C3380CC4-5D6E-409C-BE32-E72D297353CC}">
                <c16:uniqueId val="{00000003-E0D8-5E4F-879F-C843C2908F91}"/>
              </c:ext>
            </c:extLst>
          </c:dPt>
          <c:dPt>
            <c:idx val="2"/>
            <c:bubble3D val="0"/>
            <c:spPr>
              <a:solidFill>
                <a:schemeClr val="bg1">
                  <a:lumMod val="50000"/>
                </a:schemeClr>
              </a:solidFill>
              <a:ln w="19050">
                <a:solidFill>
                  <a:schemeClr val="lt1"/>
                </a:solidFill>
              </a:ln>
              <a:effectLst/>
            </c:spPr>
            <c:extLst>
              <c:ext xmlns:c16="http://schemas.microsoft.com/office/drawing/2014/chart" uri="{C3380CC4-5D6E-409C-BE32-E72D297353CC}">
                <c16:uniqueId val="{00000005-E0D8-5E4F-879F-C843C2908F91}"/>
              </c:ext>
            </c:extLst>
          </c:dPt>
          <c:dLbls>
            <c:dLbl>
              <c:idx val="0"/>
              <c:spPr>
                <a:noFill/>
                <a:ln>
                  <a:noFill/>
                </a:ln>
                <a:effectLst/>
              </c:spPr>
              <c:txPr>
                <a:bodyPr wrap="none" lIns="38100" tIns="19050" rIns="38100" bIns="19050" anchor="ctr">
                  <a:noAutofit/>
                </a:bodyPr>
                <a:lstStyle/>
                <a:p>
                  <a:pPr>
                    <a:defRPr sz="1800">
                      <a:solidFill>
                        <a:schemeClr val="bg1"/>
                      </a:solidFill>
                      <a:latin typeface="+mn-lt"/>
                      <a:cs typeface="Helvetica" panose="020B0604020202020204"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1-E0D8-5E4F-879F-C843C2908F91}"/>
                </c:ext>
              </c:extLst>
            </c:dLbl>
            <c:dLbl>
              <c:idx val="2"/>
              <c:spPr>
                <a:noFill/>
                <a:ln>
                  <a:noFill/>
                </a:ln>
                <a:effectLst/>
              </c:spPr>
              <c:txPr>
                <a:bodyPr wrap="none" lIns="38100" tIns="19050" rIns="38100" bIns="19050" anchor="ctr">
                  <a:noAutofit/>
                </a:bodyPr>
                <a:lstStyle/>
                <a:p>
                  <a:pPr>
                    <a:defRPr sz="1800">
                      <a:solidFill>
                        <a:schemeClr val="bg1"/>
                      </a:solidFill>
                      <a:latin typeface="+mn-lt"/>
                      <a:cs typeface="Helvetica" panose="020B0604020202020204" pitchFamily="34" charset="0"/>
                    </a:defRPr>
                  </a:pPr>
                  <a:endParaRPr lang="en-US"/>
                </a:p>
              </c:txPr>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5-E0D8-5E4F-879F-C843C2908F91}"/>
                </c:ext>
              </c:extLst>
            </c:dLbl>
            <c:spPr>
              <a:noFill/>
              <a:ln>
                <a:noFill/>
              </a:ln>
              <a:effectLst/>
            </c:spPr>
            <c:txPr>
              <a:bodyPr wrap="none" lIns="38100" tIns="19050" rIns="38100" bIns="19050" anchor="ctr">
                <a:spAutoFit/>
              </a:bodyPr>
              <a:lstStyle/>
              <a:p>
                <a:pPr>
                  <a:defRPr sz="1800">
                    <a:solidFill>
                      <a:schemeClr val="bg1"/>
                    </a:solidFill>
                    <a:latin typeface="+mn-lt"/>
                    <a:cs typeface="Helvetica" panose="020B0604020202020204" pitchFamily="34" charset="0"/>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spPr xmlns:c15="http://schemas.microsoft.com/office/drawing/2012/chart">
                  <a:prstGeom prst="rect">
                    <a:avLst/>
                  </a:prstGeom>
                </c15:spPr>
                <c15:layout/>
              </c:ext>
            </c:extLst>
          </c:dLbls>
          <c:cat>
            <c:strRef>
              <c:f>Sheet1!$A$2:$A$4</c:f>
              <c:strCache>
                <c:ptCount val="3"/>
                <c:pt idx="0">
                  <c:v>Positive</c:v>
                </c:pt>
                <c:pt idx="1">
                  <c:v>Negative</c:v>
                </c:pt>
                <c:pt idx="2">
                  <c:v>Neutral</c:v>
                </c:pt>
              </c:strCache>
            </c:strRef>
          </c:cat>
          <c:val>
            <c:numRef>
              <c:f>Sheet1!$B$2:$B$4</c:f>
              <c:numCache>
                <c:formatCode>0.0%</c:formatCode>
                <c:ptCount val="3"/>
                <c:pt idx="0">
                  <c:v>0.27300000000000002</c:v>
                </c:pt>
                <c:pt idx="1">
                  <c:v>0.33300000000000002</c:v>
                </c:pt>
                <c:pt idx="2">
                  <c:v>0.39400000000000002</c:v>
                </c:pt>
              </c:numCache>
            </c:numRef>
          </c:val>
          <c:extLst>
            <c:ext xmlns:c16="http://schemas.microsoft.com/office/drawing/2014/chart" uri="{C3380CC4-5D6E-409C-BE32-E72D297353CC}">
              <c16:uniqueId val="{00000006-E0D8-5E4F-879F-C843C2908F91}"/>
            </c:ext>
          </c:extLst>
        </c:ser>
        <c:dLbls>
          <c:showLegendKey val="0"/>
          <c:showVal val="1"/>
          <c:showCatName val="0"/>
          <c:showSerName val="0"/>
          <c:showPercent val="0"/>
          <c:showBubbleSize val="0"/>
          <c:showLeaderLines val="1"/>
        </c:dLbls>
        <c:firstSliceAng val="0"/>
        <c:holeSize val="50"/>
      </c:doughnut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userShapes r:id="rId2"/>
</c:chartSpace>
</file>

<file path=ppt/charts/chart6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8988718379372919"/>
          <c:y val="8.2836142543912292E-2"/>
          <c:w val="0.70618199395146086"/>
          <c:h val="0.88071595473676634"/>
        </c:manualLayout>
      </c:layout>
      <c:barChart>
        <c:barDir val="bar"/>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1-765D-4FE4-AB0A-F62BFA0052F1}"/>
              </c:ext>
            </c:extLst>
          </c:dPt>
          <c:dLbls>
            <c:dLbl>
              <c:idx val="3"/>
              <c:layout>
                <c:manualLayout>
                  <c:x val="1.5704602877583376E-2"/>
                  <c:y val="0"/>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4-2C7F-46E2-A82C-A3F43AFD52DD}"/>
                </c:ext>
              </c:extLst>
            </c:dLbl>
            <c:spPr>
              <a:noFill/>
              <a:ln>
                <a:noFill/>
              </a:ln>
              <a:effectLst/>
            </c:spPr>
            <c:txPr>
              <a:bodyPr wrap="square" lIns="38100" tIns="19050" rIns="38100" bIns="19050" anchor="ctr">
                <a:spAutoFit/>
              </a:bodyPr>
              <a:lstStyle/>
              <a:p>
                <a:pPr>
                  <a:defRPr sz="180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Performance</c:v>
                </c:pt>
                <c:pt idx="1">
                  <c:v>Hardware</c:v>
                </c:pt>
                <c:pt idx="2">
                  <c:v>Design</c:v>
                </c:pt>
                <c:pt idx="3">
                  <c:v>Product</c:v>
                </c:pt>
                <c:pt idx="4">
                  <c:v>Function</c:v>
                </c:pt>
              </c:strCache>
            </c:strRef>
          </c:cat>
          <c:val>
            <c:numRef>
              <c:f>Sheet1!$B$2:$B$6</c:f>
              <c:numCache>
                <c:formatCode>General</c:formatCode>
                <c:ptCount val="5"/>
                <c:pt idx="0">
                  <c:v>46</c:v>
                </c:pt>
                <c:pt idx="1">
                  <c:v>39</c:v>
                </c:pt>
                <c:pt idx="2">
                  <c:v>63</c:v>
                </c:pt>
                <c:pt idx="3">
                  <c:v>11</c:v>
                </c:pt>
                <c:pt idx="4">
                  <c:v>74</c:v>
                </c:pt>
              </c:numCache>
            </c:numRef>
          </c:val>
          <c:extLst>
            <c:ext xmlns:c16="http://schemas.microsoft.com/office/drawing/2014/chart" uri="{C3380CC4-5D6E-409C-BE32-E72D297353CC}">
              <c16:uniqueId val="{00000002-765D-4FE4-AB0A-F62BFA0052F1}"/>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4-765D-4FE4-AB0A-F62BFA0052F1}"/>
              </c:ext>
            </c:extLst>
          </c:dPt>
          <c:dLbls>
            <c:dLbl>
              <c:idx val="1"/>
              <c:layout>
                <c:manualLayout>
                  <c:x val="5.2348676258611258E-3"/>
                  <c:y val="1.4910505657904211E-2"/>
                </c:manualLayout>
              </c:layout>
              <c:spPr>
                <a:noFill/>
                <a:ln>
                  <a:noFill/>
                </a:ln>
                <a:effectLst/>
              </c:spPr>
              <c:txPr>
                <a:bodyPr wrap="square" lIns="38100" tIns="19050" rIns="38100" bIns="19050" anchor="ctr">
                  <a:noAutofit/>
                </a:bodyPr>
                <a:lstStyle/>
                <a:p>
                  <a:pPr>
                    <a:defRPr sz="1800">
                      <a:solidFill>
                        <a:schemeClr val="bg1"/>
                      </a:solidFill>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manualLayout>
                      <c:w val="6.3228544840076173E-2"/>
                      <c:h val="9.7067522283574598E-2"/>
                    </c:manualLayout>
                  </c15:layout>
                </c:ext>
                <c:ext xmlns:c16="http://schemas.microsoft.com/office/drawing/2014/chart" uri="{C3380CC4-5D6E-409C-BE32-E72D297353CC}">
                  <c16:uniqueId val="{00000002-C328-47C2-A055-ADA3E48741CF}"/>
                </c:ext>
              </c:extLst>
            </c:dLbl>
            <c:spPr>
              <a:noFill/>
              <a:ln>
                <a:noFill/>
              </a:ln>
              <a:effectLst/>
            </c:spPr>
            <c:txPr>
              <a:bodyPr wrap="square" lIns="38100" tIns="19050" rIns="38100" bIns="19050" anchor="ctr">
                <a:spAutoFit/>
              </a:bodyPr>
              <a:lstStyle/>
              <a:p>
                <a:pPr>
                  <a:defRPr sz="180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Performance</c:v>
                </c:pt>
                <c:pt idx="1">
                  <c:v>Hardware</c:v>
                </c:pt>
                <c:pt idx="2">
                  <c:v>Design</c:v>
                </c:pt>
                <c:pt idx="3">
                  <c:v>Product</c:v>
                </c:pt>
                <c:pt idx="4">
                  <c:v>Function</c:v>
                </c:pt>
              </c:strCache>
            </c:strRef>
          </c:cat>
          <c:val>
            <c:numRef>
              <c:f>Sheet1!$C$2:$C$6</c:f>
              <c:numCache>
                <c:formatCode>General</c:formatCode>
                <c:ptCount val="5"/>
                <c:pt idx="0">
                  <c:v>24</c:v>
                </c:pt>
                <c:pt idx="1">
                  <c:v>22</c:v>
                </c:pt>
                <c:pt idx="2">
                  <c:v>18</c:v>
                </c:pt>
                <c:pt idx="4">
                  <c:v>44</c:v>
                </c:pt>
              </c:numCache>
            </c:numRef>
          </c:val>
          <c:extLst>
            <c:ext xmlns:c16="http://schemas.microsoft.com/office/drawing/2014/chart" uri="{C3380CC4-5D6E-409C-BE32-E72D297353CC}">
              <c16:uniqueId val="{00000009-765D-4FE4-AB0A-F62BFA0052F1}"/>
            </c:ext>
          </c:extLst>
        </c:ser>
        <c:ser>
          <c:idx val="2"/>
          <c:order val="2"/>
          <c:tx>
            <c:strRef>
              <c:f>Sheet1!$D$1</c:f>
              <c:strCache>
                <c:ptCount val="1"/>
                <c:pt idx="0">
                  <c:v>Neutral</c:v>
                </c:pt>
              </c:strCache>
            </c:strRef>
          </c:tx>
          <c:spPr>
            <a:solidFill>
              <a:srgbClr val="7F7E7E"/>
            </a:solidFill>
            <a:ln>
              <a:noFill/>
            </a:ln>
            <a:effectLst/>
          </c:spPr>
          <c:invertIfNegative val="0"/>
          <c:dPt>
            <c:idx val="0"/>
            <c:invertIfNegative val="0"/>
            <c:bubble3D val="0"/>
            <c:extLst>
              <c:ext xmlns:c16="http://schemas.microsoft.com/office/drawing/2014/chart" uri="{C3380CC4-5D6E-409C-BE32-E72D297353CC}">
                <c16:uniqueId val="{0000000B-765D-4FE4-AB0A-F62BFA0052F1}"/>
              </c:ext>
            </c:extLst>
          </c:dPt>
          <c:dPt>
            <c:idx val="1"/>
            <c:invertIfNegative val="0"/>
            <c:bubble3D val="0"/>
            <c:extLst>
              <c:ext xmlns:c16="http://schemas.microsoft.com/office/drawing/2014/chart" uri="{C3380CC4-5D6E-409C-BE32-E72D297353CC}">
                <c16:uniqueId val="{0000000D-765D-4FE4-AB0A-F62BFA0052F1}"/>
              </c:ext>
            </c:extLst>
          </c:dPt>
          <c:dLbls>
            <c:spPr>
              <a:noFill/>
              <a:ln>
                <a:noFill/>
              </a:ln>
              <a:effectLst/>
            </c:spPr>
            <c:txPr>
              <a:bodyPr wrap="square" lIns="38100" tIns="19050" rIns="38100" bIns="19050" anchor="ctr">
                <a:spAutoFit/>
              </a:bodyPr>
              <a:lstStyle/>
              <a:p>
                <a:pPr>
                  <a:defRPr sz="180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Performance</c:v>
                </c:pt>
                <c:pt idx="1">
                  <c:v>Hardware</c:v>
                </c:pt>
                <c:pt idx="2">
                  <c:v>Design</c:v>
                </c:pt>
                <c:pt idx="3">
                  <c:v>Product</c:v>
                </c:pt>
                <c:pt idx="4">
                  <c:v>Function</c:v>
                </c:pt>
              </c:strCache>
            </c:strRef>
          </c:cat>
          <c:val>
            <c:numRef>
              <c:f>Sheet1!$D$2:$D$6</c:f>
              <c:numCache>
                <c:formatCode>General</c:formatCode>
                <c:ptCount val="5"/>
                <c:pt idx="0">
                  <c:v>22</c:v>
                </c:pt>
                <c:pt idx="1">
                  <c:v>37</c:v>
                </c:pt>
                <c:pt idx="2">
                  <c:v>20</c:v>
                </c:pt>
                <c:pt idx="3">
                  <c:v>94</c:v>
                </c:pt>
                <c:pt idx="4">
                  <c:v>85</c:v>
                </c:pt>
              </c:numCache>
            </c:numRef>
          </c:val>
          <c:extLst>
            <c:ext xmlns:c16="http://schemas.microsoft.com/office/drawing/2014/chart" uri="{C3380CC4-5D6E-409C-BE32-E72D297353CC}">
              <c16:uniqueId val="{0000000E-765D-4FE4-AB0A-F62BFA0052F1}"/>
            </c:ext>
          </c:extLst>
        </c:ser>
        <c:dLbls>
          <c:dLblPos val="ctr"/>
          <c:showLegendKey val="0"/>
          <c:showVal val="1"/>
          <c:showCatName val="0"/>
          <c:showSerName val="0"/>
          <c:showPercent val="0"/>
          <c:showBubbleSize val="0"/>
        </c:dLbls>
        <c:gapWidth val="50"/>
        <c:overlap val="100"/>
        <c:axId val="830767648"/>
        <c:axId val="830776896"/>
      </c:barChart>
      <c:catAx>
        <c:axId val="83076764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830776896"/>
        <c:crosses val="autoZero"/>
        <c:auto val="1"/>
        <c:lblAlgn val="ctr"/>
        <c:lblOffset val="100"/>
        <c:noMultiLvlLbl val="0"/>
      </c:catAx>
      <c:valAx>
        <c:axId val="830776896"/>
        <c:scaling>
          <c:orientation val="minMax"/>
        </c:scaling>
        <c:delete val="1"/>
        <c:axPos val="b"/>
        <c:numFmt formatCode="General" sourceLinked="1"/>
        <c:majorTickMark val="none"/>
        <c:minorTickMark val="none"/>
        <c:tickLblPos val="nextTo"/>
        <c:crossAx val="83076764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7887827090437067"/>
          <c:y val="0"/>
          <c:w val="0.70466001988502258"/>
          <c:h val="0.99029712748288012"/>
        </c:manualLayout>
      </c:layout>
      <c:barChart>
        <c:barDir val="bar"/>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0-E964-EB49-80BD-9BE24D638CC5}"/>
              </c:ext>
            </c:extLst>
          </c:dPt>
          <c:dLbls>
            <c:dLbl>
              <c:idx val="0"/>
              <c:layout/>
              <c:tx>
                <c:rich>
                  <a:bodyPr/>
                  <a:lstStyle/>
                  <a:p>
                    <a:fld id="{130D55C6-2CA7-4080-A2F1-AF9BD73509F4}" type="VALUE">
                      <a:rPr lang="en-US" sz="1800"/>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0-E964-EB49-80BD-9BE24D638CC5}"/>
                </c:ext>
              </c:extLst>
            </c:dLbl>
            <c:dLbl>
              <c:idx val="1"/>
              <c:layout/>
              <c:tx>
                <c:rich>
                  <a:bodyPr/>
                  <a:lstStyle/>
                  <a:p>
                    <a:fld id="{172AFA6A-8084-4790-8275-FDF426A43364}" type="VALUE">
                      <a:rPr lang="en-US" sz="1800"/>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1-D1AE-4388-AF8E-F366B67C9120}"/>
                </c:ext>
              </c:extLst>
            </c:dLbl>
            <c:dLbl>
              <c:idx val="3"/>
              <c:layout>
                <c:manualLayout>
                  <c:x val="2.1916259750980344E-2"/>
                  <c:y val="0"/>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D1AE-4388-AF8E-F366B67C9120}"/>
                </c:ext>
              </c:extLst>
            </c:dLbl>
            <c:spPr>
              <a:noFill/>
              <a:ln>
                <a:noFill/>
              </a:ln>
              <a:effectLst/>
            </c:spPr>
            <c:txPr>
              <a:bodyPr wrap="square" lIns="38100" tIns="19050" rIns="38100" bIns="19050" anchor="ctr">
                <a:spAutoFit/>
              </a:bodyPr>
              <a:lstStyle/>
              <a:p>
                <a:pPr>
                  <a:defRPr sz="180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Hardware</c:v>
                </c:pt>
                <c:pt idx="1">
                  <c:v>Design</c:v>
                </c:pt>
                <c:pt idx="2">
                  <c:v>OS_Upgrate</c:v>
                </c:pt>
                <c:pt idx="3">
                  <c:v>Product</c:v>
                </c:pt>
                <c:pt idx="4">
                  <c:v>Function</c:v>
                </c:pt>
              </c:strCache>
            </c:strRef>
          </c:cat>
          <c:val>
            <c:numRef>
              <c:f>Sheet1!$B$2:$B$6</c:f>
              <c:numCache>
                <c:formatCode>General</c:formatCode>
                <c:ptCount val="5"/>
                <c:pt idx="0">
                  <c:v>21</c:v>
                </c:pt>
                <c:pt idx="1">
                  <c:v>32</c:v>
                </c:pt>
                <c:pt idx="2">
                  <c:v>30</c:v>
                </c:pt>
                <c:pt idx="3">
                  <c:v>2</c:v>
                </c:pt>
                <c:pt idx="4">
                  <c:v>64</c:v>
                </c:pt>
              </c:numCache>
            </c:numRef>
          </c:val>
          <c:extLst>
            <c:ext xmlns:c16="http://schemas.microsoft.com/office/drawing/2014/chart" uri="{C3380CC4-5D6E-409C-BE32-E72D297353CC}">
              <c16:uniqueId val="{00000001-E964-EB49-80BD-9BE24D638CC5}"/>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2-E964-EB49-80BD-9BE24D638CC5}"/>
              </c:ext>
            </c:extLst>
          </c:dPt>
          <c:dLbls>
            <c:dLbl>
              <c:idx val="0"/>
              <c:layout>
                <c:manualLayout>
                  <c:x val="9.843987422521296E-3"/>
                  <c:y val="-1.8204191753917603E-3"/>
                </c:manualLayout>
              </c:layout>
              <c:tx>
                <c:rich>
                  <a:bodyPr wrap="square" lIns="38100" tIns="19050" rIns="38100" bIns="19050" anchor="ctr">
                    <a:spAutoFit/>
                  </a:bodyPr>
                  <a:lstStyle/>
                  <a:p>
                    <a:pPr>
                      <a:defRPr sz="1800">
                        <a:solidFill>
                          <a:schemeClr val="tx1"/>
                        </a:solidFill>
                      </a:defRPr>
                    </a:pPr>
                    <a:fld id="{CDCB428F-04B1-43E2-B00C-75F00C14441B}" type="VALUE">
                      <a:rPr lang="en-US" sz="1800">
                        <a:solidFill>
                          <a:schemeClr val="bg1"/>
                        </a:solidFill>
                      </a:rPr>
                      <a:pPr>
                        <a:defRPr sz="1800">
                          <a:solidFill>
                            <a:schemeClr val="tx1"/>
                          </a:solidFill>
                        </a:defRPr>
                      </a:pPr>
                      <a:t>[VALUE]</a:t>
                    </a:fld>
                    <a:endParaRPr lang="en-US"/>
                  </a:p>
                </c:rich>
              </c:tx>
              <c:spPr>
                <a:noFill/>
                <a:ln>
                  <a:noFill/>
                </a:ln>
                <a:effectLst/>
              </c:spPr>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2-E964-EB49-80BD-9BE24D638CC5}"/>
                </c:ext>
              </c:extLst>
            </c:dLbl>
            <c:dLbl>
              <c:idx val="1"/>
              <c:layout>
                <c:manualLayout>
                  <c:x val="5.9434398851032338E-3"/>
                  <c:y val="-2.9400742159730194E-3"/>
                </c:manualLayout>
              </c:layout>
              <c:tx>
                <c:rich>
                  <a:bodyPr wrap="square" lIns="38100" tIns="19050" rIns="38100" bIns="19050" anchor="ctr">
                    <a:spAutoFit/>
                  </a:bodyPr>
                  <a:lstStyle/>
                  <a:p>
                    <a:pPr>
                      <a:defRPr sz="1800">
                        <a:solidFill>
                          <a:schemeClr val="tx1"/>
                        </a:solidFill>
                      </a:defRPr>
                    </a:pPr>
                    <a:fld id="{693F0E61-38CE-45B9-98BE-9586B2B5C85C}" type="VALUE">
                      <a:rPr lang="en-US" sz="1800">
                        <a:solidFill>
                          <a:schemeClr val="bg1"/>
                        </a:solidFill>
                      </a:rPr>
                      <a:pPr>
                        <a:defRPr sz="1800">
                          <a:solidFill>
                            <a:schemeClr val="tx1"/>
                          </a:solidFill>
                        </a:defRPr>
                      </a:pPr>
                      <a:t>[VALUE]</a:t>
                    </a:fld>
                    <a:endParaRPr lang="en-US"/>
                  </a:p>
                </c:rich>
              </c:tx>
              <c:spPr>
                <a:noFill/>
                <a:ln>
                  <a:noFill/>
                </a:ln>
                <a:effectLst/>
              </c:spPr>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2-92D4-413B-8795-F17D0CB31A34}"/>
                </c:ext>
              </c:extLst>
            </c:dLbl>
            <c:dLbl>
              <c:idx val="2"/>
              <c:layout>
                <c:manualLayout>
                  <c:x val="6.103035993506754E-3"/>
                  <c:y val="1.7687037111760267E-2"/>
                </c:manualLayout>
              </c:layout>
              <c:tx>
                <c:rich>
                  <a:bodyPr wrap="square" lIns="38100" tIns="19050" rIns="38100" bIns="19050" anchor="ctr">
                    <a:noAutofit/>
                  </a:bodyPr>
                  <a:lstStyle/>
                  <a:p>
                    <a:pPr>
                      <a:defRPr sz="1800">
                        <a:solidFill>
                          <a:schemeClr val="tx1"/>
                        </a:solidFill>
                      </a:defRPr>
                    </a:pPr>
                    <a:fld id="{821C828F-5F35-4505-98F8-D15764D0FD34}" type="VALUE">
                      <a:rPr lang="en-US" sz="1800">
                        <a:solidFill>
                          <a:schemeClr val="bg1"/>
                        </a:solidFill>
                      </a:rPr>
                      <a:pPr>
                        <a:defRPr sz="1800">
                          <a:solidFill>
                            <a:schemeClr val="tx1"/>
                          </a:solidFill>
                        </a:defRPr>
                      </a:pPr>
                      <a:t>[VALUE]</a:t>
                    </a:fld>
                    <a:endParaRPr lang="en-US"/>
                  </a:p>
                </c:rich>
              </c:tx>
              <c:spPr>
                <a:noFill/>
                <a:ln>
                  <a:noFill/>
                </a:ln>
                <a:effectLst/>
              </c:spPr>
              <c:dLblPos val="ctr"/>
              <c:showLegendKey val="0"/>
              <c:showVal val="1"/>
              <c:showCatName val="0"/>
              <c:showSerName val="0"/>
              <c:showPercent val="0"/>
              <c:showBubbleSize val="0"/>
              <c:extLst>
                <c:ext xmlns:c15="http://schemas.microsoft.com/office/drawing/2012/chart" uri="{CE6537A1-D6FC-4f65-9D91-7224C49458BB}">
                  <c15:layout>
                    <c:manualLayout>
                      <c:w val="9.091943209271057E-2"/>
                      <c:h val="0.10700790261062217"/>
                    </c:manualLayout>
                  </c15:layout>
                  <c15:dlblFieldTable/>
                  <c15:showDataLabelsRange val="0"/>
                </c:ext>
                <c:ext xmlns:c16="http://schemas.microsoft.com/office/drawing/2014/chart" uri="{C3380CC4-5D6E-409C-BE32-E72D297353CC}">
                  <c16:uniqueId val="{00000003-92D4-413B-8795-F17D0CB31A34}"/>
                </c:ext>
              </c:extLst>
            </c:dLbl>
            <c:dLbl>
              <c:idx val="3"/>
              <c:delete val="1"/>
              <c:extLst>
                <c:ext xmlns:c15="http://schemas.microsoft.com/office/drawing/2012/chart" uri="{CE6537A1-D6FC-4f65-9D91-7224C49458BB}"/>
                <c:ext xmlns:c16="http://schemas.microsoft.com/office/drawing/2014/chart" uri="{C3380CC4-5D6E-409C-BE32-E72D297353CC}">
                  <c16:uniqueId val="{00000002-8D33-46DF-8C65-4A5339C895A7}"/>
                </c:ext>
              </c:extLst>
            </c:dLbl>
            <c:spPr>
              <a:noFill/>
              <a:ln>
                <a:noFill/>
              </a:ln>
              <a:effectLst/>
            </c:spPr>
            <c:txPr>
              <a:bodyPr wrap="square" lIns="38100" tIns="19050" rIns="38100" bIns="19050" anchor="ctr">
                <a:spAutoFit/>
              </a:bodyPr>
              <a:lstStyle/>
              <a:p>
                <a:pPr>
                  <a:defRPr sz="180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Hardware</c:v>
                </c:pt>
                <c:pt idx="1">
                  <c:v>Design</c:v>
                </c:pt>
                <c:pt idx="2">
                  <c:v>OS_Upgrate</c:v>
                </c:pt>
                <c:pt idx="3">
                  <c:v>Product</c:v>
                </c:pt>
                <c:pt idx="4">
                  <c:v>Function</c:v>
                </c:pt>
              </c:strCache>
            </c:strRef>
          </c:cat>
          <c:val>
            <c:numRef>
              <c:f>Sheet1!$C$2:$C$6</c:f>
              <c:numCache>
                <c:formatCode>General</c:formatCode>
                <c:ptCount val="5"/>
                <c:pt idx="0">
                  <c:v>18</c:v>
                </c:pt>
                <c:pt idx="1">
                  <c:v>21</c:v>
                </c:pt>
                <c:pt idx="2">
                  <c:v>38</c:v>
                </c:pt>
                <c:pt idx="3">
                  <c:v>1</c:v>
                </c:pt>
                <c:pt idx="4">
                  <c:v>90</c:v>
                </c:pt>
              </c:numCache>
            </c:numRef>
          </c:val>
          <c:extLst>
            <c:ext xmlns:c16="http://schemas.microsoft.com/office/drawing/2014/chart" uri="{C3380CC4-5D6E-409C-BE32-E72D297353CC}">
              <c16:uniqueId val="{00000003-E964-EB49-80BD-9BE24D638CC5}"/>
            </c:ext>
          </c:extLst>
        </c:ser>
        <c:ser>
          <c:idx val="2"/>
          <c:order val="2"/>
          <c:tx>
            <c:strRef>
              <c:f>Sheet1!$D$1</c:f>
              <c:strCache>
                <c:ptCount val="1"/>
                <c:pt idx="0">
                  <c:v>Neutral</c:v>
                </c:pt>
              </c:strCache>
            </c:strRef>
          </c:tx>
          <c:spPr>
            <a:solidFill>
              <a:srgbClr val="7F7E7E"/>
            </a:solidFill>
            <a:ln>
              <a:noFill/>
            </a:ln>
            <a:effectLst/>
          </c:spPr>
          <c:invertIfNegative val="0"/>
          <c:dPt>
            <c:idx val="0"/>
            <c:invertIfNegative val="0"/>
            <c:bubble3D val="0"/>
            <c:extLst>
              <c:ext xmlns:c16="http://schemas.microsoft.com/office/drawing/2014/chart" uri="{C3380CC4-5D6E-409C-BE32-E72D297353CC}">
                <c16:uniqueId val="{00000004-E964-EB49-80BD-9BE24D638CC5}"/>
              </c:ext>
            </c:extLst>
          </c:dPt>
          <c:dPt>
            <c:idx val="1"/>
            <c:invertIfNegative val="0"/>
            <c:bubble3D val="0"/>
            <c:extLst>
              <c:ext xmlns:c16="http://schemas.microsoft.com/office/drawing/2014/chart" uri="{C3380CC4-5D6E-409C-BE32-E72D297353CC}">
                <c16:uniqueId val="{00000005-E964-EB49-80BD-9BE24D638CC5}"/>
              </c:ext>
            </c:extLst>
          </c:dPt>
          <c:dLbls>
            <c:dLbl>
              <c:idx val="0"/>
              <c:layout>
                <c:manualLayout>
                  <c:x val="6.1181098226354209E-2"/>
                  <c:y val="-1.3486112010580664E-16"/>
                </c:manualLayout>
              </c:layout>
              <c:spPr>
                <a:noFill/>
                <a:ln>
                  <a:noFill/>
                </a:ln>
                <a:effectLst/>
              </c:spPr>
              <c:txPr>
                <a:bodyPr wrap="square" lIns="38100" tIns="19050" rIns="38100" bIns="19050" anchor="ctr">
                  <a:spAutoFit/>
                </a:bodyPr>
                <a:lstStyle/>
                <a:p>
                  <a:pPr>
                    <a:defRPr sz="1800">
                      <a:solidFill>
                        <a:schemeClr val="tx1"/>
                      </a:solidFill>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4-E964-EB49-80BD-9BE24D638CC5}"/>
                </c:ext>
              </c:extLst>
            </c:dLbl>
            <c:dLbl>
              <c:idx val="1"/>
              <c:layout>
                <c:manualLayout>
                  <c:x val="4.736601153008068E-2"/>
                  <c:y val="0"/>
                </c:manualLayout>
              </c:layout>
              <c:tx>
                <c:rich>
                  <a:bodyPr wrap="square" lIns="38100" tIns="19050" rIns="38100" bIns="19050" anchor="ctr">
                    <a:spAutoFit/>
                  </a:bodyPr>
                  <a:lstStyle/>
                  <a:p>
                    <a:pPr>
                      <a:defRPr sz="1800">
                        <a:solidFill>
                          <a:schemeClr val="tx1"/>
                        </a:solidFill>
                      </a:defRPr>
                    </a:pPr>
                    <a:fld id="{A58ED9EF-90C3-4A20-A43B-B1CDE86B361B}" type="VALUE">
                      <a:rPr lang="en-US" sz="1800">
                        <a:solidFill>
                          <a:schemeClr val="tx1"/>
                        </a:solidFill>
                      </a:rPr>
                      <a:pPr>
                        <a:defRPr sz="1800">
                          <a:solidFill>
                            <a:schemeClr val="tx1"/>
                          </a:solidFill>
                        </a:defRPr>
                      </a:pPr>
                      <a:t>[VALUE]</a:t>
                    </a:fld>
                    <a:endParaRPr lang="en-US"/>
                  </a:p>
                </c:rich>
              </c:tx>
              <c:spPr>
                <a:noFill/>
                <a:ln>
                  <a:noFill/>
                </a:ln>
                <a:effectLst/>
              </c:spPr>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5-E964-EB49-80BD-9BE24D638CC5}"/>
                </c:ext>
              </c:extLst>
            </c:dLbl>
            <c:spPr>
              <a:noFill/>
              <a:ln>
                <a:noFill/>
              </a:ln>
              <a:effectLst/>
            </c:spPr>
            <c:txPr>
              <a:bodyPr wrap="square" lIns="38100" tIns="19050" rIns="38100" bIns="19050" anchor="ctr">
                <a:spAutoFit/>
              </a:bodyPr>
              <a:lstStyle/>
              <a:p>
                <a:pPr>
                  <a:defRPr sz="180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Hardware</c:v>
                </c:pt>
                <c:pt idx="1">
                  <c:v>Design</c:v>
                </c:pt>
                <c:pt idx="2">
                  <c:v>OS_Upgrate</c:v>
                </c:pt>
                <c:pt idx="3">
                  <c:v>Product</c:v>
                </c:pt>
                <c:pt idx="4">
                  <c:v>Function</c:v>
                </c:pt>
              </c:strCache>
            </c:strRef>
          </c:cat>
          <c:val>
            <c:numRef>
              <c:f>Sheet1!$D$2:$D$6</c:f>
              <c:numCache>
                <c:formatCode>General</c:formatCode>
                <c:ptCount val="5"/>
                <c:pt idx="0">
                  <c:v>28</c:v>
                </c:pt>
                <c:pt idx="1">
                  <c:v>18</c:v>
                </c:pt>
                <c:pt idx="2">
                  <c:v>42</c:v>
                </c:pt>
                <c:pt idx="3">
                  <c:v>199</c:v>
                </c:pt>
                <c:pt idx="4">
                  <c:v>190</c:v>
                </c:pt>
              </c:numCache>
            </c:numRef>
          </c:val>
          <c:extLst>
            <c:ext xmlns:c16="http://schemas.microsoft.com/office/drawing/2014/chart" uri="{C3380CC4-5D6E-409C-BE32-E72D297353CC}">
              <c16:uniqueId val="{00000006-E964-EB49-80BD-9BE24D638CC5}"/>
            </c:ext>
          </c:extLst>
        </c:ser>
        <c:dLbls>
          <c:dLblPos val="ctr"/>
          <c:showLegendKey val="0"/>
          <c:showVal val="1"/>
          <c:showCatName val="0"/>
          <c:showSerName val="0"/>
          <c:showPercent val="0"/>
          <c:showBubbleSize val="0"/>
        </c:dLbls>
        <c:gapWidth val="50"/>
        <c:overlap val="100"/>
        <c:axId val="830774720"/>
        <c:axId val="830768192"/>
      </c:barChart>
      <c:catAx>
        <c:axId val="83077472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830768192"/>
        <c:crosses val="autoZero"/>
        <c:auto val="1"/>
        <c:lblAlgn val="ctr"/>
        <c:lblOffset val="100"/>
        <c:noMultiLvlLbl val="0"/>
      </c:catAx>
      <c:valAx>
        <c:axId val="830768192"/>
        <c:scaling>
          <c:orientation val="minMax"/>
        </c:scaling>
        <c:delete val="1"/>
        <c:axPos val="b"/>
        <c:numFmt formatCode="General" sourceLinked="1"/>
        <c:majorTickMark val="none"/>
        <c:minorTickMark val="none"/>
        <c:tickLblPos val="nextTo"/>
        <c:crossAx val="830774720"/>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42565278348738"/>
          <c:y val="2.2575038124641525E-2"/>
          <c:w val="0.85733566482906198"/>
          <c:h val="0.83630563557669257"/>
        </c:manualLayout>
      </c:layout>
      <c:barChart>
        <c:barDir val="col"/>
        <c:grouping val="stacked"/>
        <c:varyColors val="0"/>
        <c:ser>
          <c:idx val="0"/>
          <c:order val="0"/>
          <c:tx>
            <c:strRef>
              <c:f>Sheet1!$B$1</c:f>
              <c:strCache>
                <c:ptCount val="1"/>
                <c:pt idx="0">
                  <c:v>Positive</c:v>
                </c:pt>
              </c:strCache>
            </c:strRef>
          </c:tx>
          <c:spPr>
            <a:solidFill>
              <a:srgbClr val="5A9EF0"/>
            </a:solidFill>
            <a:ln>
              <a:noFill/>
            </a:ln>
            <a:effectLst/>
          </c:spPr>
          <c:invertIfNegative val="0"/>
          <c:dPt>
            <c:idx val="0"/>
            <c:invertIfNegative val="0"/>
            <c:bubble3D val="0"/>
            <c:extLst>
              <c:ext xmlns:c16="http://schemas.microsoft.com/office/drawing/2014/chart" uri="{C3380CC4-5D6E-409C-BE32-E72D297353CC}">
                <c16:uniqueId val="{00000001-7383-EC4D-AC48-77C7C9F15126}"/>
              </c:ext>
            </c:extLst>
          </c:dPt>
          <c:dLbls>
            <c:dLbl>
              <c:idx val="0"/>
              <c:layout/>
              <c:tx>
                <c:rich>
                  <a:bodyPr rot="0" spcFirstLastPara="1" vertOverflow="ellipsis" vert="horz" wrap="square" anchor="ctr" anchorCtr="0"/>
                  <a:lstStyle/>
                  <a:p>
                    <a:pPr marL="0" marR="0" indent="0" algn="ctr" defTabSz="914400" rtl="0" eaLnBrk="1" fontAlgn="auto" latinLnBrk="0" hangingPunct="1">
                      <a:lnSpc>
                        <a:spcPct val="100000"/>
                      </a:lnSpc>
                      <a:spcBef>
                        <a:spcPts val="0"/>
                      </a:spcBef>
                      <a:spcAft>
                        <a:spcPts val="0"/>
                      </a:spcAft>
                      <a:buClrTx/>
                      <a:buSzTx/>
                      <a:buFontTx/>
                      <a:buNone/>
                      <a:tabLst/>
                      <a:defRPr sz="2000" b="0" i="0" u="none" strike="noStrike" kern="1200" baseline="0">
                        <a:solidFill>
                          <a:srgbClr val="FFFFFF"/>
                        </a:solidFill>
                        <a:latin typeface="+mn-lt"/>
                        <a:ea typeface="+mn-ea"/>
                        <a:cs typeface="+mn-cs"/>
                      </a:defRPr>
                    </a:pPr>
                    <a:r>
                      <a:rPr lang="en-US" sz="2000" b="0" i="0" u="none" strike="noStrike" kern="1200" baseline="0" dirty="0">
                        <a:solidFill>
                          <a:srgbClr val="FFFFFF"/>
                        </a:solidFill>
                      </a:rPr>
                      <a:t>50%</a:t>
                    </a:r>
                  </a:p>
                </c:rich>
              </c:tx>
              <c:spPr>
                <a:noFill/>
                <a:ln>
                  <a:noFill/>
                </a:ln>
                <a:effectLst/>
              </c:spPr>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7383-EC4D-AC48-77C7C9F15126}"/>
                </c:ext>
              </c:extLst>
            </c:dLbl>
            <c:dLbl>
              <c:idx val="1"/>
              <c:layout>
                <c:manualLayout>
                  <c:x val="1.0021156212597367E-2"/>
                  <c:y val="-1.0102930565819946E-2"/>
                </c:manualLayout>
              </c:layout>
              <c:tx>
                <c:rich>
                  <a:bodyPr/>
                  <a:lstStyle/>
                  <a:p>
                    <a:r>
                      <a:rPr lang="en-US" sz="2000" b="0" i="0" u="none" strike="noStrike" kern="1200" baseline="0" dirty="0">
                        <a:solidFill>
                          <a:srgbClr val="FFFFFF"/>
                        </a:solidFill>
                      </a:rPr>
                      <a:t>61.2%</a:t>
                    </a:r>
                  </a:p>
                </c:rich>
              </c:tx>
              <c:dLblPos val="ctr"/>
              <c:showLegendKey val="0"/>
              <c:showVal val="1"/>
              <c:showCatName val="0"/>
              <c:showSerName val="0"/>
              <c:showPercent val="0"/>
              <c:showBubbleSize val="0"/>
              <c:extLst>
                <c:ext xmlns:c15="http://schemas.microsoft.com/office/drawing/2012/chart" uri="{CE6537A1-D6FC-4f65-9D91-7224C49458BB}">
                  <c15:layout>
                    <c:manualLayout>
                      <c:w val="0.12478838198175068"/>
                      <c:h val="5.2535238942262946E-2"/>
                    </c:manualLayout>
                  </c15:layout>
                </c:ext>
                <c:ext xmlns:c16="http://schemas.microsoft.com/office/drawing/2014/chart" uri="{C3380CC4-5D6E-409C-BE32-E72D297353CC}">
                  <c16:uniqueId val="{00000001-37C9-4750-A933-09218AD839CC}"/>
                </c:ext>
              </c:extLst>
            </c:dLbl>
            <c:dLbl>
              <c:idx val="2"/>
              <c:layout/>
              <c:tx>
                <c:rich>
                  <a:bodyPr/>
                  <a:lstStyle/>
                  <a:p>
                    <a:r>
                      <a:rPr lang="en-US" dirty="0"/>
                      <a:t>61.7%</a:t>
                    </a:r>
                  </a:p>
                </c:rich>
              </c:tx>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5-72DE-4BF5-8F6F-584FC6FECE86}"/>
                </c:ext>
              </c:extLst>
            </c:dLbl>
            <c:spPr>
              <a:noFill/>
              <a:ln>
                <a:noFill/>
              </a:ln>
              <a:effectLst/>
            </c:spPr>
            <c:txPr>
              <a:bodyPr rot="0" spcFirstLastPara="1" vertOverflow="ellipsis" vert="horz" wrap="square" anchor="ctr" anchorCtr="1"/>
              <a:lstStyle/>
              <a:p>
                <a:pPr>
                  <a:defRPr sz="20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#,##0</c:formatCode>
                <c:ptCount val="3"/>
                <c:pt idx="0">
                  <c:v>2023</c:v>
                </c:pt>
                <c:pt idx="1">
                  <c:v>1173</c:v>
                </c:pt>
                <c:pt idx="2">
                  <c:v>1400</c:v>
                </c:pt>
              </c:numCache>
            </c:numRef>
          </c:val>
          <c:extLst>
            <c:ext xmlns:c16="http://schemas.microsoft.com/office/drawing/2014/chart" uri="{C3380CC4-5D6E-409C-BE32-E72D297353CC}">
              <c16:uniqueId val="{00000002-7383-EC4D-AC48-77C7C9F15126}"/>
            </c:ext>
          </c:extLst>
        </c:ser>
        <c:ser>
          <c:idx val="1"/>
          <c:order val="1"/>
          <c:tx>
            <c:strRef>
              <c:f>Sheet1!$C$1</c:f>
              <c:strCache>
                <c:ptCount val="1"/>
                <c:pt idx="0">
                  <c:v>Negative</c:v>
                </c:pt>
              </c:strCache>
            </c:strRef>
          </c:tx>
          <c:spPr>
            <a:solidFill>
              <a:srgbClr val="A33123"/>
            </a:solidFill>
            <a:ln>
              <a:noFill/>
            </a:ln>
            <a:effectLst/>
          </c:spPr>
          <c:invertIfNegative val="0"/>
          <c:dPt>
            <c:idx val="0"/>
            <c:invertIfNegative val="0"/>
            <c:bubble3D val="0"/>
            <c:extLst>
              <c:ext xmlns:c16="http://schemas.microsoft.com/office/drawing/2014/chart" uri="{C3380CC4-5D6E-409C-BE32-E72D297353CC}">
                <c16:uniqueId val="{00000004-7383-EC4D-AC48-77C7C9F15126}"/>
              </c:ext>
            </c:extLst>
          </c:dPt>
          <c:dLbls>
            <c:dLbl>
              <c:idx val="0"/>
              <c:layout>
                <c:manualLayout>
                  <c:x val="-9.1757735576321969E-2"/>
                  <c:y val="-6.0617583394918786E-3"/>
                </c:manualLayout>
              </c:layout>
              <c:tx>
                <c:rich>
                  <a:bodyPr rot="0" spcFirstLastPara="1" vertOverflow="ellipsis" vert="horz" wrap="square" anchor="ctr" anchorCtr="0"/>
                  <a:lstStyle/>
                  <a:p>
                    <a:pPr marL="0" marR="0" indent="0" algn="ctr" defTabSz="914400" rtl="0" eaLnBrk="1" fontAlgn="auto" latinLnBrk="0" hangingPunct="1">
                      <a:lnSpc>
                        <a:spcPct val="100000"/>
                      </a:lnSpc>
                      <a:spcBef>
                        <a:spcPts val="0"/>
                      </a:spcBef>
                      <a:spcAft>
                        <a:spcPts val="0"/>
                      </a:spcAft>
                      <a:buClrTx/>
                      <a:buSzTx/>
                      <a:buFontTx/>
                      <a:buNone/>
                      <a:tabLst/>
                      <a:defRPr sz="2000" b="0" i="0" u="none" strike="noStrike" kern="1200" baseline="0">
                        <a:solidFill>
                          <a:schemeClr val="tx1"/>
                        </a:solidFill>
                        <a:latin typeface="+mn-lt"/>
                        <a:ea typeface="+mn-ea"/>
                        <a:cs typeface="+mn-cs"/>
                      </a:defRPr>
                    </a:pPr>
                    <a:r>
                      <a:rPr lang="en-US" sz="2000" b="0" i="0" u="none" strike="noStrike" kern="1200" baseline="0" dirty="0">
                        <a:solidFill>
                          <a:schemeClr val="tx1"/>
                        </a:solidFill>
                      </a:rPr>
                      <a:t>3.9%</a:t>
                    </a:r>
                  </a:p>
                </c:rich>
              </c:tx>
              <c:spPr>
                <a:noFill/>
                <a:ln>
                  <a:noFill/>
                </a:ln>
                <a:effectLst/>
              </c:spPr>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4-7383-EC4D-AC48-77C7C9F15126}"/>
                </c:ext>
              </c:extLst>
            </c:dLbl>
            <c:dLbl>
              <c:idx val="1"/>
              <c:layout>
                <c:manualLayout>
                  <c:x val="-0.10419946243412834"/>
                  <c:y val="-6.0617583394918786E-3"/>
                </c:manualLayout>
              </c:layout>
              <c:tx>
                <c:rich>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r>
                      <a:rPr lang="en-US" sz="2000" b="0" i="0" u="none" strike="noStrike" kern="1200" baseline="0" dirty="0">
                        <a:solidFill>
                          <a:schemeClr val="tx1"/>
                        </a:solidFill>
                      </a:rPr>
                      <a:t>2%</a:t>
                    </a:r>
                  </a:p>
                </c:rich>
              </c:tx>
              <c:spPr>
                <a:noFill/>
                <a:ln>
                  <a:noFill/>
                </a:ln>
                <a:effectLst/>
              </c:spPr>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3F8D-489F-B89B-1B868267D002}"/>
                </c:ext>
              </c:extLst>
            </c:dLbl>
            <c:dLbl>
              <c:idx val="2"/>
              <c:layout>
                <c:manualLayout>
                  <c:x val="-0.10811472987657803"/>
                  <c:y val="-2.0205861131638854E-3"/>
                </c:manualLayout>
              </c:layout>
              <c:tx>
                <c:rich>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r>
                      <a:rPr lang="en-US" dirty="0">
                        <a:solidFill>
                          <a:schemeClr val="tx1"/>
                        </a:solidFill>
                      </a:rPr>
                      <a:t>1.9%</a:t>
                    </a:r>
                  </a:p>
                </c:rich>
              </c:tx>
              <c:spPr>
                <a:noFill/>
                <a:ln>
                  <a:noFill/>
                </a:ln>
                <a:effectLst/>
              </c:spPr>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4-72DE-4BF5-8F6F-584FC6FECE86}"/>
                </c:ext>
              </c:extLst>
            </c:dLbl>
            <c:spPr>
              <a:noFill/>
              <a:ln>
                <a:noFill/>
              </a:ln>
              <a:effectLst/>
            </c:spPr>
            <c:txPr>
              <a:bodyPr rot="0" spcFirstLastPara="1" vertOverflow="ellipsis" vert="horz" wrap="square" anchor="ctr" anchorCtr="1"/>
              <a:lstStyle/>
              <a:p>
                <a:pPr>
                  <a:defRPr sz="20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General</c:formatCode>
                <c:ptCount val="3"/>
                <c:pt idx="0">
                  <c:v>163</c:v>
                </c:pt>
                <c:pt idx="1">
                  <c:v>117</c:v>
                </c:pt>
                <c:pt idx="2">
                  <c:v>155</c:v>
                </c:pt>
              </c:numCache>
            </c:numRef>
          </c:val>
          <c:extLst>
            <c:ext xmlns:c16="http://schemas.microsoft.com/office/drawing/2014/chart" uri="{C3380CC4-5D6E-409C-BE32-E72D297353CC}">
              <c16:uniqueId val="{00000005-7383-EC4D-AC48-77C7C9F15126}"/>
            </c:ext>
          </c:extLst>
        </c:ser>
        <c:ser>
          <c:idx val="2"/>
          <c:order val="2"/>
          <c:tx>
            <c:strRef>
              <c:f>Sheet1!$D$1</c:f>
              <c:strCache>
                <c:ptCount val="1"/>
                <c:pt idx="0">
                  <c:v>Neutral</c:v>
                </c:pt>
              </c:strCache>
            </c:strRef>
          </c:tx>
          <c:spPr>
            <a:solidFill>
              <a:srgbClr val="7F7E7E"/>
            </a:solidFill>
            <a:ln>
              <a:noFill/>
            </a:ln>
            <a:effectLst/>
          </c:spPr>
          <c:invertIfNegative val="0"/>
          <c:dLbls>
            <c:dLbl>
              <c:idx val="0"/>
              <c:layout>
                <c:manualLayout>
                  <c:x val="7.7760792861289521E-3"/>
                  <c:y val="-1.0102930565819797E-2"/>
                </c:manualLayout>
              </c:layout>
              <c:tx>
                <c:rich>
                  <a:bodyPr rot="0" spcFirstLastPara="1" vertOverflow="ellipsis" vert="horz" wrap="none" anchor="ctr" anchorCtr="0"/>
                  <a:lstStyle/>
                  <a:p>
                    <a:pPr marL="0" marR="0" indent="0" algn="ctr" defTabSz="914400" rtl="0" eaLnBrk="1" fontAlgn="auto" latinLnBrk="0" hangingPunct="1">
                      <a:lnSpc>
                        <a:spcPct val="100000"/>
                      </a:lnSpc>
                      <a:spcBef>
                        <a:spcPts val="0"/>
                      </a:spcBef>
                      <a:spcAft>
                        <a:spcPts val="0"/>
                      </a:spcAft>
                      <a:buClrTx/>
                      <a:buSzTx/>
                      <a:buFontTx/>
                      <a:buNone/>
                      <a:tabLst/>
                      <a:defRPr sz="2000" b="0" i="0" u="none" strike="noStrike" kern="1200" baseline="0">
                        <a:solidFill>
                          <a:srgbClr val="FFFFFF"/>
                        </a:solidFill>
                        <a:latin typeface="+mn-lt"/>
                        <a:ea typeface="+mn-ea"/>
                        <a:cs typeface="+mn-cs"/>
                      </a:defRPr>
                    </a:pPr>
                    <a:r>
                      <a:rPr lang="en-US" sz="2000" b="0" i="0" u="none" strike="noStrike" kern="1200" baseline="0" dirty="0">
                        <a:solidFill>
                          <a:srgbClr val="FFFFFF"/>
                        </a:solidFill>
                      </a:rPr>
                      <a:t>46.1%</a:t>
                    </a:r>
                  </a:p>
                </c:rich>
              </c:tx>
              <c:spPr>
                <a:noFill/>
                <a:ln>
                  <a:noFill/>
                </a:ln>
                <a:effectLst/>
              </c:spPr>
              <c:dLblPos val="ctr"/>
              <c:showLegendKey val="0"/>
              <c:showVal val="0"/>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layout/>
                </c:ext>
                <c:ext xmlns:c16="http://schemas.microsoft.com/office/drawing/2014/chart" uri="{C3380CC4-5D6E-409C-BE32-E72D297353CC}">
                  <c16:uniqueId val="{00000003-3F8D-489F-B89B-1B868267D002}"/>
                </c:ext>
              </c:extLst>
            </c:dLbl>
            <c:dLbl>
              <c:idx val="1"/>
              <c:layout>
                <c:manualLayout>
                  <c:x val="-4.6656475716773888E-3"/>
                  <c:y val="7.2965432862844362E-2"/>
                </c:manualLayout>
              </c:layout>
              <c:tx>
                <c:rich>
                  <a:bodyPr/>
                  <a:lstStyle/>
                  <a:p>
                    <a:r>
                      <a:rPr lang="en-US" sz="2000" b="0" i="0" u="none" strike="noStrike" kern="1200" baseline="0" dirty="0">
                        <a:solidFill>
                          <a:srgbClr val="FFFFFF"/>
                        </a:solidFill>
                      </a:rPr>
                      <a:t>36.8%</a:t>
                    </a:r>
                  </a:p>
                </c:rich>
              </c:tx>
              <c:dLblPos val="ctr"/>
              <c:showLegendKey val="0"/>
              <c:showVal val="0"/>
              <c:showCatName val="0"/>
              <c:showSerName val="0"/>
              <c:showPercent val="0"/>
              <c:showBubbleSize val="0"/>
              <c:extLst>
                <c:ext xmlns:c15="http://schemas.microsoft.com/office/drawing/2012/chart" uri="{CE6537A1-D6FC-4f65-9D91-7224C49458BB}">
                  <c15:layout>
                    <c:manualLayout>
                      <c:w val="9.7535423714886563E-2"/>
                      <c:h val="8.6885202866050254E-2"/>
                    </c:manualLayout>
                  </c15:layout>
                </c:ext>
                <c:ext xmlns:c16="http://schemas.microsoft.com/office/drawing/2014/chart" uri="{C3380CC4-5D6E-409C-BE32-E72D297353CC}">
                  <c16:uniqueId val="{00000004-37C9-4750-A933-09218AD839CC}"/>
                </c:ext>
              </c:extLst>
            </c:dLbl>
            <c:dLbl>
              <c:idx val="2"/>
              <c:layout>
                <c:manualLayout>
                  <c:x val="1.5552158572257962E-3"/>
                  <c:y val="3.2809227237182603E-2"/>
                </c:manualLayout>
              </c:layout>
              <c:tx>
                <c:rich>
                  <a:bodyPr/>
                  <a:lstStyle/>
                  <a:p>
                    <a:r>
                      <a:rPr lang="en-US" dirty="0"/>
                      <a:t>36.4%</a:t>
                    </a:r>
                  </a:p>
                </c:rich>
              </c:tx>
              <c:dLblPos val="ctr"/>
              <c:showLegendKey val="0"/>
              <c:showVal val="0"/>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6-7383-EC4D-AC48-77C7C9F15126}"/>
                </c:ext>
              </c:extLst>
            </c:dLbl>
            <c:spPr>
              <a:noFill/>
              <a:ln>
                <a:noFill/>
              </a:ln>
              <a:effectLst/>
            </c:spPr>
            <c:txPr>
              <a:bodyPr rot="0" spcFirstLastPara="1" vertOverflow="ellipsis" vert="horz" wrap="none" anchor="ctr" anchorCtr="1"/>
              <a:lstStyle/>
              <a:p>
                <a:pPr>
                  <a:defRPr sz="2000" b="0" i="0" u="none" strike="noStrike" kern="1200" baseline="0">
                    <a:solidFill>
                      <a:schemeClr val="bg1"/>
                    </a:solidFill>
                    <a:latin typeface="+mn-lt"/>
                    <a:ea typeface="+mn-ea"/>
                    <a:cs typeface="+mn-cs"/>
                  </a:defRPr>
                </a:pPr>
                <a:endParaRPr lang="en-US"/>
              </a:p>
            </c:txPr>
            <c:dLblPos val="ctr"/>
            <c:showLegendKey val="0"/>
            <c:showVal val="0"/>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Sheet1!$D$2:$D$4</c:f>
              <c:numCache>
                <c:formatCode>#,##0</c:formatCode>
                <c:ptCount val="3"/>
                <c:pt idx="0">
                  <c:v>2153</c:v>
                </c:pt>
                <c:pt idx="1">
                  <c:v>1714</c:v>
                </c:pt>
                <c:pt idx="2">
                  <c:v>1407</c:v>
                </c:pt>
              </c:numCache>
            </c:numRef>
          </c:val>
          <c:extLst>
            <c:ext xmlns:c16="http://schemas.microsoft.com/office/drawing/2014/chart" uri="{C3380CC4-5D6E-409C-BE32-E72D297353CC}">
              <c16:uniqueId val="{00000007-7383-EC4D-AC48-77C7C9F15126}"/>
            </c:ext>
          </c:extLst>
        </c:ser>
        <c:dLbls>
          <c:dLblPos val="ctr"/>
          <c:showLegendKey val="0"/>
          <c:showVal val="1"/>
          <c:showCatName val="0"/>
          <c:showSerName val="0"/>
          <c:showPercent val="0"/>
          <c:showBubbleSize val="0"/>
        </c:dLbls>
        <c:gapWidth val="100"/>
        <c:overlap val="100"/>
        <c:axId val="306899408"/>
        <c:axId val="306900192"/>
      </c:barChart>
      <c:lineChart>
        <c:grouping val="standard"/>
        <c:varyColors val="0"/>
        <c:ser>
          <c:idx val="3"/>
          <c:order val="3"/>
          <c:tx>
            <c:strRef>
              <c:f>Sheet1!$E$1</c:f>
              <c:strCache>
                <c:ptCount val="1"/>
                <c:pt idx="0">
                  <c:v>Sentiment Index</c:v>
                </c:pt>
              </c:strCache>
            </c:strRef>
          </c:tx>
          <c:spPr>
            <a:ln w="28575" cap="rnd">
              <a:solidFill>
                <a:srgbClr val="3D609C"/>
              </a:solidFill>
              <a:round/>
            </a:ln>
            <a:effectLst/>
          </c:spPr>
          <c:marker>
            <c:symbol val="circle"/>
            <c:size val="5"/>
            <c:spPr>
              <a:solidFill>
                <a:schemeClr val="accent4"/>
              </a:solidFill>
              <a:ln w="9525">
                <a:solidFill>
                  <a:srgbClr val="3D609C"/>
                </a:solidFill>
              </a:ln>
              <a:effectLst/>
            </c:spPr>
          </c:marker>
          <c:dLbls>
            <c:dLbl>
              <c:idx val="0"/>
              <c:layout>
                <c:manualLayout>
                  <c:x val="-4.1703659681535048E-2"/>
                  <c:y val="-8.6184998182268005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BE0A-42AB-8048-4C858F3C54D1}"/>
                </c:ext>
              </c:extLst>
            </c:dLbl>
            <c:dLbl>
              <c:idx val="1"/>
              <c:layout>
                <c:manualLayout>
                  <c:x val="-4.0774795818942229E-2"/>
                  <c:y val="-3.8925080008050526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5-37C9-4750-A933-09218AD839CC}"/>
                </c:ext>
              </c:extLst>
            </c:dLbl>
            <c:dLbl>
              <c:idx val="2"/>
              <c:layout>
                <c:manualLayout>
                  <c:x val="-3.5941626370527911E-2"/>
                  <c:y val="-3.4349963923787308E-2"/>
                </c:manualLayout>
              </c:layout>
              <c:tx>
                <c:rich>
                  <a:bodyPr/>
                  <a:lstStyle/>
                  <a:p>
                    <a:r>
                      <a:rPr lang="en-US" dirty="0" smtClean="0"/>
                      <a:t>0.8</a:t>
                    </a:r>
                    <a:endParaRPr lang="en-US" dirty="0"/>
                  </a:p>
                </c:rich>
              </c:tx>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4CD5-4041-B3D6-35B5D7030ABD}"/>
                </c:ext>
              </c:extLst>
            </c:dLbl>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General</c:formatCode>
                <c:ptCount val="3"/>
                <c:pt idx="0">
                  <c:v>0.8</c:v>
                </c:pt>
                <c:pt idx="1">
                  <c:v>0.9</c:v>
                </c:pt>
                <c:pt idx="2">
                  <c:v>0.8</c:v>
                </c:pt>
              </c:numCache>
            </c:numRef>
          </c:val>
          <c:smooth val="0"/>
          <c:extLst>
            <c:ext xmlns:c16="http://schemas.microsoft.com/office/drawing/2014/chart" uri="{C3380CC4-5D6E-409C-BE32-E72D297353CC}">
              <c16:uniqueId val="{00000008-7383-EC4D-AC48-77C7C9F15126}"/>
            </c:ext>
          </c:extLst>
        </c:ser>
        <c:dLbls>
          <c:showLegendKey val="0"/>
          <c:showVal val="0"/>
          <c:showCatName val="0"/>
          <c:showSerName val="0"/>
          <c:showPercent val="0"/>
          <c:showBubbleSize val="0"/>
        </c:dLbls>
        <c:marker val="1"/>
        <c:smooth val="0"/>
        <c:axId val="310799696"/>
        <c:axId val="306897056"/>
      </c:lineChart>
      <c:catAx>
        <c:axId val="3068994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306900192"/>
        <c:crosses val="autoZero"/>
        <c:auto val="1"/>
        <c:lblAlgn val="ctr"/>
        <c:lblOffset val="100"/>
        <c:noMultiLvlLbl val="0"/>
      </c:catAx>
      <c:valAx>
        <c:axId val="306900192"/>
        <c:scaling>
          <c:orientation val="minMax"/>
        </c:scaling>
        <c:delete val="0"/>
        <c:axPos val="l"/>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306899408"/>
        <c:crosses val="autoZero"/>
        <c:crossBetween val="between"/>
      </c:valAx>
      <c:valAx>
        <c:axId val="306897056"/>
        <c:scaling>
          <c:orientation val="minMax"/>
          <c:max val="1"/>
          <c:min val="0"/>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310799696"/>
        <c:crosses val="max"/>
        <c:crossBetween val="between"/>
        <c:majorUnit val="0.1"/>
        <c:minorUnit val="0.1"/>
      </c:valAx>
      <c:catAx>
        <c:axId val="310799696"/>
        <c:scaling>
          <c:orientation val="minMax"/>
        </c:scaling>
        <c:delete val="1"/>
        <c:axPos val="b"/>
        <c:numFmt formatCode="General" sourceLinked="1"/>
        <c:majorTickMark val="out"/>
        <c:minorTickMark val="none"/>
        <c:tickLblPos val="nextTo"/>
        <c:crossAx val="306897056"/>
        <c:crosses val="autoZero"/>
        <c:auto val="1"/>
        <c:lblAlgn val="ctr"/>
        <c:lblOffset val="100"/>
        <c:noMultiLvlLbl val="0"/>
      </c:cat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1800"/>
      </a:pPr>
      <a:endParaRPr lang="en-US"/>
    </a:p>
  </c:txPr>
  <c:externalData r:id="rId1">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171516005965875E-2"/>
          <c:y val="5.2104752243647835E-2"/>
          <c:w val="0.9086425819163092"/>
          <c:h val="0.84695717282770688"/>
        </c:manualLayout>
      </c:layout>
      <c:lineChart>
        <c:grouping val="standard"/>
        <c:varyColors val="0"/>
        <c:ser>
          <c:idx val="1"/>
          <c:order val="0"/>
          <c:tx>
            <c:strRef>
              <c:f>Sheet1!$B$1</c:f>
              <c:strCache>
                <c:ptCount val="1"/>
                <c:pt idx="0">
                  <c:v>Column1</c:v>
                </c:pt>
              </c:strCache>
            </c:strRef>
          </c:tx>
          <c:spPr>
            <a:ln w="38100"/>
          </c:spPr>
          <c:marker>
            <c:symbol val="none"/>
          </c:marker>
          <c:val>
            <c:numRef>
              <c:f>Sheet1!$B$2:$B$16</c:f>
              <c:numCache>
                <c:formatCode>General</c:formatCode>
                <c:ptCount val="15"/>
                <c:pt idx="0">
                  <c:v>252</c:v>
                </c:pt>
                <c:pt idx="1">
                  <c:v>259</c:v>
                </c:pt>
                <c:pt idx="2">
                  <c:v>241</c:v>
                </c:pt>
                <c:pt idx="3">
                  <c:v>144</c:v>
                </c:pt>
                <c:pt idx="4">
                  <c:v>215</c:v>
                </c:pt>
                <c:pt idx="5">
                  <c:v>289</c:v>
                </c:pt>
                <c:pt idx="6">
                  <c:v>290</c:v>
                </c:pt>
                <c:pt idx="7">
                  <c:v>264</c:v>
                </c:pt>
                <c:pt idx="8">
                  <c:v>244</c:v>
                </c:pt>
                <c:pt idx="9">
                  <c:v>245</c:v>
                </c:pt>
                <c:pt idx="10">
                  <c:v>167</c:v>
                </c:pt>
                <c:pt idx="11">
                  <c:v>208</c:v>
                </c:pt>
                <c:pt idx="12">
                  <c:v>184</c:v>
                </c:pt>
                <c:pt idx="13">
                  <c:v>189</c:v>
                </c:pt>
                <c:pt idx="14">
                  <c:v>222</c:v>
                </c:pt>
              </c:numCache>
            </c:numRef>
          </c:val>
          <c:smooth val="1"/>
          <c:extLst>
            <c:ext xmlns:c16="http://schemas.microsoft.com/office/drawing/2014/chart" uri="{C3380CC4-5D6E-409C-BE32-E72D297353CC}">
              <c16:uniqueId val="{00000000-3147-46F8-9AD8-7DACCB3D6B4B}"/>
            </c:ext>
          </c:extLst>
        </c:ser>
        <c:dLbls>
          <c:showLegendKey val="0"/>
          <c:showVal val="0"/>
          <c:showCatName val="0"/>
          <c:showSerName val="0"/>
          <c:showPercent val="0"/>
          <c:showBubbleSize val="0"/>
        </c:dLbls>
        <c:smooth val="0"/>
        <c:axId val="310794208"/>
        <c:axId val="310794600"/>
      </c:lineChart>
      <c:catAx>
        <c:axId val="3107942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310794600"/>
        <c:crosses val="autoZero"/>
        <c:auto val="1"/>
        <c:lblAlgn val="ctr"/>
        <c:lblOffset val="100"/>
        <c:noMultiLvlLbl val="0"/>
      </c:catAx>
      <c:valAx>
        <c:axId val="310794600"/>
        <c:scaling>
          <c:orientation val="minMax"/>
          <c:min val="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31079420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28575">
      <a:noFill/>
    </a:ln>
    <a:effectLst/>
  </c:spPr>
  <c:txPr>
    <a:bodyPr/>
    <a:lstStyle/>
    <a:p>
      <a:pPr>
        <a:defRPr/>
      </a:pPr>
      <a:endParaRPr lang="en-US"/>
    </a:p>
  </c:txPr>
  <c:externalData r:id="rId1">
    <c:autoUpdate val="0"/>
  </c:externalData>
  <c:userShapes r:id="rId2"/>
</c:chartSpace>
</file>

<file path=ppt/charts/chart6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3572013470809402E-2"/>
          <c:y val="2.1061067164722985E-2"/>
          <c:w val="0.9168983884237154"/>
          <c:h val="0.83800191862312745"/>
        </c:manualLayout>
      </c:layout>
      <c:lineChart>
        <c:grouping val="standard"/>
        <c:varyColors val="0"/>
        <c:ser>
          <c:idx val="0"/>
          <c:order val="0"/>
          <c:tx>
            <c:strRef>
              <c:f>Sheet1!$B$1</c:f>
              <c:strCache>
                <c:ptCount val="1"/>
                <c:pt idx="0">
                  <c:v>Column1</c:v>
                </c:pt>
              </c:strCache>
            </c:strRef>
          </c:tx>
          <c:spPr>
            <a:ln w="76200" cap="rnd">
              <a:solidFill>
                <a:srgbClr val="90C4B4"/>
              </a:solidFill>
              <a:round/>
            </a:ln>
            <a:effectLst/>
          </c:spPr>
          <c:marker>
            <c:symbol val="none"/>
          </c:marker>
          <c:cat>
            <c:numRef>
              <c:f>Sheet1!$A$2:$A$16</c:f>
              <c:numCache>
                <c:formatCode>General</c:formatCode>
                <c:ptCount val="15"/>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numCache>
            </c:numRef>
          </c:cat>
          <c:val>
            <c:numRef>
              <c:f>Sheet1!$B$2:$B$16</c:f>
              <c:numCache>
                <c:formatCode>General</c:formatCode>
                <c:ptCount val="15"/>
                <c:pt idx="0">
                  <c:v>51</c:v>
                </c:pt>
                <c:pt idx="1">
                  <c:v>96</c:v>
                </c:pt>
                <c:pt idx="2">
                  <c:v>104</c:v>
                </c:pt>
                <c:pt idx="3">
                  <c:v>69</c:v>
                </c:pt>
                <c:pt idx="4">
                  <c:v>101</c:v>
                </c:pt>
                <c:pt idx="5">
                  <c:v>82</c:v>
                </c:pt>
                <c:pt idx="6">
                  <c:v>114</c:v>
                </c:pt>
                <c:pt idx="7">
                  <c:v>91</c:v>
                </c:pt>
                <c:pt idx="8">
                  <c:v>102</c:v>
                </c:pt>
                <c:pt idx="9">
                  <c:v>137</c:v>
                </c:pt>
                <c:pt idx="10">
                  <c:v>111</c:v>
                </c:pt>
                <c:pt idx="11">
                  <c:v>126</c:v>
                </c:pt>
                <c:pt idx="12">
                  <c:v>180</c:v>
                </c:pt>
                <c:pt idx="13">
                  <c:v>175</c:v>
                </c:pt>
                <c:pt idx="14">
                  <c:v>131</c:v>
                </c:pt>
              </c:numCache>
            </c:numRef>
          </c:val>
          <c:smooth val="1"/>
          <c:extLst>
            <c:ext xmlns:c16="http://schemas.microsoft.com/office/drawing/2014/chart" uri="{C3380CC4-5D6E-409C-BE32-E72D297353CC}">
              <c16:uniqueId val="{00000000-2961-0C4D-B534-AFE3530AB1DB}"/>
            </c:ext>
          </c:extLst>
        </c:ser>
        <c:dLbls>
          <c:showLegendKey val="0"/>
          <c:showVal val="0"/>
          <c:showCatName val="0"/>
          <c:showSerName val="0"/>
          <c:showPercent val="0"/>
          <c:showBubbleSize val="0"/>
        </c:dLbls>
        <c:smooth val="0"/>
        <c:axId val="310800088"/>
        <c:axId val="310799304"/>
      </c:lineChart>
      <c:catAx>
        <c:axId val="3108000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2700000" spcFirstLastPara="1" vertOverflow="ellipsis"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310799304"/>
        <c:crosses val="autoZero"/>
        <c:auto val="1"/>
        <c:lblAlgn val="ctr"/>
        <c:lblOffset val="100"/>
        <c:noMultiLvlLbl val="0"/>
      </c:catAx>
      <c:valAx>
        <c:axId val="31079930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3108000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28575">
      <a:noFill/>
    </a:ln>
    <a:effectLst/>
  </c:spPr>
  <c:txPr>
    <a:bodyPr/>
    <a:lstStyle/>
    <a:p>
      <a:pPr>
        <a:defRPr/>
      </a:pPr>
      <a:endParaRPr lang="en-US"/>
    </a:p>
  </c:txPr>
  <c:externalData r:id="rId3">
    <c:autoUpdate val="0"/>
  </c:externalData>
  <c:userShapes r:id="rId4"/>
</c:chartSpace>
</file>

<file path=ppt/charts/chart6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Positive</c:v>
                </c:pt>
              </c:strCache>
            </c:strRef>
          </c:tx>
          <c:spPr>
            <a:solidFill>
              <a:srgbClr val="5A9EF0"/>
            </a:solidFill>
            <a:ln>
              <a:noFill/>
            </a:ln>
            <a:effectLst/>
          </c:spPr>
          <c:invertIfNegative val="0"/>
          <c:dLbls>
            <c:dLbl>
              <c:idx val="0"/>
              <c:layout/>
              <c:tx>
                <c:rich>
                  <a:bodyPr/>
                  <a:lstStyle/>
                  <a:p>
                    <a:fld id="{AD9EAC31-CE35-4311-A22A-D25A92CC1FA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0-8D11-4F91-BB80-4FD23D354407}"/>
                </c:ext>
              </c:extLst>
            </c:dLbl>
            <c:dLbl>
              <c:idx val="1"/>
              <c:layout/>
              <c:tx>
                <c:rich>
                  <a:bodyPr/>
                  <a:lstStyle/>
                  <a:p>
                    <a:fld id="{EB0457A1-3A14-482B-8A1A-9E1D6AC47E76}"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1-8D11-4F91-BB80-4FD23D354407}"/>
                </c:ext>
              </c:extLst>
            </c:dLbl>
            <c:dLbl>
              <c:idx val="2"/>
              <c:layout/>
              <c:tx>
                <c:rich>
                  <a:bodyPr/>
                  <a:lstStyle/>
                  <a:p>
                    <a:fld id="{E1CFC30D-549B-41FE-97B6-2D06901496A7}"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2-8D17-4724-B0BE-E3CB24150D8E}"/>
                </c:ext>
              </c:extLst>
            </c:dLbl>
            <c:spPr>
              <a:noFill/>
              <a:ln>
                <a:noFill/>
              </a:ln>
              <a:effectLst/>
            </c:spPr>
            <c:txPr>
              <a:bodyPr rot="0" spcFirstLastPara="1" vertOverflow="ellipsis" vert="horz" wrap="square" anchor="ctr" anchorCtr="1"/>
              <a:lstStyle/>
              <a:p>
                <a:pPr>
                  <a:defRPr sz="1800" b="0" i="0" u="none" strike="noStrike" kern="1200" baseline="0">
                    <a:solidFill>
                      <a:schemeClr val="bg1"/>
                    </a:solidFill>
                    <a:latin typeface="Helvetica" panose="020B0604020202020204" pitchFamily="34" charset="0"/>
                    <a:ea typeface="+mn-ea"/>
                    <a:cs typeface="Helvetica" panose="020B0604020202020204" pitchFamily="34" charset="0"/>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General</c:formatCode>
                <c:ptCount val="3"/>
                <c:pt idx="0">
                  <c:v>114</c:v>
                </c:pt>
                <c:pt idx="1">
                  <c:v>67</c:v>
                </c:pt>
                <c:pt idx="2">
                  <c:v>222</c:v>
                </c:pt>
              </c:numCache>
            </c:numRef>
          </c:val>
          <c:extLst>
            <c:ext xmlns:c15="http://schemas.microsoft.com/office/drawing/2012/chart" uri="{02D57815-91ED-43cb-92C2-25804820EDAC}">
              <c15:datalabelsRange>
                <c15:f>Sheet1!$J$2:$J$4</c15:f>
                <c15:dlblRangeCache>
                  <c:ptCount val="3"/>
                  <c:pt idx="0">
                    <c:v>7.4%</c:v>
                  </c:pt>
                  <c:pt idx="1">
                    <c:v>11.5%</c:v>
                  </c:pt>
                  <c:pt idx="2">
                    <c:v>13.7%</c:v>
                  </c:pt>
                </c15:dlblRangeCache>
              </c15:datalabelsRange>
            </c:ext>
            <c:ext xmlns:c16="http://schemas.microsoft.com/office/drawing/2014/chart" uri="{C3380CC4-5D6E-409C-BE32-E72D297353CC}">
              <c16:uniqueId val="{00000000-D135-4A23-9316-F0C1DF2EBC6B}"/>
            </c:ext>
          </c:extLst>
        </c:ser>
        <c:ser>
          <c:idx val="1"/>
          <c:order val="1"/>
          <c:tx>
            <c:strRef>
              <c:f>Sheet1!$C$1</c:f>
              <c:strCache>
                <c:ptCount val="1"/>
                <c:pt idx="0">
                  <c:v>Negative</c:v>
                </c:pt>
              </c:strCache>
            </c:strRef>
          </c:tx>
          <c:spPr>
            <a:solidFill>
              <a:srgbClr val="A33123"/>
            </a:solidFill>
            <a:ln>
              <a:noFill/>
            </a:ln>
            <a:effectLst/>
          </c:spPr>
          <c:invertIfNegative val="0"/>
          <c:dLbls>
            <c:dLbl>
              <c:idx val="0"/>
              <c:layout>
                <c:manualLayout>
                  <c:x val="-0.10630036914875464"/>
                  <c:y val="-1.7000975874088716E-2"/>
                </c:manualLayout>
              </c:layout>
              <c:tx>
                <c:rich>
                  <a:bodyPr/>
                  <a:lstStyle/>
                  <a:p>
                    <a:fld id="{7C0A3D41-E3A5-4652-85FA-8A06EB64AADD}"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4-D135-4A23-9316-F0C1DF2EBC6B}"/>
                </c:ext>
              </c:extLst>
            </c:dLbl>
            <c:dLbl>
              <c:idx val="1"/>
              <c:layout>
                <c:manualLayout>
                  <c:x val="-0.10801489123179907"/>
                  <c:y val="-1.7649449478844299E-2"/>
                </c:manualLayout>
              </c:layout>
              <c:tx>
                <c:rich>
                  <a:bodyPr/>
                  <a:lstStyle/>
                  <a:p>
                    <a:fld id="{FEC07919-20E9-456C-803F-407AF498A7D2}" type="CELLRANGE">
                      <a:rPr lang="en-US" dirty="0"/>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5-D135-4A23-9316-F0C1DF2EBC6B}"/>
                </c:ext>
              </c:extLst>
            </c:dLbl>
            <c:dLbl>
              <c:idx val="2"/>
              <c:layout>
                <c:manualLayout>
                  <c:x val="-0.10972941331484362"/>
                  <c:y val="-9.8468372512960957E-3"/>
                </c:manualLayout>
              </c:layout>
              <c:tx>
                <c:rich>
                  <a:bodyPr/>
                  <a:lstStyle/>
                  <a:p>
                    <a:fld id="{B0429D8A-C19E-43EC-8B0F-B4B9EA51AA63}" type="CELLRANGE">
                      <a:rPr lang="en-US"/>
                      <a:pPr/>
                      <a:t>[CELLRANGE]</a:t>
                    </a:fld>
                    <a:endParaRPr lang="en-US"/>
                  </a:p>
                </c:rich>
              </c:tx>
              <c:dLblPos val="ctr"/>
              <c:showLegendKey val="0"/>
              <c:showVal val="0"/>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6-D135-4A23-9316-F0C1DF2EBC6B}"/>
                </c:ext>
              </c:extLst>
            </c:dLbl>
            <c:spPr>
              <a:noFill/>
              <a:ln>
                <a:noFill/>
              </a:ln>
              <a:effectLst/>
            </c:spPr>
            <c:txPr>
              <a:bodyPr rot="0" spcFirstLastPara="1" vertOverflow="ellipsis" vert="horz" wrap="square" anchor="ctr" anchorCtr="1"/>
              <a:lstStyle/>
              <a:p>
                <a:pPr>
                  <a:defRPr sz="1800" b="0" i="0" u="none" strike="noStrike" kern="1200" baseline="0">
                    <a:solidFill>
                      <a:schemeClr val="tx1">
                        <a:lumMod val="75000"/>
                        <a:lumOff val="25000"/>
                      </a:schemeClr>
                    </a:solidFill>
                    <a:latin typeface="Helvetica" panose="020B0604020202020204" pitchFamily="34" charset="0"/>
                    <a:ea typeface="+mn-ea"/>
                    <a:cs typeface="Helvetica" panose="020B0604020202020204" pitchFamily="34" charset="0"/>
                  </a:defRPr>
                </a:pPr>
                <a:endParaRPr lang="en-US"/>
              </a:p>
            </c:txPr>
            <c:dLblPos val="inBase"/>
            <c:showLegendKey val="0"/>
            <c:showVal val="0"/>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General</c:formatCode>
                <c:ptCount val="3"/>
                <c:pt idx="0">
                  <c:v>13</c:v>
                </c:pt>
                <c:pt idx="1">
                  <c:v>6</c:v>
                </c:pt>
                <c:pt idx="2">
                  <c:v>27</c:v>
                </c:pt>
              </c:numCache>
            </c:numRef>
          </c:val>
          <c:extLst>
            <c:ext xmlns:c15="http://schemas.microsoft.com/office/drawing/2012/chart" uri="{02D57815-91ED-43cb-92C2-25804820EDAC}">
              <c15:datalabelsRange>
                <c15:f>Sheet1!$K$2:$K$4</c15:f>
                <c15:dlblRangeCache>
                  <c:ptCount val="3"/>
                  <c:pt idx="0">
                    <c:v>6.3%</c:v>
                  </c:pt>
                  <c:pt idx="1">
                    <c:v>1.3%</c:v>
                  </c:pt>
                  <c:pt idx="2">
                    <c:v>1.2%</c:v>
                  </c:pt>
                </c15:dlblRangeCache>
              </c15:datalabelsRange>
            </c:ext>
            <c:ext xmlns:c16="http://schemas.microsoft.com/office/drawing/2014/chart" uri="{C3380CC4-5D6E-409C-BE32-E72D297353CC}">
              <c16:uniqueId val="{00000001-D135-4A23-9316-F0C1DF2EBC6B}"/>
            </c:ext>
          </c:extLst>
        </c:ser>
        <c:ser>
          <c:idx val="2"/>
          <c:order val="2"/>
          <c:tx>
            <c:strRef>
              <c:f>Sheet1!$D$1</c:f>
              <c:strCache>
                <c:ptCount val="1"/>
                <c:pt idx="0">
                  <c:v>Neutral</c:v>
                </c:pt>
              </c:strCache>
            </c:strRef>
          </c:tx>
          <c:spPr>
            <a:solidFill>
              <a:srgbClr val="7F7E7E"/>
            </a:solidFill>
            <a:ln>
              <a:noFill/>
            </a:ln>
            <a:effectLst/>
          </c:spPr>
          <c:invertIfNegative val="0"/>
          <c:dLbls>
            <c:dLbl>
              <c:idx val="0"/>
              <c:layout/>
              <c:tx>
                <c:rich>
                  <a:bodyPr/>
                  <a:lstStyle/>
                  <a:p>
                    <a:fld id="{B72C8E8E-EBD2-457C-8889-E40DDD0988CB}"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2-8D11-4F91-BB80-4FD23D354407}"/>
                </c:ext>
              </c:extLst>
            </c:dLbl>
            <c:dLbl>
              <c:idx val="1"/>
              <c:layout/>
              <c:tx>
                <c:rich>
                  <a:bodyPr/>
                  <a:lstStyle/>
                  <a:p>
                    <a:fld id="{BEA786F8-2FFE-4BA3-AEC4-BE32CA1133BC}"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3-8D11-4F91-BB80-4FD23D354407}"/>
                </c:ext>
              </c:extLst>
            </c:dLbl>
            <c:dLbl>
              <c:idx val="2"/>
              <c:layout/>
              <c:tx>
                <c:rich>
                  <a:bodyPr/>
                  <a:lstStyle/>
                  <a:p>
                    <a:fld id="{243E6103-2015-45D1-B779-2F12E834BE28}" type="CELLRANGE">
                      <a:rPr lang="en-US"/>
                      <a:pPr/>
                      <a:t>[CELLRANGE]</a:t>
                    </a:fld>
                    <a:endParaRPr lang="en-US"/>
                  </a:p>
                </c:rich>
              </c:tx>
              <c:showLegendKey val="0"/>
              <c:showVal val="0"/>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4-8D11-4F91-BB80-4FD23D354407}"/>
                </c:ext>
              </c:extLst>
            </c:dLbl>
            <c:spPr>
              <a:noFill/>
              <a:ln>
                <a:noFill/>
              </a:ln>
              <a:effectLst/>
            </c:spPr>
            <c:txPr>
              <a:bodyPr rot="0" spcFirstLastPara="1" vertOverflow="ellipsis" vert="horz" wrap="square" anchor="ctr" anchorCtr="1"/>
              <a:lstStyle/>
              <a:p>
                <a:pPr>
                  <a:defRPr sz="1800" b="0" i="0" u="none" strike="noStrike" kern="1200" baseline="0">
                    <a:solidFill>
                      <a:schemeClr val="bg1"/>
                    </a:solidFill>
                    <a:latin typeface="Helvetica" panose="020B0604020202020204" pitchFamily="34" charset="0"/>
                    <a:ea typeface="+mn-ea"/>
                    <a:cs typeface="Helvetica" panose="020B0604020202020204" pitchFamily="34" charset="0"/>
                  </a:defRPr>
                </a:pPr>
                <a:endParaRPr lang="en-US"/>
              </a:p>
            </c:txPr>
            <c:showLegendKey val="0"/>
            <c:showVal val="0"/>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Sheet1!$D$2:$D$4</c:f>
              <c:numCache>
                <c:formatCode>General</c:formatCode>
                <c:ptCount val="3"/>
                <c:pt idx="0">
                  <c:v>863</c:v>
                </c:pt>
                <c:pt idx="1">
                  <c:v>417</c:v>
                </c:pt>
                <c:pt idx="2" formatCode="#,##0">
                  <c:v>1167</c:v>
                </c:pt>
              </c:numCache>
            </c:numRef>
          </c:val>
          <c:extLst>
            <c:ext xmlns:c15="http://schemas.microsoft.com/office/drawing/2012/chart" uri="{02D57815-91ED-43cb-92C2-25804820EDAC}">
              <c15:datalabelsRange>
                <c15:f>Sheet1!$L$2:$L$4</c15:f>
                <c15:dlblRangeCache>
                  <c:ptCount val="3"/>
                  <c:pt idx="0">
                    <c:v>86.3%</c:v>
                  </c:pt>
                  <c:pt idx="1">
                    <c:v>87.2%</c:v>
                  </c:pt>
                  <c:pt idx="2">
                    <c:v>85.1%</c:v>
                  </c:pt>
                </c15:dlblRangeCache>
              </c15:datalabelsRange>
            </c:ext>
            <c:ext xmlns:c16="http://schemas.microsoft.com/office/drawing/2014/chart" uri="{C3380CC4-5D6E-409C-BE32-E72D297353CC}">
              <c16:uniqueId val="{00000002-D135-4A23-9316-F0C1DF2EBC6B}"/>
            </c:ext>
          </c:extLst>
        </c:ser>
        <c:dLbls>
          <c:showLegendKey val="0"/>
          <c:showVal val="0"/>
          <c:showCatName val="0"/>
          <c:showSerName val="0"/>
          <c:showPercent val="0"/>
          <c:showBubbleSize val="0"/>
        </c:dLbls>
        <c:gapWidth val="100"/>
        <c:overlap val="100"/>
        <c:axId val="310792640"/>
        <c:axId val="310802440"/>
      </c:barChart>
      <c:lineChart>
        <c:grouping val="standard"/>
        <c:varyColors val="0"/>
        <c:ser>
          <c:idx val="3"/>
          <c:order val="3"/>
          <c:tx>
            <c:strRef>
              <c:f>Sheet1!$E$1</c:f>
              <c:strCache>
                <c:ptCount val="1"/>
                <c:pt idx="0">
                  <c:v>Sentiment Index</c:v>
                </c:pt>
              </c:strCache>
            </c:strRef>
          </c:tx>
          <c:spPr>
            <a:ln w="28575" cap="rnd">
              <a:solidFill>
                <a:schemeClr val="accent4"/>
              </a:solidFill>
              <a:round/>
            </a:ln>
            <a:effectLst/>
          </c:spPr>
          <c:marker>
            <c:symbol val="circle"/>
            <c:size val="5"/>
            <c:spPr>
              <a:solidFill>
                <a:srgbClr val="3D609C"/>
              </a:solidFill>
              <a:ln w="9525">
                <a:solidFill>
                  <a:schemeClr val="accent4"/>
                </a:solidFill>
              </a:ln>
              <a:effectLst/>
            </c:spPr>
          </c:marker>
          <c:dLbls>
            <c:dLbl>
              <c:idx val="0"/>
              <c:layout>
                <c:manualLayout>
                  <c:x val="-4.4337541067528949E-2"/>
                  <c:y val="-0.36222174812065144"/>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D-D135-4A23-9316-F0C1DF2EBC6B}"/>
                </c:ext>
              </c:extLst>
            </c:dLbl>
            <c:dLbl>
              <c:idx val="1"/>
              <c:layout>
                <c:manualLayout>
                  <c:x val="-3.9193974818395726E-2"/>
                  <c:y val="-3.2549903020991471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E-D135-4A23-9316-F0C1DF2EBC6B}"/>
                </c:ext>
              </c:extLst>
            </c:dLbl>
            <c:dLbl>
              <c:idx val="2"/>
              <c:layout>
                <c:manualLayout>
                  <c:x val="-3.7479452735351235E-2"/>
                  <c:y val="-4.1707868887300742E-2"/>
                </c:manualLayout>
              </c:layout>
              <c:dLblPos val="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F-D135-4A23-9316-F0C1DF2EBC6B}"/>
                </c:ext>
              </c:extLst>
            </c:dLbl>
            <c:spPr>
              <a:noFill/>
              <a:ln>
                <a:noFill/>
              </a:ln>
              <a:effectLst/>
            </c:spPr>
            <c:txPr>
              <a:bodyPr rot="0" spcFirstLastPara="1" vertOverflow="ellipsis" vert="horz" wrap="square" anchor="ctr" anchorCtr="1"/>
              <a:lstStyle/>
              <a:p>
                <a:pPr>
                  <a:defRPr sz="2200" b="0" i="0" u="none" strike="noStrike" kern="1200" baseline="0">
                    <a:solidFill>
                      <a:schemeClr val="tx1">
                        <a:lumMod val="75000"/>
                        <a:lumOff val="25000"/>
                      </a:schemeClr>
                    </a:solidFill>
                    <a:latin typeface="Helvetica" panose="020B0604020202020204" pitchFamily="34" charset="0"/>
                    <a:ea typeface="+mn-ea"/>
                    <a:cs typeface="Helvetica" panose="020B0604020202020204" pitchFamily="34"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0.0</c:formatCode>
                <c:ptCount val="3"/>
                <c:pt idx="0">
                  <c:v>0.1</c:v>
                </c:pt>
                <c:pt idx="1">
                  <c:v>0.83561643835616439</c:v>
                </c:pt>
                <c:pt idx="2">
                  <c:v>0.8</c:v>
                </c:pt>
              </c:numCache>
            </c:numRef>
          </c:val>
          <c:smooth val="0"/>
          <c:extLst>
            <c:ext xmlns:c16="http://schemas.microsoft.com/office/drawing/2014/chart" uri="{C3380CC4-5D6E-409C-BE32-E72D297353CC}">
              <c16:uniqueId val="{00000003-D135-4A23-9316-F0C1DF2EBC6B}"/>
            </c:ext>
          </c:extLst>
        </c:ser>
        <c:dLbls>
          <c:showLegendKey val="0"/>
          <c:showVal val="0"/>
          <c:showCatName val="0"/>
          <c:showSerName val="0"/>
          <c:showPercent val="0"/>
          <c:showBubbleSize val="0"/>
        </c:dLbls>
        <c:marker val="1"/>
        <c:smooth val="0"/>
        <c:axId val="310801656"/>
        <c:axId val="310802048"/>
      </c:lineChart>
      <c:catAx>
        <c:axId val="3107926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Helvetica" panose="020B0604020202020204" pitchFamily="34" charset="0"/>
                <a:ea typeface="+mn-ea"/>
                <a:cs typeface="Helvetica" panose="020B0604020202020204" pitchFamily="34" charset="0"/>
              </a:defRPr>
            </a:pPr>
            <a:endParaRPr lang="en-US"/>
          </a:p>
        </c:txPr>
        <c:crossAx val="310802440"/>
        <c:crosses val="autoZero"/>
        <c:auto val="1"/>
        <c:lblAlgn val="ctr"/>
        <c:lblOffset val="100"/>
        <c:noMultiLvlLbl val="0"/>
      </c:catAx>
      <c:valAx>
        <c:axId val="310802440"/>
        <c:scaling>
          <c:orientation val="minMax"/>
          <c:max val="2000"/>
          <c:min val="0"/>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Helvetica" panose="020B0604020202020204" pitchFamily="34" charset="0"/>
                <a:ea typeface="+mn-ea"/>
                <a:cs typeface="Helvetica" panose="020B0604020202020204" pitchFamily="34" charset="0"/>
              </a:defRPr>
            </a:pPr>
            <a:endParaRPr lang="en-US"/>
          </a:p>
        </c:txPr>
        <c:crossAx val="310792640"/>
        <c:crosses val="autoZero"/>
        <c:crossBetween val="between"/>
      </c:valAx>
      <c:valAx>
        <c:axId val="310802048"/>
        <c:scaling>
          <c:orientation val="minMax"/>
          <c:max val="1.1000000000000001"/>
          <c:min val="0"/>
        </c:scaling>
        <c:delete val="0"/>
        <c:axPos val="r"/>
        <c:numFmt formatCode="0.0" sourceLinked="1"/>
        <c:majorTickMark val="out"/>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Helvetica" panose="020B0604020202020204" pitchFamily="34" charset="0"/>
                <a:ea typeface="+mn-ea"/>
                <a:cs typeface="Helvetica" panose="020B0604020202020204" pitchFamily="34" charset="0"/>
              </a:defRPr>
            </a:pPr>
            <a:endParaRPr lang="en-US"/>
          </a:p>
        </c:txPr>
        <c:crossAx val="310801656"/>
        <c:crosses val="max"/>
        <c:crossBetween val="between"/>
      </c:valAx>
      <c:catAx>
        <c:axId val="310801656"/>
        <c:scaling>
          <c:orientation val="minMax"/>
        </c:scaling>
        <c:delete val="1"/>
        <c:axPos val="b"/>
        <c:numFmt formatCode="General" sourceLinked="1"/>
        <c:majorTickMark val="out"/>
        <c:minorTickMark val="none"/>
        <c:tickLblPos val="nextTo"/>
        <c:crossAx val="310802048"/>
        <c:crosses val="autoZero"/>
        <c:auto val="1"/>
        <c:lblAlgn val="ctr"/>
        <c:lblOffset val="100"/>
        <c:noMultiLvlLbl val="0"/>
      </c:cat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Helvetica" panose="020B0604020202020204" pitchFamily="34" charset="0"/>
              <a:ea typeface="+mn-ea"/>
              <a:cs typeface="Helvetica" panose="020B0604020202020204" pitchFamily="34" charset="0"/>
            </a:defRPr>
          </a:pPr>
          <a:endParaRPr lang="en-US"/>
        </a:p>
      </c:txPr>
    </c:legend>
    <c:plotVisOnly val="1"/>
    <c:dispBlanksAs val="gap"/>
    <c:showDLblsOverMax val="0"/>
  </c:chart>
  <c:spPr>
    <a:noFill/>
    <a:ln>
      <a:noFill/>
    </a:ln>
    <a:effectLst/>
  </c:spPr>
  <c:txPr>
    <a:bodyPr/>
    <a:lstStyle/>
    <a:p>
      <a:pPr>
        <a:defRPr sz="1800">
          <a:latin typeface="Helvetica" panose="020B0604020202020204" pitchFamily="34" charset="0"/>
          <a:cs typeface="Helvetica" panose="020B0604020202020204" pitchFamily="34" charset="0"/>
        </a:defRPr>
      </a:pPr>
      <a:endParaRPr lang="en-US"/>
    </a:p>
  </c:txPr>
  <c:externalData r:id="rId3">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3676643584803482"/>
          <c:y val="4.093743003110917E-4"/>
          <c:w val="0.50148587194053362"/>
          <c:h val="0.97514587198975033"/>
        </c:manualLayout>
      </c:layout>
      <c:barChart>
        <c:barDir val="bar"/>
        <c:grouping val="stacked"/>
        <c:varyColors val="0"/>
        <c:ser>
          <c:idx val="0"/>
          <c:order val="0"/>
          <c:tx>
            <c:strRef>
              <c:f>Sheet1!$B$1</c:f>
              <c:strCache>
                <c:ptCount val="1"/>
                <c:pt idx="0">
                  <c:v>Positive</c:v>
                </c:pt>
              </c:strCache>
            </c:strRef>
          </c:tx>
          <c:spPr>
            <a:solidFill>
              <a:srgbClr val="449EF7"/>
            </a:solidFill>
            <a:ln>
              <a:noFill/>
            </a:ln>
            <a:effectLst/>
          </c:spPr>
          <c:invertIfNegative val="0"/>
          <c:dLbls>
            <c:dLbl>
              <c:idx val="0"/>
              <c:layout>
                <c:manualLayout>
                  <c:x val="3.2729446815235028E-2"/>
                  <c:y val="1.386423703050419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C3CA-416B-A85F-E1265E0B9D6A}"/>
                </c:ext>
              </c:extLst>
            </c:dLbl>
            <c:dLbl>
              <c:idx val="3"/>
              <c:layout>
                <c:manualLayout>
                  <c:x val="2.6691230024420546E-3"/>
                  <c:y val="1.3864141457036118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3-03E8-4727-A33B-ECBAC670EF93}"/>
                </c:ext>
              </c:extLst>
            </c:dLbl>
            <c:dLbl>
              <c:idx val="5"/>
              <c:layout>
                <c:manualLayout>
                  <c:x val="3.6252943979198315E-2"/>
                  <c:y val="1.2477710872258452E-2"/>
                </c:manualLayout>
              </c:layout>
              <c:tx>
                <c:rich>
                  <a:bodyPr/>
                  <a:lstStyle/>
                  <a:p>
                    <a:fld id="{8F1A2706-3D40-4E3A-AC22-4D8EFAFB52DF}" type="VALUE">
                      <a:rPr lang="en-US" sz="1600"/>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4-320B-4577-9D1E-6A52B2D467B2}"/>
                </c:ext>
              </c:extLst>
            </c:dLbl>
            <c:dLbl>
              <c:idx val="6"/>
              <c:layout>
                <c:manualLayout>
                  <c:x val="6.736562068381613E-2"/>
                  <c:y val="1.663696974844334E-2"/>
                </c:manualLayout>
              </c:layout>
              <c:tx>
                <c:rich>
                  <a:bodyPr/>
                  <a:lstStyle/>
                  <a:p>
                    <a:fld id="{353F146F-441D-4EBE-8015-0C62507678D9}" type="VALUE">
                      <a:rPr lang="en-US" sz="1800"/>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1-C3CA-416B-A85F-E1265E0B9D6A}"/>
                </c:ext>
              </c:extLst>
            </c:dLbl>
            <c:dLbl>
              <c:idx val="7"/>
              <c:layout>
                <c:manualLayout>
                  <c:x val="5.1710968436901247E-2"/>
                  <c:y val="1.3864141457036117E-2"/>
                </c:manualLayout>
              </c:layout>
              <c:tx>
                <c:rich>
                  <a:bodyPr/>
                  <a:lstStyle/>
                  <a:p>
                    <a:fld id="{C6D03A5C-4DB1-4A8B-9D28-37DFA7FA8FED}" type="VALUE">
                      <a:rPr lang="en-US" sz="1600"/>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1-320B-4577-9D1E-6A52B2D467B2}"/>
                </c:ext>
              </c:extLst>
            </c:dLbl>
            <c:dLbl>
              <c:idx val="8"/>
              <c:layout>
                <c:manualLayout>
                  <c:x val="3.147435230465092E-3"/>
                  <c:y val="-1.3864141457036118E-3"/>
                </c:manualLayout>
              </c:layout>
              <c:tx>
                <c:rich>
                  <a:bodyPr/>
                  <a:lstStyle/>
                  <a:p>
                    <a:fld id="{3D6F8CA1-6665-48D9-98A2-1A9DAF9A2A89}" type="VALUE">
                      <a:rPr lang="en-US" sz="1600"/>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1-169E-474C-AE2E-79D425924632}"/>
                </c:ext>
              </c:extLst>
            </c:dLbl>
            <c:dLbl>
              <c:idx val="9"/>
              <c:layout>
                <c:manualLayout>
                  <c:x val="3.1613388254063464E-2"/>
                  <c:y val="-6.9320707285180586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C3CA-416B-A85F-E1265E0B9D6A}"/>
                </c:ext>
              </c:extLst>
            </c:dLbl>
            <c:spPr>
              <a:noFill/>
              <a:ln>
                <a:noFill/>
              </a:ln>
              <a:effectLst/>
            </c:spPr>
            <c:txPr>
              <a:bodyPr wrap="square" lIns="38100" tIns="19050" rIns="38100" bIns="19050" anchor="ctr">
                <a:spAutoFit/>
              </a:bodyPr>
              <a:lstStyle/>
              <a:p>
                <a:pPr>
                  <a:defRPr sz="180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CellphoneS</c:v>
                </c:pt>
                <c:pt idx="1">
                  <c:v>Fanpage thegioididong</c:v>
                </c:pt>
                <c:pt idx="2">
                  <c:v>dienmay.com</c:v>
                </c:pt>
                <c:pt idx="3">
                  <c:v>Vật Vờ Studio</c:v>
                </c:pt>
                <c:pt idx="4">
                  <c:v>Nokia Fan Club</c:v>
                </c:pt>
                <c:pt idx="5">
                  <c:v>Nokia Mobile</c:v>
                </c:pt>
                <c:pt idx="6">
                  <c:v>cellphones.com.vn</c:v>
                </c:pt>
                <c:pt idx="7">
                  <c:v>fptshop.com.vn</c:v>
                </c:pt>
                <c:pt idx="8">
                  <c:v>tinhte.vn</c:v>
                </c:pt>
                <c:pt idx="9">
                  <c:v>thegioididong.com</c:v>
                </c:pt>
              </c:strCache>
            </c:strRef>
          </c:cat>
          <c:val>
            <c:numRef>
              <c:f>Sheet1!$B$2:$B$11</c:f>
              <c:numCache>
                <c:formatCode>0.0%</c:formatCode>
                <c:ptCount val="10"/>
                <c:pt idx="0">
                  <c:v>3.4000000000000002E-2</c:v>
                </c:pt>
                <c:pt idx="1">
                  <c:v>0.20599999999999999</c:v>
                </c:pt>
                <c:pt idx="3">
                  <c:v>0.191</c:v>
                </c:pt>
                <c:pt idx="4">
                  <c:v>0.27200000000000002</c:v>
                </c:pt>
                <c:pt idx="5">
                  <c:v>5.0000000000000001E-3</c:v>
                </c:pt>
                <c:pt idx="6">
                  <c:v>2.5999999999999999E-2</c:v>
                </c:pt>
                <c:pt idx="7">
                  <c:v>2.1000000000000001E-2</c:v>
                </c:pt>
                <c:pt idx="8">
                  <c:v>0.14699999999999999</c:v>
                </c:pt>
                <c:pt idx="9">
                  <c:v>4.1000000000000002E-2</c:v>
                </c:pt>
              </c:numCache>
            </c:numRef>
          </c:val>
          <c:extLst>
            <c:ext xmlns:c16="http://schemas.microsoft.com/office/drawing/2014/chart" uri="{C3380CC4-5D6E-409C-BE32-E72D297353CC}">
              <c16:uniqueId val="{00000000-EA0A-C046-BCA1-4C51472AF3A4}"/>
            </c:ext>
          </c:extLst>
        </c:ser>
        <c:ser>
          <c:idx val="1"/>
          <c:order val="1"/>
          <c:tx>
            <c:strRef>
              <c:f>Sheet1!$C$1</c:f>
              <c:strCache>
                <c:ptCount val="1"/>
                <c:pt idx="0">
                  <c:v>Negative</c:v>
                </c:pt>
              </c:strCache>
            </c:strRef>
          </c:tx>
          <c:spPr>
            <a:solidFill>
              <a:srgbClr val="B12318"/>
            </a:solidFill>
            <a:ln>
              <a:noFill/>
            </a:ln>
            <a:effectLst/>
          </c:spPr>
          <c:invertIfNegative val="0"/>
          <c:dLbls>
            <c:dLbl>
              <c:idx val="1"/>
              <c:layout>
                <c:manualLayout>
                  <c:x val="2.1212612162514834E-2"/>
                  <c:y val="-1.3864237030503236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3-C3CA-416B-A85F-E1265E0B9D6A}"/>
                </c:ext>
              </c:extLst>
            </c:dLbl>
            <c:dLbl>
              <c:idx val="2"/>
              <c:layout>
                <c:manualLayout>
                  <c:x val="1.8136897876412036E-2"/>
                  <c:y val="-2.7728282914071217E-3"/>
                </c:manualLayout>
              </c:layout>
              <c:tx>
                <c:rich>
                  <a:bodyPr/>
                  <a:lstStyle/>
                  <a:p>
                    <a:fld id="{798636B8-C982-45DB-9A07-29A1F405B3A9}" type="VALUE">
                      <a:rPr lang="en-US" sz="1600"/>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4-C3CA-416B-A85F-E1265E0B9D6A}"/>
                </c:ext>
              </c:extLst>
            </c:dLbl>
            <c:dLbl>
              <c:idx val="4"/>
              <c:layout/>
              <c:tx>
                <c:rich>
                  <a:bodyPr/>
                  <a:lstStyle/>
                  <a:p>
                    <a:fld id="{CA6968E9-C663-4122-9CA2-D6A5720722C8}" type="VALUE">
                      <a:rPr lang="en-US" sz="1800"/>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5-C3CA-416B-A85F-E1265E0B9D6A}"/>
                </c:ext>
              </c:extLst>
            </c:dLbl>
            <c:dLbl>
              <c:idx val="5"/>
              <c:layout>
                <c:manualLayout>
                  <c:x val="9.0354971464052525E-2"/>
                  <c:y val="-1.5773284684874458E-2"/>
                </c:manualLayout>
              </c:layout>
              <c:tx>
                <c:rich>
                  <a:bodyPr wrap="square" lIns="38100" tIns="19050" rIns="38100" bIns="19050" anchor="ctr">
                    <a:noAutofit/>
                  </a:bodyPr>
                  <a:lstStyle/>
                  <a:p>
                    <a:pPr>
                      <a:defRPr sz="1800">
                        <a:solidFill>
                          <a:schemeClr val="bg1"/>
                        </a:solidFill>
                      </a:defRPr>
                    </a:pPr>
                    <a:fld id="{13049540-D17B-4707-A331-E12960FAD89F}" type="VALUE">
                      <a:rPr lang="en-US" sz="1800"/>
                      <a:pPr>
                        <a:defRPr sz="1800">
                          <a:solidFill>
                            <a:schemeClr val="bg1"/>
                          </a:solidFill>
                        </a:defRPr>
                      </a:pPr>
                      <a:t>[VALUE]</a:t>
                    </a:fld>
                    <a:endParaRPr lang="en-US"/>
                  </a:p>
                </c:rich>
              </c:tx>
              <c:spPr>
                <a:noFill/>
                <a:ln>
                  <a:noFill/>
                </a:ln>
                <a:effectLst/>
              </c:spPr>
              <c:dLblPos val="ctr"/>
              <c:showLegendKey val="0"/>
              <c:showVal val="1"/>
              <c:showCatName val="0"/>
              <c:showSerName val="0"/>
              <c:showPercent val="0"/>
              <c:showBubbleSize val="0"/>
              <c:extLst>
                <c:ext xmlns:c15="http://schemas.microsoft.com/office/drawing/2012/chart" uri="{CE6537A1-D6FC-4f65-9D91-7224C49458BB}">
                  <c15:layout>
                    <c:manualLayout>
                      <c:w val="8.4160095005431035E-2"/>
                      <c:h val="3.6601298885984172E-2"/>
                    </c:manualLayout>
                  </c15:layout>
                  <c15:dlblFieldTable/>
                  <c15:showDataLabelsRange val="0"/>
                </c:ext>
                <c:ext xmlns:c16="http://schemas.microsoft.com/office/drawing/2014/chart" uri="{C3380CC4-5D6E-409C-BE32-E72D297353CC}">
                  <c16:uniqueId val="{00000001-03E8-4727-A33B-ECBAC670EF93}"/>
                </c:ext>
              </c:extLst>
            </c:dLbl>
            <c:dLbl>
              <c:idx val="6"/>
              <c:layout>
                <c:manualLayout>
                  <c:x val="5.5706186334694111E-2"/>
                  <c:y val="-1.663696974844334E-2"/>
                </c:manualLayout>
              </c:layout>
              <c:tx>
                <c:rich>
                  <a:bodyPr/>
                  <a:lstStyle/>
                  <a:p>
                    <a:fld id="{DBF8FAF5-E168-424F-B5DB-B579B5A896D7}" type="VALUE">
                      <a:rPr lang="en-US" sz="1800"/>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6-C3CA-416B-A85F-E1265E0B9D6A}"/>
                </c:ext>
              </c:extLst>
            </c:dLbl>
            <c:dLbl>
              <c:idx val="7"/>
              <c:layout>
                <c:manualLayout>
                  <c:x val="5.7966668094768858E-2"/>
                  <c:y val="-1.663696974844334E-2"/>
                </c:manualLayout>
              </c:layout>
              <c:tx>
                <c:rich>
                  <a:bodyPr/>
                  <a:lstStyle/>
                  <a:p>
                    <a:fld id="{001A3CB8-4893-44B0-AD87-1B1D3461F612}" type="VALUE">
                      <a:rPr lang="en-US" sz="1600"/>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1-1EEB-4CEA-9720-2D950288E355}"/>
                </c:ext>
              </c:extLst>
            </c:dLbl>
            <c:dLbl>
              <c:idx val="8"/>
              <c:layout>
                <c:manualLayout>
                  <c:x val="2.8063075178314757E-3"/>
                  <c:y val="-2.5572816751506398E-4"/>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E064-4D7F-9585-84350B9E0750}"/>
                </c:ext>
              </c:extLst>
            </c:dLbl>
            <c:dLbl>
              <c:idx val="9"/>
              <c:layout>
                <c:manualLayout>
                  <c:x val="7.192147070044333E-2"/>
                  <c:y val="1.8023383894146951E-2"/>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7-C3CA-416B-A85F-E1265E0B9D6A}"/>
                </c:ext>
              </c:extLst>
            </c:dLbl>
            <c:spPr>
              <a:noFill/>
              <a:ln>
                <a:noFill/>
              </a:ln>
              <a:effectLst/>
            </c:spPr>
            <c:txPr>
              <a:bodyPr wrap="square" lIns="38100" tIns="19050" rIns="38100" bIns="19050" anchor="ctr">
                <a:spAutoFit/>
              </a:bodyPr>
              <a:lstStyle/>
              <a:p>
                <a:pPr>
                  <a:defRPr sz="180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CellphoneS</c:v>
                </c:pt>
                <c:pt idx="1">
                  <c:v>Fanpage thegioididong</c:v>
                </c:pt>
                <c:pt idx="2">
                  <c:v>dienmay.com</c:v>
                </c:pt>
                <c:pt idx="3">
                  <c:v>Vật Vờ Studio</c:v>
                </c:pt>
                <c:pt idx="4">
                  <c:v>Nokia Fan Club</c:v>
                </c:pt>
                <c:pt idx="5">
                  <c:v>Nokia Mobile</c:v>
                </c:pt>
                <c:pt idx="6">
                  <c:v>cellphones.com.vn</c:v>
                </c:pt>
                <c:pt idx="7">
                  <c:v>fptshop.com.vn</c:v>
                </c:pt>
                <c:pt idx="8">
                  <c:v>tinhte.vn</c:v>
                </c:pt>
                <c:pt idx="9">
                  <c:v>thegioididong.com</c:v>
                </c:pt>
              </c:strCache>
            </c:strRef>
          </c:cat>
          <c:val>
            <c:numRef>
              <c:f>Sheet1!$C$2:$C$11</c:f>
              <c:numCache>
                <c:formatCode>0.0%</c:formatCode>
                <c:ptCount val="10"/>
                <c:pt idx="1">
                  <c:v>2.9000000000000001E-2</c:v>
                </c:pt>
                <c:pt idx="2">
                  <c:v>4.2999999999999997E-2</c:v>
                </c:pt>
                <c:pt idx="3">
                  <c:v>0.14899999999999999</c:v>
                </c:pt>
                <c:pt idx="4">
                  <c:v>0.13</c:v>
                </c:pt>
                <c:pt idx="5">
                  <c:v>5.0000000000000001E-3</c:v>
                </c:pt>
                <c:pt idx="6">
                  <c:v>2.1999999999999999E-2</c:v>
                </c:pt>
                <c:pt idx="7">
                  <c:v>2.1000000000000001E-2</c:v>
                </c:pt>
                <c:pt idx="8">
                  <c:v>0.186</c:v>
                </c:pt>
                <c:pt idx="9">
                  <c:v>6.0999999999999999E-2</c:v>
                </c:pt>
              </c:numCache>
            </c:numRef>
          </c:val>
          <c:extLst>
            <c:ext xmlns:c16="http://schemas.microsoft.com/office/drawing/2014/chart" uri="{C3380CC4-5D6E-409C-BE32-E72D297353CC}">
              <c16:uniqueId val="{00000000-5CEE-44CC-A67F-B1A8585F3285}"/>
            </c:ext>
          </c:extLst>
        </c:ser>
        <c:ser>
          <c:idx val="2"/>
          <c:order val="2"/>
          <c:tx>
            <c:strRef>
              <c:f>Sheet1!$D$1</c:f>
              <c:strCache>
                <c:ptCount val="1"/>
                <c:pt idx="0">
                  <c:v>Neutral</c:v>
                </c:pt>
              </c:strCache>
            </c:strRef>
          </c:tx>
          <c:spPr>
            <a:solidFill>
              <a:schemeClr val="bg1">
                <a:lumMod val="50000"/>
              </a:schemeClr>
            </a:solidFill>
            <a:ln>
              <a:noFill/>
            </a:ln>
            <a:effectLst/>
          </c:spPr>
          <c:invertIfNegative val="0"/>
          <c:dLbls>
            <c:spPr>
              <a:noFill/>
              <a:ln>
                <a:noFill/>
              </a:ln>
              <a:effectLst/>
            </c:spPr>
            <c:txPr>
              <a:bodyPr wrap="square" lIns="38100" tIns="19050" rIns="38100" bIns="19050" anchor="ctr">
                <a:spAutoFit/>
              </a:bodyPr>
              <a:lstStyle/>
              <a:p>
                <a:pPr>
                  <a:defRPr sz="180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CellphoneS</c:v>
                </c:pt>
                <c:pt idx="1">
                  <c:v>Fanpage thegioididong</c:v>
                </c:pt>
                <c:pt idx="2">
                  <c:v>dienmay.com</c:v>
                </c:pt>
                <c:pt idx="3">
                  <c:v>Vật Vờ Studio</c:v>
                </c:pt>
                <c:pt idx="4">
                  <c:v>Nokia Fan Club</c:v>
                </c:pt>
                <c:pt idx="5">
                  <c:v>Nokia Mobile</c:v>
                </c:pt>
                <c:pt idx="6">
                  <c:v>cellphones.com.vn</c:v>
                </c:pt>
                <c:pt idx="7">
                  <c:v>fptshop.com.vn</c:v>
                </c:pt>
                <c:pt idx="8">
                  <c:v>tinhte.vn</c:v>
                </c:pt>
                <c:pt idx="9">
                  <c:v>thegioididong.com</c:v>
                </c:pt>
              </c:strCache>
            </c:strRef>
          </c:cat>
          <c:val>
            <c:numRef>
              <c:f>Sheet1!$D$2:$D$11</c:f>
              <c:numCache>
                <c:formatCode>0.0%</c:formatCode>
                <c:ptCount val="10"/>
                <c:pt idx="0">
                  <c:v>0.96599999999999997</c:v>
                </c:pt>
                <c:pt idx="1">
                  <c:v>0.76500000000000001</c:v>
                </c:pt>
                <c:pt idx="2">
                  <c:v>0.95699999999999996</c:v>
                </c:pt>
                <c:pt idx="3">
                  <c:v>0.66</c:v>
                </c:pt>
                <c:pt idx="4">
                  <c:v>0.59799999999999998</c:v>
                </c:pt>
                <c:pt idx="5">
                  <c:v>0.98899999999999999</c:v>
                </c:pt>
                <c:pt idx="6">
                  <c:v>0.95199999999999996</c:v>
                </c:pt>
                <c:pt idx="7">
                  <c:v>0.95699999999999996</c:v>
                </c:pt>
                <c:pt idx="8">
                  <c:v>0.66700000000000004</c:v>
                </c:pt>
                <c:pt idx="9">
                  <c:v>0.89800000000000002</c:v>
                </c:pt>
              </c:numCache>
            </c:numRef>
          </c:val>
          <c:extLst>
            <c:ext xmlns:c16="http://schemas.microsoft.com/office/drawing/2014/chart" uri="{C3380CC4-5D6E-409C-BE32-E72D297353CC}">
              <c16:uniqueId val="{00000001-5CEE-44CC-A67F-B1A8585F3285}"/>
            </c:ext>
          </c:extLst>
        </c:ser>
        <c:dLbls>
          <c:dLblPos val="ctr"/>
          <c:showLegendKey val="0"/>
          <c:showVal val="1"/>
          <c:showCatName val="0"/>
          <c:showSerName val="0"/>
          <c:showPercent val="0"/>
          <c:showBubbleSize val="0"/>
        </c:dLbls>
        <c:gapWidth val="50"/>
        <c:overlap val="100"/>
        <c:axId val="1006799056"/>
        <c:axId val="1006804496"/>
      </c:barChart>
      <c:catAx>
        <c:axId val="10067990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200" b="0" i="0" u="none" strike="noStrike" kern="1200" baseline="0">
                <a:solidFill>
                  <a:schemeClr val="tx1"/>
                </a:solidFill>
                <a:latin typeface="Helvetica" panose="020B0604020202020204" pitchFamily="34" charset="0"/>
                <a:ea typeface="+mn-ea"/>
                <a:cs typeface="Helvetica" panose="020B0604020202020204" pitchFamily="34" charset="0"/>
              </a:defRPr>
            </a:pPr>
            <a:endParaRPr lang="en-US"/>
          </a:p>
        </c:txPr>
        <c:crossAx val="1006804496"/>
        <c:crosses val="autoZero"/>
        <c:auto val="1"/>
        <c:lblAlgn val="ctr"/>
        <c:lblOffset val="100"/>
        <c:noMultiLvlLbl val="0"/>
      </c:catAx>
      <c:valAx>
        <c:axId val="1006804496"/>
        <c:scaling>
          <c:orientation val="minMax"/>
          <c:max val="1"/>
        </c:scaling>
        <c:delete val="1"/>
        <c:axPos val="b"/>
        <c:numFmt formatCode="0.0%" sourceLinked="1"/>
        <c:majorTickMark val="out"/>
        <c:minorTickMark val="none"/>
        <c:tickLblPos val="nextTo"/>
        <c:crossAx val="1006799056"/>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2000"/>
      </a:pPr>
      <a:endParaRPr lang="en-US"/>
    </a:p>
  </c:txPr>
  <c:externalData r:id="rId1">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3676643584803482"/>
          <c:y val="4.093743003110917E-4"/>
          <c:w val="0.50148587194053362"/>
          <c:h val="0.97514587198975033"/>
        </c:manualLayout>
      </c:layout>
      <c:barChart>
        <c:barDir val="bar"/>
        <c:grouping val="stacked"/>
        <c:varyColors val="0"/>
        <c:ser>
          <c:idx val="0"/>
          <c:order val="0"/>
          <c:tx>
            <c:strRef>
              <c:f>Sheet1!$B$1</c:f>
              <c:strCache>
                <c:ptCount val="1"/>
                <c:pt idx="0">
                  <c:v>Positive</c:v>
                </c:pt>
              </c:strCache>
            </c:strRef>
          </c:tx>
          <c:spPr>
            <a:solidFill>
              <a:srgbClr val="449EF7"/>
            </a:solidFill>
            <a:ln>
              <a:noFill/>
            </a:ln>
            <a:effectLst/>
          </c:spPr>
          <c:invertIfNegative val="0"/>
          <c:dLbls>
            <c:dLbl>
              <c:idx val="3"/>
              <c:layout>
                <c:manualLayout>
                  <c:x val="-7.6948186412219661E-3"/>
                  <c:y val="1.3171201034115588E-3"/>
                </c:manualLayout>
              </c:layout>
              <c:dLblPos val="ctr"/>
              <c:showLegendKey val="0"/>
              <c:showVal val="1"/>
              <c:showCatName val="0"/>
              <c:showSerName val="0"/>
              <c:showPercent val="0"/>
              <c:showBubbleSize val="0"/>
              <c:extLst>
                <c:ext xmlns:c15="http://schemas.microsoft.com/office/drawing/2012/chart" uri="{CE6537A1-D6FC-4f65-9D91-7224C49458BB}">
                  <c15:layout>
                    <c:manualLayout>
                      <c:w val="8.5547911808569022E-2"/>
                      <c:h val="3.6046777053776562E-2"/>
                    </c:manualLayout>
                  </c15:layout>
                </c:ext>
                <c:ext xmlns:c16="http://schemas.microsoft.com/office/drawing/2014/chart" uri="{C3380CC4-5D6E-409C-BE32-E72D297353CC}">
                  <c16:uniqueId val="{00000003-03E8-4727-A33B-ECBAC670EF93}"/>
                </c:ext>
              </c:extLst>
            </c:dLbl>
            <c:dLbl>
              <c:idx val="5"/>
              <c:layout>
                <c:manualLayout>
                  <c:x val="4.4771003813032863E-4"/>
                  <c:y val="2.7728282914071724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4-320B-4577-9D1E-6A52B2D467B2}"/>
                </c:ext>
              </c:extLst>
            </c:dLbl>
            <c:dLbl>
              <c:idx val="7"/>
              <c:layout>
                <c:manualLayout>
                  <c:x val="3.0983085149573302E-2"/>
                  <c:y val="1.3855688646907316E-4"/>
                </c:manualLayout>
              </c:layout>
              <c:tx>
                <c:rich>
                  <a:bodyPr/>
                  <a:lstStyle/>
                  <a:p>
                    <a:fld id="{888E10A0-608B-4165-A93B-F50CD1292117}" type="VALUE">
                      <a:rPr lang="en-US" sz="1600"/>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1-320B-4577-9D1E-6A52B2D467B2}"/>
                </c:ext>
              </c:extLst>
            </c:dLbl>
            <c:dLbl>
              <c:idx val="8"/>
              <c:layout>
                <c:manualLayout>
                  <c:x val="1.6102362285045118E-2"/>
                  <c:y val="2.9114576900056998E-3"/>
                </c:manualLayout>
              </c:layout>
              <c:tx>
                <c:rich>
                  <a:bodyPr/>
                  <a:lstStyle/>
                  <a:p>
                    <a:fld id="{82077F5A-5421-453A-AB8E-11A975046E34}" type="VALUE">
                      <a:rPr lang="en-US" sz="1600"/>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1-169E-474C-AE2E-79D425924632}"/>
                </c:ext>
              </c:extLst>
            </c:dLbl>
            <c:dLbl>
              <c:idx val="9"/>
              <c:layout>
                <c:manualLayout>
                  <c:x val="2.1249446610399441E-2"/>
                  <c:y val="1.1785632169424374E-3"/>
                </c:manualLayout>
              </c:layout>
              <c:tx>
                <c:rich>
                  <a:bodyPr/>
                  <a:lstStyle/>
                  <a:p>
                    <a:fld id="{CC61A363-0944-4F78-9C0B-1901D9447E25}" type="VALUE">
                      <a:rPr lang="en-US" sz="1600"/>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0-9163-474D-816C-87813A8B69D8}"/>
                </c:ext>
              </c:extLst>
            </c:dLbl>
            <c:spPr>
              <a:noFill/>
              <a:ln>
                <a:noFill/>
              </a:ln>
              <a:effectLst/>
            </c:spPr>
            <c:txPr>
              <a:bodyPr wrap="square" lIns="38100" tIns="19050" rIns="38100" bIns="19050" anchor="ctr">
                <a:spAutoFit/>
              </a:bodyPr>
              <a:lstStyle/>
              <a:p>
                <a:pPr>
                  <a:defRPr sz="180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shopee.vn</c:v>
                </c:pt>
                <c:pt idx="1">
                  <c:v>daubao.com</c:v>
                </c:pt>
                <c:pt idx="2">
                  <c:v>NhungThu Le</c:v>
                </c:pt>
                <c:pt idx="3">
                  <c:v>tiki.vn</c:v>
                </c:pt>
                <c:pt idx="4">
                  <c:v>cellphones.com.vn</c:v>
                </c:pt>
                <c:pt idx="5">
                  <c:v>forums.voz.vn</c:v>
                </c:pt>
                <c:pt idx="6">
                  <c:v>tinhte.vn</c:v>
                </c:pt>
                <c:pt idx="7">
                  <c:v>Nokia Mobile</c:v>
                </c:pt>
                <c:pt idx="8">
                  <c:v>fptshop.com.vn</c:v>
                </c:pt>
                <c:pt idx="9">
                  <c:v>thegioididong.com</c:v>
                </c:pt>
              </c:strCache>
            </c:strRef>
          </c:cat>
          <c:val>
            <c:numRef>
              <c:f>Sheet1!$B$2:$B$11</c:f>
              <c:numCache>
                <c:formatCode>0.0%</c:formatCode>
                <c:ptCount val="10"/>
                <c:pt idx="0">
                  <c:v>0.5</c:v>
                </c:pt>
                <c:pt idx="1">
                  <c:v>1</c:v>
                </c:pt>
                <c:pt idx="2">
                  <c:v>0.14299999999999999</c:v>
                </c:pt>
                <c:pt idx="3">
                  <c:v>0.28599999999999998</c:v>
                </c:pt>
                <c:pt idx="4">
                  <c:v>0.3</c:v>
                </c:pt>
                <c:pt idx="5">
                  <c:v>0.14299999999999999</c:v>
                </c:pt>
                <c:pt idx="6">
                  <c:v>0.33300000000000002</c:v>
                </c:pt>
                <c:pt idx="7">
                  <c:v>6.7000000000000004E-2</c:v>
                </c:pt>
                <c:pt idx="8">
                  <c:v>7.0999999999999994E-2</c:v>
                </c:pt>
                <c:pt idx="9">
                  <c:v>5.2999999999999999E-2</c:v>
                </c:pt>
              </c:numCache>
            </c:numRef>
          </c:val>
          <c:extLst>
            <c:ext xmlns:c16="http://schemas.microsoft.com/office/drawing/2014/chart" uri="{C3380CC4-5D6E-409C-BE32-E72D297353CC}">
              <c16:uniqueId val="{00000000-EA0A-C046-BCA1-4C51472AF3A4}"/>
            </c:ext>
          </c:extLst>
        </c:ser>
        <c:ser>
          <c:idx val="1"/>
          <c:order val="1"/>
          <c:tx>
            <c:strRef>
              <c:f>Sheet1!$C$1</c:f>
              <c:strCache>
                <c:ptCount val="1"/>
                <c:pt idx="0">
                  <c:v>Negative</c:v>
                </c:pt>
              </c:strCache>
            </c:strRef>
          </c:tx>
          <c:spPr>
            <a:solidFill>
              <a:srgbClr val="B12318"/>
            </a:solidFill>
            <a:ln>
              <a:noFill/>
            </a:ln>
            <a:effectLst/>
          </c:spPr>
          <c:invertIfNegative val="0"/>
          <c:dLbls>
            <c:dLbl>
              <c:idx val="5"/>
              <c:layout>
                <c:manualLayout>
                  <c:x val="2.9318038192323637E-2"/>
                  <c:y val="1.3864142970534622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03E8-4727-A33B-ECBAC670EF93}"/>
                </c:ext>
              </c:extLst>
            </c:dLbl>
            <c:dLbl>
              <c:idx val="7"/>
              <c:layout>
                <c:manualLayout>
                  <c:x val="-1.7171908821795194E-2"/>
                  <c:y val="-2.5417299048425333E-17"/>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EEB-4CEA-9720-2D950288E355}"/>
                </c:ext>
              </c:extLst>
            </c:dLbl>
            <c:dLbl>
              <c:idx val="8"/>
              <c:layout>
                <c:manualLayout>
                  <c:x val="5.2263133949865453E-2"/>
                  <c:y val="-8.31848487422167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E064-4D7F-9585-84350B9E0750}"/>
                </c:ext>
              </c:extLst>
            </c:dLbl>
            <c:dLbl>
              <c:idx val="9"/>
              <c:layout>
                <c:manualLayout>
                  <c:x val="5.5080065529489193E-2"/>
                  <c:y val="-2.6342402068231176E-3"/>
                </c:manualLayout>
              </c:layout>
              <c:tx>
                <c:rich>
                  <a:bodyPr/>
                  <a:lstStyle/>
                  <a:p>
                    <a:fld id="{78218D91-3655-4473-A887-182FF9E3BA70}" type="VALUE">
                      <a:rPr lang="en-US" sz="1600"/>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4-FA56-493C-8F2C-DEB9509AE65E}"/>
                </c:ext>
              </c:extLst>
            </c:dLbl>
            <c:spPr>
              <a:noFill/>
              <a:ln>
                <a:noFill/>
              </a:ln>
              <a:effectLst/>
            </c:spPr>
            <c:txPr>
              <a:bodyPr wrap="square" lIns="38100" tIns="19050" rIns="38100" bIns="19050" anchor="ctr">
                <a:spAutoFit/>
              </a:bodyPr>
              <a:lstStyle/>
              <a:p>
                <a:pPr>
                  <a:defRPr sz="180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shopee.vn</c:v>
                </c:pt>
                <c:pt idx="1">
                  <c:v>daubao.com</c:v>
                </c:pt>
                <c:pt idx="2">
                  <c:v>NhungThu Le</c:v>
                </c:pt>
                <c:pt idx="3">
                  <c:v>tiki.vn</c:v>
                </c:pt>
                <c:pt idx="4">
                  <c:v>cellphones.com.vn</c:v>
                </c:pt>
                <c:pt idx="5">
                  <c:v>forums.voz.vn</c:v>
                </c:pt>
                <c:pt idx="6">
                  <c:v>tinhte.vn</c:v>
                </c:pt>
                <c:pt idx="7">
                  <c:v>Nokia Mobile</c:v>
                </c:pt>
                <c:pt idx="8">
                  <c:v>fptshop.com.vn</c:v>
                </c:pt>
                <c:pt idx="9">
                  <c:v>thegioididong.com</c:v>
                </c:pt>
              </c:strCache>
            </c:strRef>
          </c:cat>
          <c:val>
            <c:numRef>
              <c:f>Sheet1!$C$2:$C$11</c:f>
              <c:numCache>
                <c:formatCode>General</c:formatCode>
                <c:ptCount val="10"/>
                <c:pt idx="3" formatCode="0.0%">
                  <c:v>0.14299999999999999</c:v>
                </c:pt>
                <c:pt idx="5" formatCode="0.0%">
                  <c:v>0.35699999999999998</c:v>
                </c:pt>
                <c:pt idx="6" formatCode="0.0%">
                  <c:v>0.111</c:v>
                </c:pt>
                <c:pt idx="8" formatCode="0.0%">
                  <c:v>1.2E-2</c:v>
                </c:pt>
                <c:pt idx="9" formatCode="0.0%">
                  <c:v>0.105</c:v>
                </c:pt>
              </c:numCache>
            </c:numRef>
          </c:val>
          <c:extLst>
            <c:ext xmlns:c16="http://schemas.microsoft.com/office/drawing/2014/chart" uri="{C3380CC4-5D6E-409C-BE32-E72D297353CC}">
              <c16:uniqueId val="{00000000-5CEE-44CC-A67F-B1A8585F3285}"/>
            </c:ext>
          </c:extLst>
        </c:ser>
        <c:ser>
          <c:idx val="2"/>
          <c:order val="2"/>
          <c:tx>
            <c:strRef>
              <c:f>Sheet1!$D$1</c:f>
              <c:strCache>
                <c:ptCount val="1"/>
                <c:pt idx="0">
                  <c:v>Neutral</c:v>
                </c:pt>
              </c:strCache>
            </c:strRef>
          </c:tx>
          <c:spPr>
            <a:solidFill>
              <a:schemeClr val="bg1">
                <a:lumMod val="50000"/>
              </a:schemeClr>
            </a:solidFill>
            <a:ln>
              <a:noFill/>
            </a:ln>
            <a:effectLst/>
          </c:spPr>
          <c:invertIfNegative val="0"/>
          <c:dLbls>
            <c:spPr>
              <a:noFill/>
              <a:ln>
                <a:noFill/>
              </a:ln>
              <a:effectLst/>
            </c:spPr>
            <c:txPr>
              <a:bodyPr wrap="square" lIns="38100" tIns="19050" rIns="38100" bIns="19050" anchor="ctr">
                <a:spAutoFit/>
              </a:bodyPr>
              <a:lstStyle/>
              <a:p>
                <a:pPr>
                  <a:defRPr sz="180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shopee.vn</c:v>
                </c:pt>
                <c:pt idx="1">
                  <c:v>daubao.com</c:v>
                </c:pt>
                <c:pt idx="2">
                  <c:v>NhungThu Le</c:v>
                </c:pt>
                <c:pt idx="3">
                  <c:v>tiki.vn</c:v>
                </c:pt>
                <c:pt idx="4">
                  <c:v>cellphones.com.vn</c:v>
                </c:pt>
                <c:pt idx="5">
                  <c:v>forums.voz.vn</c:v>
                </c:pt>
                <c:pt idx="6">
                  <c:v>tinhte.vn</c:v>
                </c:pt>
                <c:pt idx="7">
                  <c:v>Nokia Mobile</c:v>
                </c:pt>
                <c:pt idx="8">
                  <c:v>fptshop.com.vn</c:v>
                </c:pt>
                <c:pt idx="9">
                  <c:v>thegioididong.com</c:v>
                </c:pt>
              </c:strCache>
            </c:strRef>
          </c:cat>
          <c:val>
            <c:numRef>
              <c:f>Sheet1!$D$2:$D$11</c:f>
              <c:numCache>
                <c:formatCode>General</c:formatCode>
                <c:ptCount val="10"/>
                <c:pt idx="0" formatCode="0.0%">
                  <c:v>0.5</c:v>
                </c:pt>
                <c:pt idx="2" formatCode="0.0%">
                  <c:v>0.85699999999999998</c:v>
                </c:pt>
                <c:pt idx="3" formatCode="0.0%">
                  <c:v>0.57099999999999995</c:v>
                </c:pt>
                <c:pt idx="4" formatCode="0.0%">
                  <c:v>0.7</c:v>
                </c:pt>
                <c:pt idx="5" formatCode="0.0%">
                  <c:v>0.5</c:v>
                </c:pt>
                <c:pt idx="6" formatCode="0.0%">
                  <c:v>0.55600000000000005</c:v>
                </c:pt>
                <c:pt idx="7" formatCode="0.0%">
                  <c:v>0.93300000000000005</c:v>
                </c:pt>
                <c:pt idx="8" formatCode="0.0%">
                  <c:v>0.91700000000000004</c:v>
                </c:pt>
                <c:pt idx="9" formatCode="0.0%">
                  <c:v>0.84199999999999997</c:v>
                </c:pt>
              </c:numCache>
            </c:numRef>
          </c:val>
          <c:extLst>
            <c:ext xmlns:c16="http://schemas.microsoft.com/office/drawing/2014/chart" uri="{C3380CC4-5D6E-409C-BE32-E72D297353CC}">
              <c16:uniqueId val="{00000001-5CEE-44CC-A67F-B1A8585F3285}"/>
            </c:ext>
          </c:extLst>
        </c:ser>
        <c:dLbls>
          <c:dLblPos val="ctr"/>
          <c:showLegendKey val="0"/>
          <c:showVal val="1"/>
          <c:showCatName val="0"/>
          <c:showSerName val="0"/>
          <c:showPercent val="0"/>
          <c:showBubbleSize val="0"/>
        </c:dLbls>
        <c:gapWidth val="50"/>
        <c:overlap val="100"/>
        <c:axId val="830772544"/>
        <c:axId val="830773632"/>
      </c:barChart>
      <c:catAx>
        <c:axId val="83077254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200" b="0" i="0" u="none" strike="noStrike" kern="1200" baseline="0">
                <a:solidFill>
                  <a:schemeClr val="tx1"/>
                </a:solidFill>
                <a:latin typeface="Helvetica" panose="020B0604020202020204" pitchFamily="34" charset="0"/>
                <a:ea typeface="+mn-ea"/>
                <a:cs typeface="Helvetica" panose="020B0604020202020204" pitchFamily="34" charset="0"/>
              </a:defRPr>
            </a:pPr>
            <a:endParaRPr lang="en-US"/>
          </a:p>
        </c:txPr>
        <c:crossAx val="830773632"/>
        <c:crosses val="autoZero"/>
        <c:auto val="1"/>
        <c:lblAlgn val="ctr"/>
        <c:lblOffset val="100"/>
        <c:noMultiLvlLbl val="0"/>
      </c:catAx>
      <c:valAx>
        <c:axId val="830773632"/>
        <c:scaling>
          <c:orientation val="minMax"/>
          <c:max val="1"/>
        </c:scaling>
        <c:delete val="1"/>
        <c:axPos val="b"/>
        <c:numFmt formatCode="0.0%" sourceLinked="1"/>
        <c:majorTickMark val="out"/>
        <c:minorTickMark val="none"/>
        <c:tickLblPos val="nextTo"/>
        <c:crossAx val="83077254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2000"/>
      </a:pPr>
      <a:endParaRPr lang="en-US"/>
    </a:p>
  </c:txPr>
  <c:externalData r:id="rId1">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3676643584803482"/>
          <c:y val="4.093743003110917E-4"/>
          <c:w val="0.50148587194053362"/>
          <c:h val="0.97514587198975033"/>
        </c:manualLayout>
      </c:layout>
      <c:barChart>
        <c:barDir val="bar"/>
        <c:grouping val="stacked"/>
        <c:varyColors val="0"/>
        <c:ser>
          <c:idx val="0"/>
          <c:order val="0"/>
          <c:tx>
            <c:strRef>
              <c:f>Sheet1!$B$1</c:f>
              <c:strCache>
                <c:ptCount val="1"/>
                <c:pt idx="0">
                  <c:v>Positive</c:v>
                </c:pt>
              </c:strCache>
            </c:strRef>
          </c:tx>
          <c:spPr>
            <a:solidFill>
              <a:srgbClr val="449EF7"/>
            </a:solidFill>
            <a:ln>
              <a:noFill/>
            </a:ln>
            <a:effectLst/>
          </c:spPr>
          <c:invertIfNegative val="0"/>
          <c:dLbls>
            <c:dLbl>
              <c:idx val="0"/>
              <c:tx>
                <c:rich>
                  <a:bodyPr/>
                  <a:lstStyle/>
                  <a:p>
                    <a:fld id="{7E6937FD-A55C-449F-BC42-B3E8C5BDA19D}" type="VALUE">
                      <a:rPr lang="en-US" sz="1500"/>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0-58E3-4F1A-8EE7-E4EE66BD188A}"/>
                </c:ext>
              </c:extLst>
            </c:dLbl>
            <c:dLbl>
              <c:idx val="1"/>
              <c:layout>
                <c:manualLayout>
                  <c:x val="1.4250419760038028E-2"/>
                  <c:y val="-1.8600758268764379E-3"/>
                </c:manualLayout>
              </c:layout>
              <c:tx>
                <c:rich>
                  <a:bodyPr/>
                  <a:lstStyle/>
                  <a:p>
                    <a:fld id="{B41CB0A4-0986-4C00-8E19-742DDE2FC357}" type="VALUE">
                      <a:rPr lang="en-US" sz="1400"/>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1-58E3-4F1A-8EE7-E4EE66BD188A}"/>
                </c:ext>
              </c:extLst>
            </c:dLbl>
            <c:dLbl>
              <c:idx val="3"/>
              <c:layout>
                <c:manualLayout>
                  <c:x val="1.6919542762479988E-2"/>
                  <c:y val="-2.6967385115967907E-3"/>
                </c:manualLayout>
              </c:layout>
              <c:tx>
                <c:rich>
                  <a:bodyPr/>
                  <a:lstStyle/>
                  <a:p>
                    <a:fld id="{6228F336-96F4-4EE4-B5AF-E426E7955258}" type="VALUE">
                      <a:rPr lang="en-US" sz="1600"/>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3-03E8-4727-A33B-ECBAC670EF93}"/>
                </c:ext>
              </c:extLst>
            </c:dLbl>
            <c:dLbl>
              <c:idx val="4"/>
              <c:layout/>
              <c:tx>
                <c:rich>
                  <a:bodyPr/>
                  <a:lstStyle/>
                  <a:p>
                    <a:fld id="{8537AC1A-0AE3-4E91-A865-81FC66E955B4}" type="VALUE">
                      <a:rPr lang="en-US" sz="1600"/>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2-58E3-4F1A-8EE7-E4EE66BD188A}"/>
                </c:ext>
              </c:extLst>
            </c:dLbl>
            <c:dLbl>
              <c:idx val="5"/>
              <c:layout>
                <c:manualLayout>
                  <c:x val="-2.1432753727857715E-3"/>
                  <c:y val="2.7728282914071724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4-320B-4577-9D1E-6A52B2D467B2}"/>
                </c:ext>
              </c:extLst>
            </c:dLbl>
            <c:dLbl>
              <c:idx val="7"/>
              <c:layout>
                <c:manualLayout>
                  <c:x val="-7.8816960141668696E-3"/>
                  <c:y val="1.3864141457035862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320B-4577-9D1E-6A52B2D467B2}"/>
                </c:ext>
              </c:extLst>
            </c:dLbl>
            <c:dLbl>
              <c:idx val="8"/>
              <c:layout>
                <c:manualLayout>
                  <c:x val="1.8519425250070895E-3"/>
                  <c:y val="-2.7728282914072236E-3"/>
                </c:manualLayout>
              </c:layout>
              <c:tx>
                <c:rich>
                  <a:bodyPr/>
                  <a:lstStyle/>
                  <a:p>
                    <a:fld id="{511F712C-54C9-464C-A989-098C975C1771}" type="VALUE">
                      <a:rPr lang="en-US" sz="1400"/>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1-169E-474C-AE2E-79D425924632}"/>
                </c:ext>
              </c:extLst>
            </c:dLbl>
            <c:dLbl>
              <c:idx val="9"/>
              <c:layout>
                <c:manualLayout>
                  <c:x val="2.3840432021315444E-2"/>
                  <c:y val="1.3010213083303711E-2"/>
                </c:manualLayout>
              </c:layout>
              <c:tx>
                <c:rich>
                  <a:bodyPr/>
                  <a:lstStyle/>
                  <a:p>
                    <a:fld id="{84B2C415-6200-4E68-8E1B-CF32723DEF06}" type="VALUE">
                      <a:rPr lang="en-US" sz="1600"/>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0-9163-474D-816C-87813A8B69D8}"/>
                </c:ext>
              </c:extLst>
            </c:dLbl>
            <c:spPr>
              <a:noFill/>
              <a:ln>
                <a:noFill/>
              </a:ln>
              <a:effectLst/>
            </c:spPr>
            <c:txPr>
              <a:bodyPr wrap="square" lIns="38100" tIns="19050" rIns="38100" bIns="19050" anchor="ctr">
                <a:spAutoFit/>
              </a:bodyPr>
              <a:lstStyle/>
              <a:p>
                <a:pPr>
                  <a:defRPr sz="180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Hội Người Dùng Nokia Việt Nam</c:v>
                </c:pt>
                <c:pt idx="1">
                  <c:v>Tony Phùng Studio</c:v>
                </c:pt>
                <c:pt idx="2">
                  <c:v>Cộng đồng Nokia Lumia Việt Nam</c:v>
                </c:pt>
                <c:pt idx="3">
                  <c:v>Fanpage thegioididong</c:v>
                </c:pt>
                <c:pt idx="4">
                  <c:v>Hội Nokia 3, 5, 6, 3310 (2017) Thế giới di động</c:v>
                </c:pt>
                <c:pt idx="5">
                  <c:v>Nokia Fan Club</c:v>
                </c:pt>
                <c:pt idx="6">
                  <c:v>Vật Vờ Studio</c:v>
                </c:pt>
                <c:pt idx="7">
                  <c:v>Nokia Mobile</c:v>
                </c:pt>
                <c:pt idx="8">
                  <c:v>tinhte.vn</c:v>
                </c:pt>
                <c:pt idx="9">
                  <c:v>thegioididong.com</c:v>
                </c:pt>
              </c:strCache>
            </c:strRef>
          </c:cat>
          <c:val>
            <c:numRef>
              <c:f>Sheet1!$B$2:$B$11</c:f>
              <c:numCache>
                <c:formatCode>0.0%</c:formatCode>
                <c:ptCount val="10"/>
                <c:pt idx="1">
                  <c:v>0.4</c:v>
                </c:pt>
                <c:pt idx="2">
                  <c:v>0.5</c:v>
                </c:pt>
                <c:pt idx="3">
                  <c:v>9.0999999999999998E-2</c:v>
                </c:pt>
                <c:pt idx="4">
                  <c:v>0.11799999999999999</c:v>
                </c:pt>
                <c:pt idx="5">
                  <c:v>0.217</c:v>
                </c:pt>
                <c:pt idx="6">
                  <c:v>0.19700000000000001</c:v>
                </c:pt>
                <c:pt idx="7">
                  <c:v>0.113</c:v>
                </c:pt>
                <c:pt idx="8">
                  <c:v>0.12</c:v>
                </c:pt>
                <c:pt idx="9">
                  <c:v>3.1E-2</c:v>
                </c:pt>
              </c:numCache>
            </c:numRef>
          </c:val>
          <c:extLst>
            <c:ext xmlns:c16="http://schemas.microsoft.com/office/drawing/2014/chart" uri="{C3380CC4-5D6E-409C-BE32-E72D297353CC}">
              <c16:uniqueId val="{00000000-EA0A-C046-BCA1-4C51472AF3A4}"/>
            </c:ext>
          </c:extLst>
        </c:ser>
        <c:ser>
          <c:idx val="1"/>
          <c:order val="1"/>
          <c:tx>
            <c:strRef>
              <c:f>Sheet1!$C$1</c:f>
              <c:strCache>
                <c:ptCount val="1"/>
                <c:pt idx="0">
                  <c:v>Negative</c:v>
                </c:pt>
              </c:strCache>
            </c:strRef>
          </c:tx>
          <c:spPr>
            <a:solidFill>
              <a:srgbClr val="B12318"/>
            </a:solidFill>
            <a:ln>
              <a:noFill/>
            </a:ln>
            <a:effectLst/>
          </c:spPr>
          <c:invertIfNegative val="0"/>
          <c:dLbls>
            <c:dLbl>
              <c:idx val="1"/>
              <c:layout>
                <c:manualLayout>
                  <c:x val="5.1819708218319152E-3"/>
                  <c:y val="4.1765037384139912E-3"/>
                </c:manualLayout>
              </c:layout>
              <c:tx>
                <c:rich>
                  <a:bodyPr/>
                  <a:lstStyle/>
                  <a:p>
                    <a:fld id="{303986AF-2C5D-44E2-BC7A-406F8D22950B}" type="VALUE">
                      <a:rPr lang="en-US" sz="1400"/>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3-58E3-4F1A-8EE7-E4EE66BD188A}"/>
                </c:ext>
              </c:extLst>
            </c:dLbl>
            <c:dLbl>
              <c:idx val="5"/>
              <c:layout>
                <c:manualLayout>
                  <c:x val="-3.0692976389391376E-3"/>
                  <c:y val="1.3864141457035101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03E8-4727-A33B-ECBAC670EF93}"/>
                </c:ext>
              </c:extLst>
            </c:dLbl>
            <c:dLbl>
              <c:idx val="7"/>
              <c:layout>
                <c:manualLayout>
                  <c:x val="-1.7171908821795194E-2"/>
                  <c:y val="-2.5417299048425333E-17"/>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1EEB-4CEA-9720-2D950288E355}"/>
                </c:ext>
              </c:extLst>
            </c:dLbl>
            <c:dLbl>
              <c:idx val="8"/>
              <c:layout>
                <c:manualLayout>
                  <c:x val="-7.3295095480809093E-3"/>
                  <c:y val="-4.1592428911606917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E064-4D7F-9585-84350B9E0750}"/>
                </c:ext>
              </c:extLst>
            </c:dLbl>
            <c:dLbl>
              <c:idx val="9"/>
              <c:layout>
                <c:manualLayout>
                  <c:x val="2.3988240598497228E-2"/>
                  <c:y val="-1.5022371879384383E-2"/>
                </c:manualLayout>
              </c:layout>
              <c:tx>
                <c:rich>
                  <a:bodyPr/>
                  <a:lstStyle/>
                  <a:p>
                    <a:fld id="{2D898743-E91C-4884-9A81-FE8F11BB397C}" type="VALUE">
                      <a:rPr lang="en-US" sz="1600"/>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4-58E3-4F1A-8EE7-E4EE66BD188A}"/>
                </c:ext>
              </c:extLst>
            </c:dLbl>
            <c:spPr>
              <a:noFill/>
              <a:ln>
                <a:noFill/>
              </a:ln>
              <a:effectLst/>
            </c:spPr>
            <c:txPr>
              <a:bodyPr wrap="square" lIns="38100" tIns="19050" rIns="38100" bIns="19050" anchor="ctr">
                <a:spAutoFit/>
              </a:bodyPr>
              <a:lstStyle/>
              <a:p>
                <a:pPr>
                  <a:defRPr sz="1800">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Hội Người Dùng Nokia Việt Nam</c:v>
                </c:pt>
                <c:pt idx="1">
                  <c:v>Tony Phùng Studio</c:v>
                </c:pt>
                <c:pt idx="2">
                  <c:v>Cộng đồng Nokia Lumia Việt Nam</c:v>
                </c:pt>
                <c:pt idx="3">
                  <c:v>Fanpage thegioididong</c:v>
                </c:pt>
                <c:pt idx="4">
                  <c:v>Hội Nokia 3, 5, 6, 3310 (2017) Thế giới di động</c:v>
                </c:pt>
                <c:pt idx="5">
                  <c:v>Nokia Fan Club</c:v>
                </c:pt>
                <c:pt idx="6">
                  <c:v>Vật Vờ Studio</c:v>
                </c:pt>
                <c:pt idx="7">
                  <c:v>Nokia Mobile</c:v>
                </c:pt>
                <c:pt idx="8">
                  <c:v>tinhte.vn</c:v>
                </c:pt>
                <c:pt idx="9">
                  <c:v>thegioididong.com</c:v>
                </c:pt>
              </c:strCache>
            </c:strRef>
          </c:cat>
          <c:val>
            <c:numRef>
              <c:f>Sheet1!$C$2:$C$11</c:f>
              <c:numCache>
                <c:formatCode>0.0%</c:formatCode>
                <c:ptCount val="10"/>
                <c:pt idx="0">
                  <c:v>0.3</c:v>
                </c:pt>
                <c:pt idx="1">
                  <c:v>0.1</c:v>
                </c:pt>
                <c:pt idx="4">
                  <c:v>0.29399999999999998</c:v>
                </c:pt>
                <c:pt idx="5">
                  <c:v>0.25</c:v>
                </c:pt>
                <c:pt idx="6">
                  <c:v>0.21099999999999999</c:v>
                </c:pt>
                <c:pt idx="7">
                  <c:v>0.26800000000000002</c:v>
                </c:pt>
                <c:pt idx="8">
                  <c:v>0.251</c:v>
                </c:pt>
                <c:pt idx="9">
                  <c:v>0.13400000000000001</c:v>
                </c:pt>
              </c:numCache>
            </c:numRef>
          </c:val>
          <c:extLst>
            <c:ext xmlns:c16="http://schemas.microsoft.com/office/drawing/2014/chart" uri="{C3380CC4-5D6E-409C-BE32-E72D297353CC}">
              <c16:uniqueId val="{00000000-5CEE-44CC-A67F-B1A8585F3285}"/>
            </c:ext>
          </c:extLst>
        </c:ser>
        <c:ser>
          <c:idx val="2"/>
          <c:order val="2"/>
          <c:tx>
            <c:strRef>
              <c:f>Sheet1!$D$1</c:f>
              <c:strCache>
                <c:ptCount val="1"/>
                <c:pt idx="0">
                  <c:v>Neutral</c:v>
                </c:pt>
              </c:strCache>
            </c:strRef>
          </c:tx>
          <c:spPr>
            <a:solidFill>
              <a:schemeClr val="bg1">
                <a:lumMod val="50000"/>
              </a:schemeClr>
            </a:solidFill>
            <a:ln>
              <a:noFill/>
            </a:ln>
            <a:effectLst/>
          </c:spPr>
          <c:invertIfNegative val="0"/>
          <c:dLbls>
            <c:spPr>
              <a:noFill/>
              <a:ln>
                <a:noFill/>
              </a:ln>
              <a:effectLst/>
            </c:spPr>
            <c:txPr>
              <a:bodyPr wrap="square" lIns="38100" tIns="19050" rIns="38100" bIns="19050" anchor="ctr">
                <a:spAutoFit/>
              </a:bodyPr>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Hội Người Dùng Nokia Việt Nam</c:v>
                </c:pt>
                <c:pt idx="1">
                  <c:v>Tony Phùng Studio</c:v>
                </c:pt>
                <c:pt idx="2">
                  <c:v>Cộng đồng Nokia Lumia Việt Nam</c:v>
                </c:pt>
                <c:pt idx="3">
                  <c:v>Fanpage thegioididong</c:v>
                </c:pt>
                <c:pt idx="4">
                  <c:v>Hội Nokia 3, 5, 6, 3310 (2017) Thế giới di động</c:v>
                </c:pt>
                <c:pt idx="5">
                  <c:v>Nokia Fan Club</c:v>
                </c:pt>
                <c:pt idx="6">
                  <c:v>Vật Vờ Studio</c:v>
                </c:pt>
                <c:pt idx="7">
                  <c:v>Nokia Mobile</c:v>
                </c:pt>
                <c:pt idx="8">
                  <c:v>tinhte.vn</c:v>
                </c:pt>
                <c:pt idx="9">
                  <c:v>thegioididong.com</c:v>
                </c:pt>
              </c:strCache>
            </c:strRef>
          </c:cat>
          <c:val>
            <c:numRef>
              <c:f>Sheet1!$D$2:$D$11</c:f>
              <c:numCache>
                <c:formatCode>0.0%</c:formatCode>
                <c:ptCount val="10"/>
                <c:pt idx="0">
                  <c:v>0.7</c:v>
                </c:pt>
                <c:pt idx="1">
                  <c:v>0.5</c:v>
                </c:pt>
                <c:pt idx="2">
                  <c:v>0.5</c:v>
                </c:pt>
                <c:pt idx="3">
                  <c:v>0.90900000000000003</c:v>
                </c:pt>
                <c:pt idx="4">
                  <c:v>0.58799999999999997</c:v>
                </c:pt>
                <c:pt idx="5">
                  <c:v>0.53300000000000003</c:v>
                </c:pt>
                <c:pt idx="6">
                  <c:v>0.59199999999999997</c:v>
                </c:pt>
                <c:pt idx="7">
                  <c:v>0.62</c:v>
                </c:pt>
                <c:pt idx="8">
                  <c:v>0.629</c:v>
                </c:pt>
                <c:pt idx="9">
                  <c:v>0.83499999999999996</c:v>
                </c:pt>
              </c:numCache>
            </c:numRef>
          </c:val>
          <c:extLst>
            <c:ext xmlns:c16="http://schemas.microsoft.com/office/drawing/2014/chart" uri="{C3380CC4-5D6E-409C-BE32-E72D297353CC}">
              <c16:uniqueId val="{00000001-5CEE-44CC-A67F-B1A8585F3285}"/>
            </c:ext>
          </c:extLst>
        </c:ser>
        <c:dLbls>
          <c:dLblPos val="ctr"/>
          <c:showLegendKey val="0"/>
          <c:showVal val="1"/>
          <c:showCatName val="0"/>
          <c:showSerName val="0"/>
          <c:showPercent val="0"/>
          <c:showBubbleSize val="0"/>
        </c:dLbls>
        <c:gapWidth val="50"/>
        <c:overlap val="100"/>
        <c:axId val="830770368"/>
        <c:axId val="830769280"/>
      </c:barChart>
      <c:catAx>
        <c:axId val="83077036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200" b="0" i="0" u="none" strike="noStrike" kern="1200" baseline="0">
                <a:solidFill>
                  <a:schemeClr val="tx1"/>
                </a:solidFill>
                <a:latin typeface="Helvetica" panose="020B0604020202020204" pitchFamily="34" charset="0"/>
                <a:ea typeface="+mn-ea"/>
                <a:cs typeface="Helvetica" panose="020B0604020202020204" pitchFamily="34" charset="0"/>
              </a:defRPr>
            </a:pPr>
            <a:endParaRPr lang="en-US"/>
          </a:p>
        </c:txPr>
        <c:crossAx val="830769280"/>
        <c:crosses val="autoZero"/>
        <c:auto val="1"/>
        <c:lblAlgn val="ctr"/>
        <c:lblOffset val="100"/>
        <c:noMultiLvlLbl val="0"/>
      </c:catAx>
      <c:valAx>
        <c:axId val="830769280"/>
        <c:scaling>
          <c:orientation val="minMax"/>
          <c:max val="1"/>
        </c:scaling>
        <c:delete val="1"/>
        <c:axPos val="b"/>
        <c:numFmt formatCode="0.0%" sourceLinked="1"/>
        <c:majorTickMark val="out"/>
        <c:minorTickMark val="none"/>
        <c:tickLblPos val="nextTo"/>
        <c:crossAx val="83077036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2000"/>
      </a:pPr>
      <a:endParaRPr lang="en-US"/>
    </a:p>
  </c:txPr>
  <c:externalData r:id="rId1">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43676643584803482"/>
          <c:y val="4.0935844708077666E-4"/>
          <c:w val="0.56323357163524967"/>
          <c:h val="0.97514587198975033"/>
        </c:manualLayout>
      </c:layout>
      <c:barChart>
        <c:barDir val="bar"/>
        <c:grouping val="stacked"/>
        <c:varyColors val="0"/>
        <c:ser>
          <c:idx val="0"/>
          <c:order val="0"/>
          <c:tx>
            <c:strRef>
              <c:f>Sheet1!$B$1</c:f>
              <c:strCache>
                <c:ptCount val="1"/>
                <c:pt idx="0">
                  <c:v>Positive</c:v>
                </c:pt>
              </c:strCache>
            </c:strRef>
          </c:tx>
          <c:spPr>
            <a:solidFill>
              <a:srgbClr val="449EF7"/>
            </a:solidFill>
            <a:ln>
              <a:noFill/>
            </a:ln>
            <a:effectLst/>
          </c:spPr>
          <c:invertIfNegative val="0"/>
          <c:dLbls>
            <c:dLbl>
              <c:idx val="0"/>
              <c:layout>
                <c:manualLayout>
                  <c:x val="-4.2228745653083329E-3"/>
                  <c:y val="5.2506611905438223E-3"/>
                </c:manualLayout>
              </c:layout>
              <c:spPr>
                <a:noFill/>
                <a:ln>
                  <a:noFill/>
                </a:ln>
                <a:effectLst/>
              </c:spPr>
              <c:txPr>
                <a:bodyPr wrap="square" lIns="38100" tIns="19050" rIns="38100" bIns="19050" anchor="ctr">
                  <a:noAutofit/>
                </a:bodyPr>
                <a:lstStyle/>
                <a:p>
                  <a:pPr>
                    <a:defRPr>
                      <a:solidFill>
                        <a:schemeClr val="bg1"/>
                      </a:solidFill>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manualLayout>
                      <c:w val="9.7507849715924994E-2"/>
                      <c:h val="5.5131942500712149E-2"/>
                    </c:manualLayout>
                  </c15:layout>
                </c:ext>
                <c:ext xmlns:c16="http://schemas.microsoft.com/office/drawing/2014/chart" uri="{C3380CC4-5D6E-409C-BE32-E72D297353CC}">
                  <c16:uniqueId val="{00000000-56F3-2F4B-8587-730D850488B3}"/>
                </c:ext>
              </c:extLst>
            </c:dLbl>
            <c:dLbl>
              <c:idx val="1"/>
              <c:layout>
                <c:manualLayout>
                  <c:x val="1.1146658610143278E-2"/>
                  <c:y val="2.625330595272007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0C3F-476E-B2C9-47EF3B800B16}"/>
                </c:ext>
              </c:extLst>
            </c:dLbl>
            <c:dLbl>
              <c:idx val="2"/>
              <c:layout>
                <c:manualLayout>
                  <c:x val="3.3417587953990519E-4"/>
                  <c:y val="-1.3126652976360998E-3"/>
                </c:manualLayout>
              </c:layout>
              <c:spPr>
                <a:noFill/>
                <a:ln>
                  <a:noFill/>
                </a:ln>
                <a:effectLst/>
              </c:spPr>
              <c:txPr>
                <a:bodyPr wrap="square" lIns="38100" tIns="19050" rIns="38100" bIns="19050" anchor="ctr">
                  <a:noAutofit/>
                </a:bodyPr>
                <a:lstStyle/>
                <a:p>
                  <a:pPr>
                    <a:defRPr>
                      <a:solidFill>
                        <a:schemeClr val="bg1"/>
                      </a:solidFill>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manualLayout>
                      <c:w val="0.11046277544900804"/>
                      <c:h val="5.5131942500712149E-2"/>
                    </c:manualLayout>
                  </c15:layout>
                </c:ext>
                <c:ext xmlns:c16="http://schemas.microsoft.com/office/drawing/2014/chart" uri="{C3380CC4-5D6E-409C-BE32-E72D297353CC}">
                  <c16:uniqueId val="{00000004-03E8-4727-A33B-ECBAC670EF93}"/>
                </c:ext>
              </c:extLst>
            </c:dLbl>
            <c:dLbl>
              <c:idx val="3"/>
              <c:layout>
                <c:manualLayout>
                  <c:x val="8.2598196042887127E-3"/>
                  <c:y val="-2.625330595272007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3-03E8-4727-A33B-ECBAC670EF93}"/>
                </c:ext>
              </c:extLst>
            </c:dLbl>
            <c:dLbl>
              <c:idx val="4"/>
              <c:layout>
                <c:manualLayout>
                  <c:x val="1.3345613650860262E-3"/>
                  <c:y val="-6.5633264881800176E-3"/>
                </c:manualLayout>
              </c:layout>
              <c:tx>
                <c:rich>
                  <a:bodyPr/>
                  <a:lstStyle/>
                  <a:p>
                    <a:fld id="{8667A3F4-B5A1-4E28-8CEC-5A8E18E68CDF}" type="VALUE">
                      <a:rPr lang="en-US">
                        <a:solidFill>
                          <a:schemeClr val="bg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0"/>
                </c:ext>
                <c:ext xmlns:c16="http://schemas.microsoft.com/office/drawing/2014/chart" uri="{C3380CC4-5D6E-409C-BE32-E72D297353CC}">
                  <c16:uniqueId val="{00000002-E1AF-42B4-B6D6-FE860A03D094}"/>
                </c:ext>
              </c:extLst>
            </c:dLbl>
            <c:dLbl>
              <c:idx val="5"/>
              <c:layout>
                <c:manualLayout>
                  <c:x val="3.4242680660782295E-3"/>
                  <c:y val="-3.9379958929079625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E1AF-42B4-B6D6-FE860A03D094}"/>
                </c:ext>
              </c:extLst>
            </c:dLbl>
            <c:dLbl>
              <c:idx val="6"/>
              <c:layout>
                <c:manualLayout>
                  <c:x val="2.4614358892857766E-2"/>
                  <c:y val="-1.3126652976360516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8EBE-4461-B733-E39E0FE0284A}"/>
                </c:ext>
              </c:extLst>
            </c:dLbl>
            <c:dLbl>
              <c:idx val="7"/>
              <c:layout>
                <c:manualLayout>
                  <c:x val="1.1127975182850616E-3"/>
                  <c:y val="2.625330595272007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320B-4577-9D1E-6A52B2D467B2}"/>
                </c:ext>
              </c:extLst>
            </c:dLbl>
            <c:dLbl>
              <c:idx val="8"/>
              <c:layout>
                <c:manualLayout>
                  <c:x val="1.1128995255742986E-3"/>
                  <c:y val="-6.5633264881800419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169E-474C-AE2E-79D425924632}"/>
                </c:ext>
              </c:extLst>
            </c:dLbl>
            <c:dLbl>
              <c:idx val="9"/>
              <c:layout>
                <c:manualLayout>
                  <c:x val="6.4635587645190378E-3"/>
                  <c:y val="7.8759917858160205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9163-474D-816C-87813A8B69D8}"/>
                </c:ext>
              </c:extLst>
            </c:dLbl>
            <c:spPr>
              <a:noFill/>
              <a:ln>
                <a:noFill/>
              </a:ln>
              <a:effectLst/>
            </c:spPr>
            <c:txPr>
              <a:bodyPr wrap="square" lIns="38100" tIns="19050" rIns="38100" bIns="19050" anchor="ctr">
                <a:spAutoFit/>
              </a:bodyPr>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Hỏi Đi Đáp Luôn (công nghệ)</c:v>
                </c:pt>
                <c:pt idx="1">
                  <c:v>Tinh tế Fanpage</c:v>
                </c:pt>
                <c:pt idx="2">
                  <c:v>Nokia Fan Club</c:v>
                </c:pt>
                <c:pt idx="3">
                  <c:v>Cộng Đồng Nokia 8910 Việt Nam</c:v>
                </c:pt>
                <c:pt idx="4">
                  <c:v>Vật Vờ Studio</c:v>
                </c:pt>
                <c:pt idx="5">
                  <c:v>Nokia Mobile</c:v>
                </c:pt>
                <c:pt idx="6">
                  <c:v>thegioididong.com</c:v>
                </c:pt>
                <c:pt idx="7">
                  <c:v>tinhte.vn</c:v>
                </c:pt>
                <c:pt idx="8">
                  <c:v>shopee.vn</c:v>
                </c:pt>
              </c:strCache>
            </c:strRef>
          </c:cat>
          <c:val>
            <c:numRef>
              <c:f>Sheet1!$B$2:$B$10</c:f>
              <c:numCache>
                <c:formatCode>0.0%</c:formatCode>
                <c:ptCount val="9"/>
                <c:pt idx="0">
                  <c:v>0.13</c:v>
                </c:pt>
                <c:pt idx="1">
                  <c:v>0.13100000000000001</c:v>
                </c:pt>
                <c:pt idx="2">
                  <c:v>0.124</c:v>
                </c:pt>
                <c:pt idx="3">
                  <c:v>0.47099999999999997</c:v>
                </c:pt>
                <c:pt idx="4">
                  <c:v>0.14599999999999999</c:v>
                </c:pt>
                <c:pt idx="5">
                  <c:v>0.11600000000000001</c:v>
                </c:pt>
                <c:pt idx="6">
                  <c:v>5.0999999999999997E-2</c:v>
                </c:pt>
                <c:pt idx="7">
                  <c:v>0.14799999999999999</c:v>
                </c:pt>
                <c:pt idx="8">
                  <c:v>0.39700000000000002</c:v>
                </c:pt>
              </c:numCache>
            </c:numRef>
          </c:val>
          <c:extLst>
            <c:ext xmlns:c16="http://schemas.microsoft.com/office/drawing/2014/chart" uri="{C3380CC4-5D6E-409C-BE32-E72D297353CC}">
              <c16:uniqueId val="{00000000-EA0A-C046-BCA1-4C51472AF3A4}"/>
            </c:ext>
          </c:extLst>
        </c:ser>
        <c:ser>
          <c:idx val="1"/>
          <c:order val="1"/>
          <c:tx>
            <c:strRef>
              <c:f>Sheet1!$C$1</c:f>
              <c:strCache>
                <c:ptCount val="1"/>
                <c:pt idx="0">
                  <c:v>Negative</c:v>
                </c:pt>
              </c:strCache>
            </c:strRef>
          </c:tx>
          <c:spPr>
            <a:solidFill>
              <a:srgbClr val="B12318"/>
            </a:solidFill>
            <a:ln>
              <a:noFill/>
            </a:ln>
            <a:effectLst/>
          </c:spPr>
          <c:invertIfNegative val="0"/>
          <c:dLbls>
            <c:dLbl>
              <c:idx val="0"/>
              <c:layout>
                <c:manualLayout>
                  <c:x val="1.6841403453007945E-2"/>
                  <c:y val="2.625330595272007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8CEC-4F15-BAD7-38E09B9E37D7}"/>
                </c:ext>
              </c:extLst>
            </c:dLbl>
            <c:dLbl>
              <c:idx val="1"/>
              <c:layout>
                <c:manualLayout>
                  <c:x val="1.1659433159774732E-2"/>
                  <c:y val="-3.9379958929081065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8CEC-4F15-BAD7-38E09B9E37D7}"/>
                </c:ext>
              </c:extLst>
            </c:dLbl>
            <c:dLbl>
              <c:idx val="3"/>
              <c:layout>
                <c:manualLayout>
                  <c:x val="1.1885379305434408E-2"/>
                  <c:y val="-2.625330595272007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03E8-4727-A33B-ECBAC670EF93}"/>
                </c:ext>
              </c:extLst>
            </c:dLbl>
            <c:dLbl>
              <c:idx val="4"/>
              <c:layout>
                <c:manualLayout>
                  <c:x val="1.5993620872160282E-2"/>
                  <c:y val="-2.625330595272007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0B5B-4C25-AC20-F245278A38BE}"/>
                </c:ext>
              </c:extLst>
            </c:dLbl>
            <c:dLbl>
              <c:idx val="5"/>
              <c:layout>
                <c:manualLayout>
                  <c:x val="2.3675289357324415E-2"/>
                  <c:y val="-3.9379958929079625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E1AF-42B4-B6D6-FE860A03D094}"/>
                </c:ext>
              </c:extLst>
            </c:dLbl>
            <c:dLbl>
              <c:idx val="6"/>
              <c:layout>
                <c:manualLayout>
                  <c:x val="6.4774628665415168E-2"/>
                  <c:y val="-1.3126652976360516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8CEC-4F15-BAD7-38E09B9E37D7}"/>
                </c:ext>
              </c:extLst>
            </c:dLbl>
            <c:dLbl>
              <c:idx val="7"/>
              <c:layout>
                <c:manualLayout>
                  <c:x val="1.1659433159774732E-2"/>
                  <c:y val="1.3126652976360035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3-8CEC-4F15-BAD7-38E09B9E37D7}"/>
                </c:ext>
              </c:extLst>
            </c:dLbl>
            <c:dLbl>
              <c:idx val="8"/>
              <c:layout>
                <c:manualLayout>
                  <c:x val="1.4250418306391243E-2"/>
                  <c:y val="0"/>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8EBE-4461-B733-E39E0FE0284A}"/>
                </c:ext>
              </c:extLst>
            </c:dLbl>
            <c:dLbl>
              <c:idx val="9"/>
              <c:layout>
                <c:manualLayout>
                  <c:x val="2.5153710524365865E-3"/>
                  <c:y val="2.6253305952720009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FA56-493C-8F2C-DEB9509AE65E}"/>
                </c:ext>
              </c:extLst>
            </c:dLbl>
            <c:spPr>
              <a:noFill/>
              <a:ln>
                <a:noFill/>
              </a:ln>
              <a:effectLst/>
            </c:spPr>
            <c:txPr>
              <a:bodyPr wrap="square" lIns="38100" tIns="19050" rIns="38100" bIns="19050" anchor="ctr">
                <a:spAutoFit/>
              </a:bodyPr>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Hỏi Đi Đáp Luôn (công nghệ)</c:v>
                </c:pt>
                <c:pt idx="1">
                  <c:v>Tinh tế Fanpage</c:v>
                </c:pt>
                <c:pt idx="2">
                  <c:v>Nokia Fan Club</c:v>
                </c:pt>
                <c:pt idx="3">
                  <c:v>Cộng Đồng Nokia 8910 Việt Nam</c:v>
                </c:pt>
                <c:pt idx="4">
                  <c:v>Vật Vờ Studio</c:v>
                </c:pt>
                <c:pt idx="5">
                  <c:v>Nokia Mobile</c:v>
                </c:pt>
                <c:pt idx="6">
                  <c:v>thegioididong.com</c:v>
                </c:pt>
                <c:pt idx="7">
                  <c:v>tinhte.vn</c:v>
                </c:pt>
                <c:pt idx="8">
                  <c:v>shopee.vn</c:v>
                </c:pt>
              </c:strCache>
            </c:strRef>
          </c:cat>
          <c:val>
            <c:numRef>
              <c:f>Sheet1!$C$2:$C$10</c:f>
              <c:numCache>
                <c:formatCode>0.0%</c:formatCode>
                <c:ptCount val="9"/>
                <c:pt idx="0">
                  <c:v>0.122</c:v>
                </c:pt>
                <c:pt idx="1">
                  <c:v>0.30599999999999999</c:v>
                </c:pt>
                <c:pt idx="2">
                  <c:v>0.19800000000000001</c:v>
                </c:pt>
                <c:pt idx="3">
                  <c:v>2.1999999999999999E-2</c:v>
                </c:pt>
                <c:pt idx="4">
                  <c:v>0.16700000000000001</c:v>
                </c:pt>
                <c:pt idx="5">
                  <c:v>9.7000000000000003E-2</c:v>
                </c:pt>
                <c:pt idx="6">
                  <c:v>0.11</c:v>
                </c:pt>
                <c:pt idx="7">
                  <c:v>0.21</c:v>
                </c:pt>
                <c:pt idx="8">
                  <c:v>0.08</c:v>
                </c:pt>
              </c:numCache>
            </c:numRef>
          </c:val>
          <c:extLst>
            <c:ext xmlns:c16="http://schemas.microsoft.com/office/drawing/2014/chart" uri="{C3380CC4-5D6E-409C-BE32-E72D297353CC}">
              <c16:uniqueId val="{00000000-5CEE-44CC-A67F-B1A8585F3285}"/>
            </c:ext>
          </c:extLst>
        </c:ser>
        <c:ser>
          <c:idx val="2"/>
          <c:order val="2"/>
          <c:tx>
            <c:strRef>
              <c:f>Sheet1!$D$1</c:f>
              <c:strCache>
                <c:ptCount val="1"/>
                <c:pt idx="0">
                  <c:v>Neutral</c:v>
                </c:pt>
              </c:strCache>
            </c:strRef>
          </c:tx>
          <c:spPr>
            <a:solidFill>
              <a:schemeClr val="bg1">
                <a:lumMod val="50000"/>
              </a:schemeClr>
            </a:solidFill>
            <a:ln>
              <a:noFill/>
            </a:ln>
            <a:effectLst/>
          </c:spPr>
          <c:invertIfNegative val="0"/>
          <c:dLbls>
            <c:spPr>
              <a:noFill/>
              <a:ln>
                <a:noFill/>
              </a:ln>
              <a:effectLst/>
            </c:spPr>
            <c:txPr>
              <a:bodyPr wrap="square" lIns="38100" tIns="19050" rIns="38100" bIns="19050" anchor="ctr">
                <a:spAutoFit/>
              </a:bodyPr>
              <a:lstStyle/>
              <a:p>
                <a:pPr>
                  <a:defRPr>
                    <a:solidFill>
                      <a:schemeClr val="bg1"/>
                    </a:solidFill>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Sheet1!$A$2:$A$10</c:f>
              <c:strCache>
                <c:ptCount val="9"/>
                <c:pt idx="0">
                  <c:v>Hỏi Đi Đáp Luôn (công nghệ)</c:v>
                </c:pt>
                <c:pt idx="1">
                  <c:v>Tinh tế Fanpage</c:v>
                </c:pt>
                <c:pt idx="2">
                  <c:v>Nokia Fan Club</c:v>
                </c:pt>
                <c:pt idx="3">
                  <c:v>Cộng Đồng Nokia 8910 Việt Nam</c:v>
                </c:pt>
                <c:pt idx="4">
                  <c:v>Vật Vờ Studio</c:v>
                </c:pt>
                <c:pt idx="5">
                  <c:v>Nokia Mobile</c:v>
                </c:pt>
                <c:pt idx="6">
                  <c:v>thegioididong.com</c:v>
                </c:pt>
                <c:pt idx="7">
                  <c:v>tinhte.vn</c:v>
                </c:pt>
                <c:pt idx="8">
                  <c:v>shopee.vn</c:v>
                </c:pt>
              </c:strCache>
            </c:strRef>
          </c:cat>
          <c:val>
            <c:numRef>
              <c:f>Sheet1!$D$2:$D$10</c:f>
              <c:numCache>
                <c:formatCode>0.0%</c:formatCode>
                <c:ptCount val="9"/>
                <c:pt idx="0">
                  <c:v>0.748</c:v>
                </c:pt>
                <c:pt idx="1">
                  <c:v>0.56299999999999994</c:v>
                </c:pt>
                <c:pt idx="2">
                  <c:v>0.67800000000000005</c:v>
                </c:pt>
                <c:pt idx="3">
                  <c:v>0.50700000000000001</c:v>
                </c:pt>
                <c:pt idx="4">
                  <c:v>0.68700000000000006</c:v>
                </c:pt>
                <c:pt idx="5">
                  <c:v>0.78700000000000003</c:v>
                </c:pt>
                <c:pt idx="6">
                  <c:v>0.83899999999999997</c:v>
                </c:pt>
                <c:pt idx="7">
                  <c:v>0.64200000000000002</c:v>
                </c:pt>
                <c:pt idx="8">
                  <c:v>0.52400000000000002</c:v>
                </c:pt>
              </c:numCache>
            </c:numRef>
          </c:val>
          <c:extLst>
            <c:ext xmlns:c16="http://schemas.microsoft.com/office/drawing/2014/chart" uri="{C3380CC4-5D6E-409C-BE32-E72D297353CC}">
              <c16:uniqueId val="{00000001-5CEE-44CC-A67F-B1A8585F3285}"/>
            </c:ext>
          </c:extLst>
        </c:ser>
        <c:dLbls>
          <c:dLblPos val="ctr"/>
          <c:showLegendKey val="0"/>
          <c:showVal val="1"/>
          <c:showCatName val="0"/>
          <c:showSerName val="0"/>
          <c:showPercent val="0"/>
          <c:showBubbleSize val="0"/>
        </c:dLbls>
        <c:gapWidth val="50"/>
        <c:overlap val="100"/>
        <c:axId val="830778528"/>
        <c:axId val="830779072"/>
      </c:barChart>
      <c:catAx>
        <c:axId val="83077852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200" b="0" i="0" u="none" strike="noStrike" kern="1200" baseline="0">
                <a:solidFill>
                  <a:schemeClr val="tx1"/>
                </a:solidFill>
                <a:latin typeface="+mn-lt"/>
                <a:ea typeface="+mn-ea"/>
                <a:cs typeface="+mn-cs"/>
              </a:defRPr>
            </a:pPr>
            <a:endParaRPr lang="en-US"/>
          </a:p>
        </c:txPr>
        <c:crossAx val="830779072"/>
        <c:crosses val="autoZero"/>
        <c:auto val="1"/>
        <c:lblAlgn val="ctr"/>
        <c:lblOffset val="100"/>
        <c:noMultiLvlLbl val="0"/>
      </c:catAx>
      <c:valAx>
        <c:axId val="830779072"/>
        <c:scaling>
          <c:orientation val="minMax"/>
          <c:max val="1"/>
        </c:scaling>
        <c:delete val="1"/>
        <c:axPos val="b"/>
        <c:numFmt formatCode="0.0%" sourceLinked="1"/>
        <c:majorTickMark val="out"/>
        <c:minorTickMark val="none"/>
        <c:tickLblPos val="nextTo"/>
        <c:crossAx val="83077852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2000"/>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482351360321666E-2"/>
          <c:y val="6.0071078152692997E-2"/>
          <c:w val="0.95451764863967836"/>
          <c:h val="0.7559030846173812"/>
        </c:manualLayout>
      </c:layout>
      <c:lineChart>
        <c:grouping val="standard"/>
        <c:varyColors val="0"/>
        <c:ser>
          <c:idx val="1"/>
          <c:order val="1"/>
          <c:tx>
            <c:strRef>
              <c:f>Sheet1!$B$1</c:f>
              <c:strCache>
                <c:ptCount val="1"/>
                <c:pt idx="0">
                  <c:v>Nokia 7.2</c:v>
                </c:pt>
              </c:strCache>
            </c:strRef>
          </c:tx>
          <c:spPr>
            <a:ln w="25400" cap="rnd">
              <a:solidFill>
                <a:srgbClr val="7030A0"/>
              </a:solidFill>
              <a:round/>
            </a:ln>
            <a:effectLst/>
          </c:spPr>
          <c:marker>
            <c:symbol val="none"/>
          </c:marker>
          <c:val>
            <c:numRef>
              <c:f>Sheet1!$B$2:$B$16</c:f>
              <c:numCache>
                <c:formatCode>General</c:formatCode>
                <c:ptCount val="15"/>
                <c:pt idx="0">
                  <c:v>496</c:v>
                </c:pt>
                <c:pt idx="1">
                  <c:v>506</c:v>
                </c:pt>
                <c:pt idx="2">
                  <c:v>515</c:v>
                </c:pt>
                <c:pt idx="3">
                  <c:v>412</c:v>
                </c:pt>
                <c:pt idx="4">
                  <c:v>853</c:v>
                </c:pt>
                <c:pt idx="5">
                  <c:v>387</c:v>
                </c:pt>
                <c:pt idx="6">
                  <c:v>253</c:v>
                </c:pt>
                <c:pt idx="7">
                  <c:v>206</c:v>
                </c:pt>
                <c:pt idx="8">
                  <c:v>229</c:v>
                </c:pt>
                <c:pt idx="9">
                  <c:v>196</c:v>
                </c:pt>
                <c:pt idx="10">
                  <c:v>203</c:v>
                </c:pt>
                <c:pt idx="11">
                  <c:v>196</c:v>
                </c:pt>
                <c:pt idx="12">
                  <c:v>184</c:v>
                </c:pt>
                <c:pt idx="13">
                  <c:v>176</c:v>
                </c:pt>
                <c:pt idx="14">
                  <c:v>152</c:v>
                </c:pt>
              </c:numCache>
            </c:numRef>
          </c:val>
          <c:smooth val="1"/>
          <c:extLst>
            <c:ext xmlns:c16="http://schemas.microsoft.com/office/drawing/2014/chart" uri="{C3380CC4-5D6E-409C-BE32-E72D297353CC}">
              <c16:uniqueId val="{00000001-35C9-FE4C-9DDA-1A471508326A}"/>
            </c:ext>
          </c:extLst>
        </c:ser>
        <c:ser>
          <c:idx val="2"/>
          <c:order val="2"/>
          <c:tx>
            <c:strRef>
              <c:f>Sheet1!$C$1</c:f>
              <c:strCache>
                <c:ptCount val="1"/>
                <c:pt idx="0">
                  <c:v>Nokia 2720 Flip</c:v>
                </c:pt>
              </c:strCache>
            </c:strRef>
          </c:tx>
          <c:spPr>
            <a:ln w="25400" cap="rnd">
              <a:solidFill>
                <a:srgbClr val="00B050"/>
              </a:solidFill>
              <a:round/>
            </a:ln>
            <a:effectLst/>
          </c:spPr>
          <c:marker>
            <c:symbol val="none"/>
          </c:marker>
          <c:val>
            <c:numRef>
              <c:f>Sheet1!$C$2:$C$16</c:f>
              <c:numCache>
                <c:formatCode>General</c:formatCode>
                <c:ptCount val="15"/>
                <c:pt idx="0">
                  <c:v>69</c:v>
                </c:pt>
                <c:pt idx="1">
                  <c:v>11</c:v>
                </c:pt>
                <c:pt idx="2">
                  <c:v>33</c:v>
                </c:pt>
                <c:pt idx="3">
                  <c:v>30</c:v>
                </c:pt>
                <c:pt idx="4">
                  <c:v>49</c:v>
                </c:pt>
                <c:pt idx="5">
                  <c:v>33</c:v>
                </c:pt>
                <c:pt idx="6">
                  <c:v>29</c:v>
                </c:pt>
                <c:pt idx="7">
                  <c:v>47</c:v>
                </c:pt>
                <c:pt idx="8">
                  <c:v>42</c:v>
                </c:pt>
                <c:pt idx="9">
                  <c:v>19</c:v>
                </c:pt>
                <c:pt idx="10">
                  <c:v>29</c:v>
                </c:pt>
                <c:pt idx="11">
                  <c:v>37</c:v>
                </c:pt>
                <c:pt idx="12">
                  <c:v>11</c:v>
                </c:pt>
                <c:pt idx="13">
                  <c:v>21</c:v>
                </c:pt>
                <c:pt idx="14">
                  <c:v>12</c:v>
                </c:pt>
              </c:numCache>
            </c:numRef>
          </c:val>
          <c:smooth val="1"/>
          <c:extLst>
            <c:ext xmlns:c16="http://schemas.microsoft.com/office/drawing/2014/chart" uri="{C3380CC4-5D6E-409C-BE32-E72D297353CC}">
              <c16:uniqueId val="{00000002-35C9-FE4C-9DDA-1A471508326A}"/>
            </c:ext>
          </c:extLst>
        </c:ser>
        <c:ser>
          <c:idx val="3"/>
          <c:order val="3"/>
          <c:tx>
            <c:strRef>
              <c:f>Sheet1!$D$1</c:f>
              <c:strCache>
                <c:ptCount val="1"/>
                <c:pt idx="0">
                  <c:v>Nokia 8.1</c:v>
                </c:pt>
              </c:strCache>
            </c:strRef>
          </c:tx>
          <c:spPr>
            <a:ln w="50800" cap="rnd">
              <a:solidFill>
                <a:srgbClr val="3A44C5"/>
              </a:solidFill>
              <a:round/>
            </a:ln>
            <a:effectLst/>
          </c:spPr>
          <c:marker>
            <c:symbol val="none"/>
          </c:marker>
          <c:val>
            <c:numRef>
              <c:f>Sheet1!$D$2:$D$16</c:f>
              <c:numCache>
                <c:formatCode>General</c:formatCode>
                <c:ptCount val="15"/>
                <c:pt idx="0">
                  <c:v>104</c:v>
                </c:pt>
                <c:pt idx="1">
                  <c:v>88</c:v>
                </c:pt>
                <c:pt idx="2">
                  <c:v>97</c:v>
                </c:pt>
                <c:pt idx="3">
                  <c:v>100</c:v>
                </c:pt>
                <c:pt idx="4">
                  <c:v>396</c:v>
                </c:pt>
                <c:pt idx="5">
                  <c:v>89</c:v>
                </c:pt>
                <c:pt idx="6">
                  <c:v>73</c:v>
                </c:pt>
                <c:pt idx="7">
                  <c:v>502</c:v>
                </c:pt>
                <c:pt idx="8">
                  <c:v>378</c:v>
                </c:pt>
                <c:pt idx="9">
                  <c:v>523</c:v>
                </c:pt>
                <c:pt idx="10">
                  <c:v>296</c:v>
                </c:pt>
                <c:pt idx="11">
                  <c:v>214</c:v>
                </c:pt>
                <c:pt idx="12">
                  <c:v>175</c:v>
                </c:pt>
                <c:pt idx="13">
                  <c:v>153</c:v>
                </c:pt>
                <c:pt idx="14">
                  <c:v>119</c:v>
                </c:pt>
              </c:numCache>
            </c:numRef>
          </c:val>
          <c:smooth val="1"/>
          <c:extLst>
            <c:ext xmlns:c16="http://schemas.microsoft.com/office/drawing/2014/chart" uri="{C3380CC4-5D6E-409C-BE32-E72D297353CC}">
              <c16:uniqueId val="{00000000-6C1C-804D-B95C-314DD9AD440A}"/>
            </c:ext>
          </c:extLst>
        </c:ser>
        <c:ser>
          <c:idx val="4"/>
          <c:order val="4"/>
          <c:tx>
            <c:strRef>
              <c:f>Sheet1!$E$1</c:f>
              <c:strCache>
                <c:ptCount val="1"/>
                <c:pt idx="0">
                  <c:v>Nokia Brand</c:v>
                </c:pt>
              </c:strCache>
            </c:strRef>
          </c:tx>
          <c:spPr>
            <a:ln w="28575" cap="rnd">
              <a:solidFill>
                <a:srgbClr val="EA42CE"/>
              </a:solidFill>
              <a:round/>
            </a:ln>
            <a:effectLst/>
          </c:spPr>
          <c:marker>
            <c:symbol val="none"/>
          </c:marker>
          <c:val>
            <c:numRef>
              <c:f>Sheet1!$E$2:$E$16</c:f>
              <c:numCache>
                <c:formatCode>#,##0</c:formatCode>
                <c:ptCount val="15"/>
                <c:pt idx="0">
                  <c:v>2829</c:v>
                </c:pt>
                <c:pt idx="1">
                  <c:v>3189</c:v>
                </c:pt>
                <c:pt idx="2">
                  <c:v>2908</c:v>
                </c:pt>
                <c:pt idx="3">
                  <c:v>2993</c:v>
                </c:pt>
                <c:pt idx="4">
                  <c:v>2508</c:v>
                </c:pt>
                <c:pt idx="5">
                  <c:v>2780</c:v>
                </c:pt>
                <c:pt idx="6">
                  <c:v>3055</c:v>
                </c:pt>
                <c:pt idx="7">
                  <c:v>3230</c:v>
                </c:pt>
                <c:pt idx="8">
                  <c:v>3015</c:v>
                </c:pt>
                <c:pt idx="9">
                  <c:v>2752</c:v>
                </c:pt>
                <c:pt idx="10">
                  <c:v>2855</c:v>
                </c:pt>
                <c:pt idx="11">
                  <c:v>2457</c:v>
                </c:pt>
                <c:pt idx="12">
                  <c:v>2676</c:v>
                </c:pt>
                <c:pt idx="13">
                  <c:v>2585</c:v>
                </c:pt>
                <c:pt idx="14">
                  <c:v>2944</c:v>
                </c:pt>
              </c:numCache>
            </c:numRef>
          </c:val>
          <c:smooth val="1"/>
          <c:extLst>
            <c:ext xmlns:c16="http://schemas.microsoft.com/office/drawing/2014/chart" uri="{C3380CC4-5D6E-409C-BE32-E72D297353CC}">
              <c16:uniqueId val="{00000000-1FA1-4CA1-B0F2-0852A0A87538}"/>
            </c:ext>
          </c:extLst>
        </c:ser>
        <c:dLbls>
          <c:showLegendKey val="0"/>
          <c:showVal val="0"/>
          <c:showCatName val="0"/>
          <c:showSerName val="0"/>
          <c:showPercent val="0"/>
          <c:showBubbleSize val="0"/>
        </c:dLbls>
        <c:smooth val="0"/>
        <c:axId val="614187744"/>
        <c:axId val="614188304"/>
        <c:extLst>
          <c:ext xmlns:c15="http://schemas.microsoft.com/office/drawing/2012/chart" uri="{02D57815-91ED-43cb-92C2-25804820EDAC}">
            <c15:filteredLineSeries>
              <c15:ser>
                <c:idx val="0"/>
                <c:order val="0"/>
                <c:tx>
                  <c:strRef>
                    <c:extLst>
                      <c:ext uri="{02D57815-91ED-43cb-92C2-25804820EDAC}">
                        <c15:formulaRef>
                          <c15:sqref>Sheet1!$A$1</c15:sqref>
                        </c15:formulaRef>
                      </c:ext>
                    </c:extLst>
                    <c:strCache>
                      <c:ptCount val="1"/>
                      <c:pt idx="0">
                        <c:v> </c:v>
                      </c:pt>
                    </c:strCache>
                  </c:strRef>
                </c:tx>
                <c:spPr>
                  <a:ln w="76200" cap="rnd">
                    <a:solidFill>
                      <a:srgbClr val="90C4B4"/>
                    </a:solidFill>
                    <a:round/>
                  </a:ln>
                  <a:effectLst/>
                </c:spPr>
                <c:marker>
                  <c:symbol val="none"/>
                </c:marker>
                <c:val>
                  <c:numRef>
                    <c:extLst>
                      <c:ext uri="{02D57815-91ED-43cb-92C2-25804820EDAC}">
                        <c15:formulaRef>
                          <c15:sqref>Sheet1!$A$2:$A$16</c15:sqref>
                        </c15:formulaRef>
                      </c:ext>
                    </c:extLst>
                    <c:numCache>
                      <c:formatCode>General</c:formatCode>
                      <c:ptCount val="15"/>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numCache>
                  </c:numRef>
                </c:val>
                <c:smooth val="0"/>
                <c:extLst>
                  <c:ext xmlns:c16="http://schemas.microsoft.com/office/drawing/2014/chart" uri="{C3380CC4-5D6E-409C-BE32-E72D297353CC}">
                    <c16:uniqueId val="{00000000-35C9-FE4C-9DDA-1A471508326A}"/>
                  </c:ext>
                </c:extLst>
              </c15:ser>
            </c15:filteredLineSeries>
          </c:ext>
        </c:extLst>
      </c:lineChart>
      <c:catAx>
        <c:axId val="6141877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614188304"/>
        <c:crosses val="autoZero"/>
        <c:auto val="1"/>
        <c:lblAlgn val="ctr"/>
        <c:lblOffset val="100"/>
        <c:noMultiLvlLbl val="0"/>
      </c:catAx>
      <c:valAx>
        <c:axId val="614188304"/>
        <c:scaling>
          <c:orientation val="minMax"/>
          <c:max val="5500"/>
          <c:min val="0"/>
        </c:scaling>
        <c:delete val="0"/>
        <c:axPos val="l"/>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crossAx val="614187744"/>
        <c:crosses val="autoZero"/>
        <c:crossBetween val="between"/>
      </c:valAx>
      <c:spPr>
        <a:noFill/>
        <a:ln w="25400">
          <a:noFill/>
        </a:ln>
        <a:effectLst/>
      </c:spPr>
    </c:plotArea>
    <c:legend>
      <c:legendPos val="b"/>
      <c:layout/>
      <c:overlay val="0"/>
      <c:spPr>
        <a:noFill/>
        <a:ln cmpd="sng">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28575">
      <a:noFill/>
    </a:ln>
    <a:effectLst/>
  </c:spPr>
  <c:txPr>
    <a:bodyPr/>
    <a:lstStyle/>
    <a:p>
      <a:pPr>
        <a:defRPr sz="2400"/>
      </a:pPr>
      <a:endParaRPr lang="en-US"/>
    </a:p>
  </c:txPr>
  <c:externalData r:id="rId3">
    <c:autoUpdate val="0"/>
  </c:externalData>
  <c:userShapes r:id="rId4"/>
</c:chartSpace>
</file>

<file path=ppt/charts/chart7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6632424547604018E-2"/>
          <c:y val="0.15007066394437255"/>
          <c:w val="0.82888301524920349"/>
          <c:h val="0.66261602203981429"/>
        </c:manualLayout>
      </c:layout>
      <c:barChart>
        <c:barDir val="col"/>
        <c:grouping val="stacked"/>
        <c:varyColors val="0"/>
        <c:ser>
          <c:idx val="0"/>
          <c:order val="0"/>
          <c:tx>
            <c:strRef>
              <c:f>Sheet1!$B$1</c:f>
              <c:strCache>
                <c:ptCount val="1"/>
                <c:pt idx="0">
                  <c:v>Organic</c:v>
                </c:pt>
              </c:strCache>
            </c:strRef>
          </c:tx>
          <c:spPr>
            <a:solidFill>
              <a:srgbClr val="222731"/>
            </a:solidFill>
            <a:ln>
              <a:noFill/>
            </a:ln>
            <a:effectLst/>
          </c:spPr>
          <c:invertIfNegative val="0"/>
          <c:dLbls>
            <c:dLbl>
              <c:idx val="0"/>
              <c:layout>
                <c:manualLayout>
                  <c:x val="-3.5539470567504956E-2"/>
                  <c:y val="-3.8628165174678472E-2"/>
                </c:manualLayout>
              </c:layout>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C71C-4D31-A1DE-3F30497FEDAB}"/>
                </c:ext>
              </c:extLst>
            </c:dLbl>
            <c:dLbl>
              <c:idx val="1"/>
              <c:layout>
                <c:manualLayout>
                  <c:x val="-8.0250417410495066E-3"/>
                  <c:y val="-2.9539185133577506E-2"/>
                </c:manualLayout>
              </c:layout>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362-4552-9178-A09D170D58F2}"/>
                </c:ext>
              </c:extLst>
            </c:dLbl>
            <c:dLbl>
              <c:idx val="3"/>
              <c:layout>
                <c:manualLayout>
                  <c:x val="-1.2625184836419956E-3"/>
                  <c:y val="-2.4994695113027193E-2"/>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6362-4552-9178-A09D170D58F2}"/>
                </c:ext>
              </c:extLst>
            </c:dLbl>
            <c:dLbl>
              <c:idx val="4"/>
              <c:layout>
                <c:manualLayout>
                  <c:x val="-2.9189666387221397E-3"/>
                  <c:y val="4.5354687958851494E-3"/>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6362-4552-9178-A09D170D58F2}"/>
                </c:ext>
              </c:extLst>
            </c:dLbl>
            <c:dLbl>
              <c:idx val="5"/>
              <c:layout>
                <c:manualLayout>
                  <c:x val="3.5185186849141431E-2"/>
                  <c:y val="-2.9539185133577676E-2"/>
                </c:manualLayout>
              </c:layout>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6EF9-408F-9CDF-BB6FFEFC15D2}"/>
                </c:ext>
              </c:extLst>
            </c:dLbl>
            <c:dLbl>
              <c:idx val="6"/>
              <c:layout>
                <c:manualLayout>
                  <c:x val="-4.5857381377426591E-3"/>
                  <c:y val="-4.5444900205504152E-2"/>
                </c:manualLayout>
              </c:layout>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362-4552-9178-A09D170D58F2}"/>
                </c:ext>
              </c:extLst>
            </c:dLbl>
            <c:dLbl>
              <c:idx val="7"/>
              <c:layout>
                <c:manualLayout>
                  <c:x val="-2.0067599367602734E-3"/>
                  <c:y val="-4.0898221220417433E-2"/>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4-6362-4552-9178-A09D170D58F2}"/>
                </c:ext>
              </c:extLst>
            </c:dLbl>
            <c:dLbl>
              <c:idx val="8"/>
              <c:layout>
                <c:manualLayout>
                  <c:x val="9.5095099592274141E-4"/>
                  <c:y val="-2.9539185133577676E-2"/>
                </c:manualLayout>
              </c:layout>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6EF9-408F-9CDF-BB6FFEFC15D2}"/>
                </c:ext>
              </c:extLst>
            </c:dLbl>
            <c:dLbl>
              <c:idx val="9"/>
              <c:layout>
                <c:manualLayout>
                  <c:x val="-7.6076079673819312E-3"/>
                  <c:y val="-2.4994695113027276E-2"/>
                </c:manualLayout>
              </c:layout>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0-6EF9-408F-9CDF-BB6FFEFC15D2}"/>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Nokia 7.2</c:v>
                </c:pt>
                <c:pt idx="1">
                  <c:v>Nokia 2720 Flip</c:v>
                </c:pt>
                <c:pt idx="2">
                  <c:v>Nokia 8.1</c:v>
                </c:pt>
                <c:pt idx="3">
                  <c:v>Nokia Brand</c:v>
                </c:pt>
                <c:pt idx="4">
                  <c:v>Nokia 7.2</c:v>
                </c:pt>
                <c:pt idx="5">
                  <c:v>Nokia 2720 Flip</c:v>
                </c:pt>
                <c:pt idx="6">
                  <c:v>Nokia 8.1</c:v>
                </c:pt>
                <c:pt idx="7">
                  <c:v>Nokia Brand</c:v>
                </c:pt>
                <c:pt idx="8">
                  <c:v>Nokia 7.2</c:v>
                </c:pt>
                <c:pt idx="9">
                  <c:v>Nokia 2720 Flip</c:v>
                </c:pt>
                <c:pt idx="10">
                  <c:v>Nokia 8.1</c:v>
                </c:pt>
                <c:pt idx="11">
                  <c:v>Nokia Brand</c:v>
                </c:pt>
              </c:strCache>
            </c:strRef>
          </c:cat>
          <c:val>
            <c:numRef>
              <c:f>Sheet1!$B$2:$B$13</c:f>
              <c:numCache>
                <c:formatCode>General</c:formatCode>
                <c:ptCount val="12"/>
                <c:pt idx="3" formatCode="_(* #,##0_);_(* \(#,##0\);_(* &quot;-&quot;??_);_(@_)">
                  <c:v>16603</c:v>
                </c:pt>
                <c:pt idx="4" formatCode="_(* #,##0_);_(* \(#,##0\);_(* &quot;-&quot;??_);_(@_)">
                  <c:v>2168</c:v>
                </c:pt>
                <c:pt idx="5" formatCode="_(* #,##0_);_(* \(#,##0\);_(* &quot;-&quot;??_);_(@_)">
                  <c:v>284</c:v>
                </c:pt>
                <c:pt idx="7" formatCode="_(* #,##0_);_(* \(#,##0\);_(* &quot;-&quot;??_);_(@_)">
                  <c:v>14272</c:v>
                </c:pt>
                <c:pt idx="8" formatCode="_(* #,##0_);_(* \(#,##0\);_(* &quot;-&quot;??_);_(@_)">
                  <c:v>655</c:v>
                </c:pt>
                <c:pt idx="9" formatCode="_(* #,##0_);_(* \(#,##0\);_(* &quot;-&quot;??_);_(@_)">
                  <c:v>109</c:v>
                </c:pt>
                <c:pt idx="10">
                  <c:v>903</c:v>
                </c:pt>
                <c:pt idx="11" formatCode="#,##0">
                  <c:v>8675</c:v>
                </c:pt>
              </c:numCache>
            </c:numRef>
          </c:val>
          <c:extLst>
            <c:ext xmlns:c16="http://schemas.microsoft.com/office/drawing/2014/chart" uri="{C3380CC4-5D6E-409C-BE32-E72D297353CC}">
              <c16:uniqueId val="{00000000-43CE-4359-9499-4A5E3BBD95F3}"/>
            </c:ext>
          </c:extLst>
        </c:ser>
        <c:ser>
          <c:idx val="1"/>
          <c:order val="1"/>
          <c:tx>
            <c:strRef>
              <c:f>Sheet1!$C$1</c:f>
              <c:strCache>
                <c:ptCount val="1"/>
                <c:pt idx="0">
                  <c:v>Seeding</c:v>
                </c:pt>
              </c:strCache>
            </c:strRef>
          </c:tx>
          <c:spPr>
            <a:solidFill>
              <a:srgbClr val="FFC000"/>
            </a:solidFill>
            <a:ln>
              <a:noFill/>
            </a:ln>
            <a:effectLst/>
          </c:spPr>
          <c:invertIfNegative val="0"/>
          <c:dLbls>
            <c:dLbl>
              <c:idx val="0"/>
              <c:layout>
                <c:manualLayout>
                  <c:x val="5.7321726721782183E-3"/>
                  <c:y val="-3.8628165174678472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C71C-4D31-A1DE-3F30497FEDAB}"/>
                </c:ext>
              </c:extLst>
            </c:dLbl>
            <c:dLbl>
              <c:idx val="1"/>
              <c:layout>
                <c:manualLayout>
                  <c:x val="3.4393036033069312E-3"/>
                  <c:y val="-7.7256330349356778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6362-4552-9178-A09D170D58F2}"/>
                </c:ext>
              </c:extLst>
            </c:dLbl>
            <c:dLbl>
              <c:idx val="2"/>
              <c:layout>
                <c:manualLayout>
                  <c:x val="-1.0317910809920793E-2"/>
                  <c:y val="-7.2711840328806454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6362-4552-9178-A09D170D58F2}"/>
                </c:ext>
              </c:extLst>
            </c:dLbl>
            <c:dLbl>
              <c:idx val="3"/>
              <c:layout>
                <c:manualLayout>
                  <c:x val="0"/>
                  <c:y val="-4.3172655195228789E-2"/>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7-6362-4552-9178-A09D170D58F2}"/>
                </c:ext>
              </c:extLst>
            </c:dLbl>
            <c:dLbl>
              <c:idx val="4"/>
              <c:layout>
                <c:manualLayout>
                  <c:x val="-5.7321726721782183E-3"/>
                  <c:y val="-7.2711840328806537E-2"/>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8-6362-4552-9178-A09D170D58F2}"/>
                </c:ext>
              </c:extLst>
            </c:dLbl>
            <c:dLbl>
              <c:idx val="5"/>
              <c:layout>
                <c:manualLayout>
                  <c:x val="1.1464345344356437E-3"/>
                  <c:y val="-7.7256330349356778E-2"/>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9-6362-4552-9178-A09D170D58F2}"/>
                </c:ext>
              </c:extLst>
            </c:dLbl>
            <c:dLbl>
              <c:idx val="6"/>
              <c:layout>
                <c:manualLayout>
                  <c:x val="-1.6814178932892932E-16"/>
                  <c:y val="-8.4073065380182457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6362-4552-9178-A09D170D58F2}"/>
                </c:ext>
              </c:extLst>
            </c:dLbl>
            <c:dLbl>
              <c:idx val="7"/>
              <c:layout>
                <c:manualLayout>
                  <c:x val="0"/>
                  <c:y val="-8.4073065380182374E-2"/>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B-6362-4552-9178-A09D170D58F2}"/>
                </c:ext>
              </c:extLst>
            </c:dLbl>
            <c:dLbl>
              <c:idx val="8"/>
              <c:layout>
                <c:manualLayout>
                  <c:x val="0"/>
                  <c:y val="-9.0889800411007964E-3"/>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C-6362-4552-9178-A09D170D58F2}"/>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Nokia 7.2</c:v>
                </c:pt>
                <c:pt idx="1">
                  <c:v>Nokia 2720 Flip</c:v>
                </c:pt>
                <c:pt idx="2">
                  <c:v>Nokia 8.1</c:v>
                </c:pt>
                <c:pt idx="3">
                  <c:v>Nokia Brand</c:v>
                </c:pt>
                <c:pt idx="4">
                  <c:v>Nokia 7.2</c:v>
                </c:pt>
                <c:pt idx="5">
                  <c:v>Nokia 2720 Flip</c:v>
                </c:pt>
                <c:pt idx="6">
                  <c:v>Nokia 8.1</c:v>
                </c:pt>
                <c:pt idx="7">
                  <c:v>Nokia Brand</c:v>
                </c:pt>
                <c:pt idx="8">
                  <c:v>Nokia 7.2</c:v>
                </c:pt>
                <c:pt idx="9">
                  <c:v>Nokia 2720 Flip</c:v>
                </c:pt>
                <c:pt idx="10">
                  <c:v>Nokia 8.1</c:v>
                </c:pt>
                <c:pt idx="11">
                  <c:v>Nokia Brand</c:v>
                </c:pt>
              </c:strCache>
            </c:strRef>
          </c:cat>
          <c:val>
            <c:numRef>
              <c:f>Sheet1!$C$2:$C$13</c:f>
              <c:numCache>
                <c:formatCode>General</c:formatCode>
                <c:ptCount val="12"/>
                <c:pt idx="3" formatCode="_(* #,##0_);_(* \(#,##0\);_(* &quot;-&quot;??_);_(@_)">
                  <c:v>254</c:v>
                </c:pt>
                <c:pt idx="4" formatCode="_(* #,##0_);_(* \(#,##0\);_(* &quot;-&quot;??_);_(@_)">
                  <c:v>55</c:v>
                </c:pt>
                <c:pt idx="5" formatCode="_(* #,##0_);_(* \(#,##0\);_(* &quot;-&quot;??_);_(@_)">
                  <c:v>11</c:v>
                </c:pt>
                <c:pt idx="7" formatCode="_(* #,##0_);_(* \(#,##0\);_(* &quot;-&quot;??_);_(@_)">
                  <c:v>257</c:v>
                </c:pt>
              </c:numCache>
            </c:numRef>
          </c:val>
          <c:extLst>
            <c:ext xmlns:c16="http://schemas.microsoft.com/office/drawing/2014/chart" uri="{C3380CC4-5D6E-409C-BE32-E72D297353CC}">
              <c16:uniqueId val="{00000001-43CE-4359-9499-4A5E3BBD95F3}"/>
            </c:ext>
          </c:extLst>
        </c:ser>
        <c:dLbls>
          <c:dLblPos val="ctr"/>
          <c:showLegendKey val="0"/>
          <c:showVal val="1"/>
          <c:showCatName val="0"/>
          <c:showSerName val="0"/>
          <c:showPercent val="0"/>
          <c:showBubbleSize val="0"/>
        </c:dLbls>
        <c:gapWidth val="50"/>
        <c:overlap val="100"/>
        <c:axId val="310796952"/>
        <c:axId val="310800872"/>
      </c:barChart>
      <c:catAx>
        <c:axId val="3107969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310800872"/>
        <c:crosses val="autoZero"/>
        <c:auto val="1"/>
        <c:lblAlgn val="ctr"/>
        <c:lblOffset val="100"/>
        <c:noMultiLvlLbl val="0"/>
      </c:catAx>
      <c:valAx>
        <c:axId val="310800872"/>
        <c:scaling>
          <c:orientation val="minMax"/>
        </c:scaling>
        <c:delete val="1"/>
        <c:axPos val="l"/>
        <c:majorGridlines>
          <c:spPr>
            <a:ln w="9525" cap="flat" cmpd="sng" algn="ctr">
              <a:noFill/>
              <a:round/>
            </a:ln>
            <a:effectLst/>
          </c:spPr>
        </c:majorGridlines>
        <c:numFmt formatCode="General" sourceLinked="1"/>
        <c:majorTickMark val="none"/>
        <c:minorTickMark val="none"/>
        <c:tickLblPos val="nextTo"/>
        <c:crossAx val="310796952"/>
        <c:crosses val="autoZero"/>
        <c:crossBetween val="between"/>
      </c:valAx>
      <c:spPr>
        <a:noFill/>
        <a:ln>
          <a:noFill/>
        </a:ln>
        <a:effectLst/>
      </c:spPr>
    </c:plotArea>
    <c:legend>
      <c:legendPos val="b"/>
      <c:layout>
        <c:manualLayout>
          <c:xMode val="edge"/>
          <c:yMode val="edge"/>
          <c:x val="0.52291028542683815"/>
          <c:y val="8.7901406862204538E-3"/>
          <c:w val="0.19900414143106793"/>
          <c:h val="6.1233844007720785E-2"/>
        </c:manualLayout>
      </c:layout>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Helvetica" panose="020B0604020202020204" pitchFamily="34" charset="0"/>
              <a:ea typeface="+mn-ea"/>
              <a:cs typeface="Helvetica" panose="020B0604020202020204" pitchFamily="34" charset="0"/>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4.0573956418672112E-2"/>
          <c:w val="0.97477844024241589"/>
          <c:h val="0.67058696990285682"/>
        </c:manualLayout>
      </c:layout>
      <c:barChart>
        <c:barDir val="col"/>
        <c:grouping val="percentStacked"/>
        <c:varyColors val="0"/>
        <c:ser>
          <c:idx val="0"/>
          <c:order val="0"/>
          <c:tx>
            <c:strRef>
              <c:f>Sheet1!$B$1</c:f>
              <c:strCache>
                <c:ptCount val="1"/>
                <c:pt idx="0">
                  <c:v>Negative</c:v>
                </c:pt>
              </c:strCache>
            </c:strRef>
          </c:tx>
          <c:spPr>
            <a:solidFill>
              <a:srgbClr val="B12318"/>
            </a:solidFill>
            <a:ln>
              <a:noFill/>
            </a:ln>
            <a:effectLst/>
          </c:spPr>
          <c:invertIfNegative val="0"/>
          <c:dLbls>
            <c:dLbl>
              <c:idx val="0"/>
              <c:tx>
                <c:rich>
                  <a:bodyPr/>
                  <a:lstStyle/>
                  <a:p>
                    <a:endParaRPr lang="en-US"/>
                  </a:p>
                </c:rich>
              </c:tx>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DA0A-4A0F-A8BD-355A46F262E4}"/>
                </c:ext>
              </c:extLst>
            </c:dLbl>
            <c:dLbl>
              <c:idx val="1"/>
              <c:tx>
                <c:rich>
                  <a:bodyPr/>
                  <a:lstStyle/>
                  <a:p>
                    <a:endParaRPr lang="en-US"/>
                  </a:p>
                </c:rich>
              </c:tx>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DA0A-4A0F-A8BD-355A46F262E4}"/>
                </c:ext>
              </c:extLst>
            </c:dLbl>
            <c:dLbl>
              <c:idx val="2"/>
              <c:tx>
                <c:rich>
                  <a:bodyPr/>
                  <a:lstStyle/>
                  <a:p>
                    <a:endParaRPr lang="en-US"/>
                  </a:p>
                </c:rich>
              </c:tx>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DA0A-4A0F-A8BD-355A46F262E4}"/>
                </c:ext>
              </c:extLst>
            </c:dLbl>
            <c:dLbl>
              <c:idx val="3"/>
              <c:layout/>
              <c:tx>
                <c:rich>
                  <a:bodyPr/>
                  <a:lstStyle/>
                  <a:p>
                    <a:fld id="{56F85B4F-3C61-454E-B587-434EDF6EFF0F}" type="CELLRANGE">
                      <a:rPr lang="en-US"/>
                      <a:pPr/>
                      <a:t>[CELLRANGE]</a:t>
                    </a:fld>
                    <a:r>
                      <a:rPr lang="en-US" baseline="0"/>
                      <a:t>, </a:t>
                    </a:r>
                    <a:fld id="{3515D13B-FD2D-40AC-91D1-441A97A4E258}" type="VALUE">
                      <a:rPr lang="en-US" baseline="0"/>
                      <a:pPr/>
                      <a:t>[VALUE]</a:t>
                    </a:fld>
                    <a:endParaRPr lang="en-US" baseline="0"/>
                  </a:p>
                </c:rich>
              </c:tx>
              <c:dLblPos val="ctr"/>
              <c:showLegendKey val="0"/>
              <c:showVal val="1"/>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3-DA0A-4A0F-A8BD-355A46F262E4}"/>
                </c:ext>
              </c:extLst>
            </c:dLbl>
            <c:dLbl>
              <c:idx val="4"/>
              <c:layout>
                <c:manualLayout>
                  <c:x val="3.4393036033069312E-3"/>
                  <c:y val="8.655777369316707E-2"/>
                </c:manualLayout>
              </c:layout>
              <c:tx>
                <c:rich>
                  <a:bodyPr/>
                  <a:lstStyle/>
                  <a:p>
                    <a:fld id="{CE10DE35-1494-4063-8842-11F9E1D2E3EC}" type="CELLRANGE">
                      <a:rPr lang="en-US" baseline="0"/>
                      <a:pPr/>
                      <a:t>[CELLRANGE]</a:t>
                    </a:fld>
                    <a:r>
                      <a:rPr lang="en-US" baseline="0"/>
                      <a:t>, </a:t>
                    </a:r>
                    <a:fld id="{0C610221-84E2-48B4-85F0-CB1110FFCD87}" type="VALUE">
                      <a:rPr lang="en-US" baseline="0"/>
                      <a:pPr/>
                      <a:t>[VALUE]</a:t>
                    </a:fld>
                    <a:endParaRPr lang="en-US" baseline="0"/>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4-DA0A-4A0F-A8BD-355A46F262E4}"/>
                </c:ext>
              </c:extLst>
            </c:dLbl>
            <c:dLbl>
              <c:idx val="5"/>
              <c:layout/>
              <c:tx>
                <c:rich>
                  <a:bodyPr/>
                  <a:lstStyle/>
                  <a:p>
                    <a:fld id="{A1774A18-1709-4703-81C3-87E1AD236644}" type="CELLRANGE">
                      <a:rPr lang="en-US"/>
                      <a:pPr/>
                      <a:t>[CELLRANGE]</a:t>
                    </a:fld>
                    <a:r>
                      <a:rPr lang="en-US" baseline="0"/>
                      <a:t>, </a:t>
                    </a:r>
                    <a:fld id="{39CC22DA-FEDF-4876-9F57-CE1343C06909}" type="VALUE">
                      <a:rPr lang="en-US" baseline="0"/>
                      <a:pPr/>
                      <a:t>[VALUE]</a:t>
                    </a:fld>
                    <a:endParaRPr lang="en-US" baseline="0"/>
                  </a:p>
                </c:rich>
              </c:tx>
              <c:dLblPos val="ctr"/>
              <c:showLegendKey val="0"/>
              <c:showVal val="1"/>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5-DA0A-4A0F-A8BD-355A46F262E4}"/>
                </c:ext>
              </c:extLst>
            </c:dLbl>
            <c:dLbl>
              <c:idx val="6"/>
              <c:tx>
                <c:rich>
                  <a:bodyPr/>
                  <a:lstStyle/>
                  <a:p>
                    <a:endParaRPr lang="en-US"/>
                  </a:p>
                </c:rich>
              </c:tx>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DA0A-4A0F-A8BD-355A46F262E4}"/>
                </c:ext>
              </c:extLst>
            </c:dLbl>
            <c:dLbl>
              <c:idx val="7"/>
              <c:layout/>
              <c:tx>
                <c:rich>
                  <a:bodyPr/>
                  <a:lstStyle/>
                  <a:p>
                    <a:fld id="{6A1E0C8F-82BE-4CC6-80B7-3BAE89949ACD}" type="CELLRANGE">
                      <a:rPr lang="en-US"/>
                      <a:pPr/>
                      <a:t>[CELLRANGE]</a:t>
                    </a:fld>
                    <a:r>
                      <a:rPr lang="en-US" baseline="0"/>
                      <a:t>, </a:t>
                    </a:r>
                    <a:fld id="{9769BCC9-DBCC-4F35-8CDA-E791A71CBB01}" type="VALUE">
                      <a:rPr lang="en-US" baseline="0"/>
                      <a:pPr/>
                      <a:t>[VALUE]</a:t>
                    </a:fld>
                    <a:endParaRPr lang="en-US" baseline="0"/>
                  </a:p>
                </c:rich>
              </c:tx>
              <c:dLblPos val="ctr"/>
              <c:showLegendKey val="0"/>
              <c:showVal val="1"/>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7-DA0A-4A0F-A8BD-355A46F262E4}"/>
                </c:ext>
              </c:extLst>
            </c:dLbl>
            <c:dLbl>
              <c:idx val="8"/>
              <c:layout>
                <c:manualLayout>
                  <c:x val="1.1464345344356437E-3"/>
                  <c:y val="-3.7869025990760738E-2"/>
                </c:manualLayout>
              </c:layout>
              <c:tx>
                <c:rich>
                  <a:bodyPr/>
                  <a:lstStyle/>
                  <a:p>
                    <a:fld id="{0A6BCCF8-AB58-460C-88FD-D382CBB5C09E}" type="CELLRANGE">
                      <a:rPr lang="en-US" baseline="0"/>
                      <a:pPr/>
                      <a:t>[CELLRANGE]</a:t>
                    </a:fld>
                    <a:r>
                      <a:rPr lang="en-US" baseline="0"/>
                      <a:t>, </a:t>
                    </a:r>
                    <a:fld id="{BAF8787E-1BEE-40DB-A7BB-F845A0296E4B}" type="VALUE">
                      <a:rPr lang="en-US" baseline="0"/>
                      <a:pPr/>
                      <a:t>[VALUE]</a:t>
                    </a:fld>
                    <a:endParaRPr lang="en-US" baseline="0"/>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8-DA0A-4A0F-A8BD-355A46F262E4}"/>
                </c:ext>
              </c:extLst>
            </c:dLbl>
            <c:dLbl>
              <c:idx val="9"/>
              <c:layout/>
              <c:tx>
                <c:rich>
                  <a:bodyPr/>
                  <a:lstStyle/>
                  <a:p>
                    <a:fld id="{DCFA0B2D-91B9-4003-9E42-FEE0D80AF73E}" type="CELLRANGE">
                      <a:rPr lang="en-US"/>
                      <a:pPr/>
                      <a:t>[CELLRANGE]</a:t>
                    </a:fld>
                    <a:r>
                      <a:rPr lang="en-US" baseline="0"/>
                      <a:t>, </a:t>
                    </a:r>
                    <a:fld id="{BEAB7930-E502-42D3-84E7-C2BFD42BDAA6}" type="VALUE">
                      <a:rPr lang="en-US" baseline="0"/>
                      <a:pPr/>
                      <a:t>[VALUE]</a:t>
                    </a:fld>
                    <a:endParaRPr lang="en-US" baseline="0"/>
                  </a:p>
                </c:rich>
              </c:tx>
              <c:dLblPos val="ctr"/>
              <c:showLegendKey val="0"/>
              <c:showVal val="1"/>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0-E17B-4EBD-90D0-AA6EB34CE6E9}"/>
                </c:ext>
              </c:extLst>
            </c:dLbl>
            <c:dLbl>
              <c:idx val="10"/>
              <c:layout/>
              <c:tx>
                <c:rich>
                  <a:bodyPr/>
                  <a:lstStyle/>
                  <a:p>
                    <a:fld id="{500EF2FB-B3C4-47AF-A8DC-0751F8C9C2EA}" type="CELLRANGE">
                      <a:rPr lang="en-US"/>
                      <a:pPr/>
                      <a:t>[CELLRANGE]</a:t>
                    </a:fld>
                    <a:r>
                      <a:rPr lang="en-US" baseline="0"/>
                      <a:t>, </a:t>
                    </a:r>
                    <a:fld id="{CBA50201-8152-417A-8874-B5689B9EC384}" type="VALUE">
                      <a:rPr lang="en-US" baseline="0"/>
                      <a:pPr/>
                      <a:t>[VALUE]</a:t>
                    </a:fld>
                    <a:endParaRPr lang="en-US" baseline="0"/>
                  </a:p>
                </c:rich>
              </c:tx>
              <c:dLblPos val="ctr"/>
              <c:showLegendKey val="0"/>
              <c:showVal val="1"/>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1-E17B-4EBD-90D0-AA6EB34CE6E9}"/>
                </c:ext>
              </c:extLst>
            </c:dLbl>
            <c:dLbl>
              <c:idx val="11"/>
              <c:layout>
                <c:manualLayout>
                  <c:x val="-1.6814178932892932E-16"/>
                  <c:y val="4.5983817274494965E-2"/>
                </c:manualLayout>
              </c:layout>
              <c:tx>
                <c:rich>
                  <a:bodyPr/>
                  <a:lstStyle/>
                  <a:p>
                    <a:fld id="{D7717B01-C4E6-4874-9409-56C8FD0B2ED4}" type="CELLRANGE">
                      <a:rPr lang="en-US" baseline="0"/>
                      <a:pPr/>
                      <a:t>[CELLRANGE]</a:t>
                    </a:fld>
                    <a:r>
                      <a:rPr lang="en-US" baseline="0"/>
                      <a:t>, </a:t>
                    </a:r>
                    <a:fld id="{4B0B8690-829A-4BBF-90D7-8E7FF88F87D2}" type="VALUE">
                      <a:rPr lang="en-US" baseline="0"/>
                      <a:pPr/>
                      <a:t>[VALUE]</a:t>
                    </a:fld>
                    <a:endParaRPr lang="en-US" baseline="0"/>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2-E17B-4EBD-90D0-AA6EB34CE6E9}"/>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lumMod val="75000"/>
                        <a:lumOff val="25000"/>
                      </a:schemeClr>
                    </a:solidFill>
                    <a:latin typeface="Helvetica" panose="020B0604020202020204" pitchFamily="34" charset="0"/>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Nokia 7.2</c:v>
                </c:pt>
                <c:pt idx="1">
                  <c:v>Nokia 2720 Flip</c:v>
                </c:pt>
                <c:pt idx="2">
                  <c:v>Nokia 8.1</c:v>
                </c:pt>
                <c:pt idx="3">
                  <c:v>Nokia Brand</c:v>
                </c:pt>
                <c:pt idx="4">
                  <c:v>Nokia 7.2</c:v>
                </c:pt>
                <c:pt idx="5">
                  <c:v>Nokia 2720 Flip</c:v>
                </c:pt>
                <c:pt idx="6">
                  <c:v>Nokia 8.1</c:v>
                </c:pt>
                <c:pt idx="7">
                  <c:v>Nokia Brand</c:v>
                </c:pt>
                <c:pt idx="8">
                  <c:v>Nokia 7.2</c:v>
                </c:pt>
                <c:pt idx="9">
                  <c:v>Nokia 2720 Flip</c:v>
                </c:pt>
                <c:pt idx="10">
                  <c:v>Nokia 8.1</c:v>
                </c:pt>
                <c:pt idx="11">
                  <c:v>Nokia Brand</c:v>
                </c:pt>
              </c:strCache>
            </c:strRef>
          </c:cat>
          <c:val>
            <c:numRef>
              <c:f>Sheet1!$B$2:$B$13</c:f>
              <c:numCache>
                <c:formatCode>General</c:formatCode>
                <c:ptCount val="12"/>
                <c:pt idx="3" formatCode="#,##0">
                  <c:v>11150</c:v>
                </c:pt>
                <c:pt idx="4" formatCode="#,##0">
                  <c:v>1513</c:v>
                </c:pt>
                <c:pt idx="5" formatCode="#,##0">
                  <c:v>447</c:v>
                </c:pt>
                <c:pt idx="7" formatCode="#,##0">
                  <c:v>10078</c:v>
                </c:pt>
                <c:pt idx="8" formatCode="#,##0">
                  <c:v>502</c:v>
                </c:pt>
                <c:pt idx="9">
                  <c:v>80</c:v>
                </c:pt>
                <c:pt idx="10" formatCode="#,##0">
                  <c:v>1102</c:v>
                </c:pt>
                <c:pt idx="11" formatCode="#,##0">
                  <c:v>8938</c:v>
                </c:pt>
              </c:numCache>
            </c:numRef>
          </c:val>
          <c:extLst>
            <c:ext xmlns:c15="http://schemas.microsoft.com/office/drawing/2012/chart" uri="{02D57815-91ED-43cb-92C2-25804820EDAC}">
              <c15:datalabelsRange>
                <c15:f>Sheet1!$I$2:$I$13</c15:f>
                <c15:dlblRangeCache>
                  <c:ptCount val="12"/>
                  <c:pt idx="0">
                    <c:v>#DIV/0!</c:v>
                  </c:pt>
                  <c:pt idx="1">
                    <c:v>#DIV/0!</c:v>
                  </c:pt>
                  <c:pt idx="2">
                    <c:v>#DIV/0!</c:v>
                  </c:pt>
                  <c:pt idx="3">
                    <c:v>40%</c:v>
                  </c:pt>
                  <c:pt idx="4">
                    <c:v>40%</c:v>
                  </c:pt>
                  <c:pt idx="5">
                    <c:v>60%</c:v>
                  </c:pt>
                  <c:pt idx="6">
                    <c:v>#DIV/0!</c:v>
                  </c:pt>
                  <c:pt idx="7">
                    <c:v>41%</c:v>
                  </c:pt>
                  <c:pt idx="8">
                    <c:v>43%</c:v>
                  </c:pt>
                  <c:pt idx="9">
                    <c:v>42%</c:v>
                  </c:pt>
                  <c:pt idx="10">
                    <c:v>55%</c:v>
                  </c:pt>
                  <c:pt idx="11">
                    <c:v>51%</c:v>
                  </c:pt>
                </c15:dlblRangeCache>
              </c15:datalabelsRange>
            </c:ext>
            <c:ext xmlns:c16="http://schemas.microsoft.com/office/drawing/2014/chart" uri="{C3380CC4-5D6E-409C-BE32-E72D297353CC}">
              <c16:uniqueId val="{00000000-B080-4DDA-A2DB-556289F1A384}"/>
            </c:ext>
          </c:extLst>
        </c:ser>
        <c:ser>
          <c:idx val="1"/>
          <c:order val="1"/>
          <c:tx>
            <c:strRef>
              <c:f>Sheet1!$C$1</c:f>
              <c:strCache>
                <c:ptCount val="1"/>
                <c:pt idx="0">
                  <c:v>Organic Positive</c:v>
                </c:pt>
              </c:strCache>
            </c:strRef>
          </c:tx>
          <c:spPr>
            <a:solidFill>
              <a:srgbClr val="0084DF"/>
            </a:solidFill>
            <a:ln>
              <a:noFill/>
            </a:ln>
            <a:effectLst/>
          </c:spPr>
          <c:invertIfNegative val="0"/>
          <c:dLbls>
            <c:dLbl>
              <c:idx val="0"/>
              <c:tx>
                <c:rich>
                  <a:bodyPr/>
                  <a:lstStyle/>
                  <a:p>
                    <a:endParaRPr lang="en-US"/>
                  </a:p>
                </c:rich>
              </c:tx>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DA0A-4A0F-A8BD-355A46F262E4}"/>
                </c:ext>
              </c:extLst>
            </c:dLbl>
            <c:dLbl>
              <c:idx val="1"/>
              <c:tx>
                <c:rich>
                  <a:bodyPr/>
                  <a:lstStyle/>
                  <a:p>
                    <a:endParaRPr lang="en-US"/>
                  </a:p>
                </c:rich>
              </c:tx>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DA0A-4A0F-A8BD-355A46F262E4}"/>
                </c:ext>
              </c:extLst>
            </c:dLbl>
            <c:dLbl>
              <c:idx val="2"/>
              <c:tx>
                <c:rich>
                  <a:bodyPr/>
                  <a:lstStyle/>
                  <a:p>
                    <a:endParaRPr lang="en-US"/>
                  </a:p>
                </c:rich>
              </c:tx>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DA0A-4A0F-A8BD-355A46F262E4}"/>
                </c:ext>
              </c:extLst>
            </c:dLbl>
            <c:dLbl>
              <c:idx val="3"/>
              <c:layout/>
              <c:tx>
                <c:rich>
                  <a:bodyPr/>
                  <a:lstStyle/>
                  <a:p>
                    <a:fld id="{06A666F6-2C8E-492B-B6E7-C730EA7B33F3}" type="CELLRANGE">
                      <a:rPr lang="en-US"/>
                      <a:pPr/>
                      <a:t>[CELLRANGE]</a:t>
                    </a:fld>
                    <a:r>
                      <a:rPr lang="en-US" baseline="0"/>
                      <a:t>, </a:t>
                    </a:r>
                    <a:fld id="{F322D075-1040-4813-B2CA-7F461C165730}" type="VALUE">
                      <a:rPr lang="en-US" baseline="0"/>
                      <a:pPr/>
                      <a:t>[VALUE]</a:t>
                    </a:fld>
                    <a:endParaRPr lang="en-US" baseline="0"/>
                  </a:p>
                </c:rich>
              </c:tx>
              <c:dLblPos val="ctr"/>
              <c:showLegendKey val="0"/>
              <c:showVal val="1"/>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C-DA0A-4A0F-A8BD-355A46F262E4}"/>
                </c:ext>
              </c:extLst>
            </c:dLbl>
            <c:dLbl>
              <c:idx val="4"/>
              <c:layout>
                <c:manualLayout>
                  <c:x val="3.4393036033069312E-3"/>
                  <c:y val="8.6557773693167181E-2"/>
                </c:manualLayout>
              </c:layout>
              <c:tx>
                <c:rich>
                  <a:bodyPr/>
                  <a:lstStyle/>
                  <a:p>
                    <a:fld id="{A27EBEBB-EF5A-4292-833B-256EAB8DDA78}" type="CELLRANGE">
                      <a:rPr lang="en-US" baseline="0"/>
                      <a:pPr/>
                      <a:t>[CELLRANGE]</a:t>
                    </a:fld>
                    <a:r>
                      <a:rPr lang="en-US" baseline="0"/>
                      <a:t>, </a:t>
                    </a:r>
                    <a:fld id="{9FC4B9AB-1D8D-4CE8-A7F1-4F0DF2DA7DB7}" type="VALUE">
                      <a:rPr lang="en-US" baseline="0"/>
                      <a:pPr/>
                      <a:t>[VALUE]</a:t>
                    </a:fld>
                    <a:endParaRPr lang="en-US" baseline="0"/>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D-DA0A-4A0F-A8BD-355A46F262E4}"/>
                </c:ext>
              </c:extLst>
            </c:dLbl>
            <c:dLbl>
              <c:idx val="5"/>
              <c:layout/>
              <c:tx>
                <c:rich>
                  <a:bodyPr/>
                  <a:lstStyle/>
                  <a:p>
                    <a:fld id="{763713A4-67B5-43BC-A30E-7436F48F438E}" type="CELLRANGE">
                      <a:rPr lang="en-US"/>
                      <a:pPr/>
                      <a:t>[CELLRANGE]</a:t>
                    </a:fld>
                    <a:r>
                      <a:rPr lang="en-US" baseline="0"/>
                      <a:t>, </a:t>
                    </a:r>
                    <a:fld id="{97CC2213-CF44-43E7-9830-D7188BE09FF6}" type="VALUE">
                      <a:rPr lang="en-US" baseline="0"/>
                      <a:pPr/>
                      <a:t>[VALUE]</a:t>
                    </a:fld>
                    <a:endParaRPr lang="en-US" baseline="0"/>
                  </a:p>
                </c:rich>
              </c:tx>
              <c:dLblPos val="ctr"/>
              <c:showLegendKey val="0"/>
              <c:showVal val="1"/>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E-DA0A-4A0F-A8BD-355A46F262E4}"/>
                </c:ext>
              </c:extLst>
            </c:dLbl>
            <c:dLbl>
              <c:idx val="6"/>
              <c:tx>
                <c:rich>
                  <a:bodyPr/>
                  <a:lstStyle/>
                  <a:p>
                    <a:endParaRPr lang="en-US"/>
                  </a:p>
                </c:rich>
              </c:tx>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F-DA0A-4A0F-A8BD-355A46F262E4}"/>
                </c:ext>
              </c:extLst>
            </c:dLbl>
            <c:dLbl>
              <c:idx val="7"/>
              <c:layout/>
              <c:tx>
                <c:rich>
                  <a:bodyPr/>
                  <a:lstStyle/>
                  <a:p>
                    <a:fld id="{2CBED30B-70AF-4219-9817-EB8178AC2392}" type="CELLRANGE">
                      <a:rPr lang="en-US"/>
                      <a:pPr/>
                      <a:t>[CELLRANGE]</a:t>
                    </a:fld>
                    <a:r>
                      <a:rPr lang="en-US" baseline="0"/>
                      <a:t>, </a:t>
                    </a:r>
                    <a:fld id="{B068CC37-9A3D-4DBE-8EC6-C18235E54DE8}" type="VALUE">
                      <a:rPr lang="en-US" baseline="0"/>
                      <a:pPr/>
                      <a:t>[VALUE]</a:t>
                    </a:fld>
                    <a:endParaRPr lang="en-US" baseline="0"/>
                  </a:p>
                </c:rich>
              </c:tx>
              <c:dLblPos val="ctr"/>
              <c:showLegendKey val="0"/>
              <c:showVal val="1"/>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10-DA0A-4A0F-A8BD-355A46F262E4}"/>
                </c:ext>
              </c:extLst>
            </c:dLbl>
            <c:dLbl>
              <c:idx val="8"/>
              <c:layout>
                <c:manualLayout>
                  <c:x val="1.1464345344356437E-3"/>
                  <c:y val="7.0328191125698325E-2"/>
                </c:manualLayout>
              </c:layout>
              <c:tx>
                <c:rich>
                  <a:bodyPr/>
                  <a:lstStyle/>
                  <a:p>
                    <a:fld id="{341243CD-0870-41B2-92D5-5D02694ACC55}" type="CELLRANGE">
                      <a:rPr lang="en-US" baseline="0"/>
                      <a:pPr/>
                      <a:t>[CELLRANGE]</a:t>
                    </a:fld>
                    <a:r>
                      <a:rPr lang="en-US" baseline="0"/>
                      <a:t>, </a:t>
                    </a:r>
                    <a:fld id="{38F292D5-4A05-4245-939D-F9C8F0E92C47}" type="VALUE">
                      <a:rPr lang="en-US" baseline="0"/>
                      <a:pPr/>
                      <a:t>[VALUE]</a:t>
                    </a:fld>
                    <a:endParaRPr lang="en-US" baseline="0"/>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11-DA0A-4A0F-A8BD-355A46F262E4}"/>
                </c:ext>
              </c:extLst>
            </c:dLbl>
            <c:dLbl>
              <c:idx val="9"/>
              <c:layout>
                <c:manualLayout>
                  <c:x val="5.7321726721782183E-3"/>
                  <c:y val="-9.4672564976901602E-2"/>
                </c:manualLayout>
              </c:layout>
              <c:tx>
                <c:rich>
                  <a:bodyPr/>
                  <a:lstStyle/>
                  <a:p>
                    <a:fld id="{2FADF37B-694C-434B-932C-A6164B404D2C}" type="CELLRANGE">
                      <a:rPr lang="en-US" baseline="0"/>
                      <a:pPr/>
                      <a:t>[CELLRANGE]</a:t>
                    </a:fld>
                    <a:r>
                      <a:rPr lang="en-US" baseline="0"/>
                      <a:t>, </a:t>
                    </a:r>
                    <a:fld id="{060B3455-2123-4062-B16A-836113634A82}" type="VALUE">
                      <a:rPr lang="en-US" baseline="0"/>
                      <a:pPr/>
                      <a:t>[VALUE]</a:t>
                    </a:fld>
                    <a:endParaRPr lang="en-US" baseline="0"/>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3-E17B-4EBD-90D0-AA6EB34CE6E9}"/>
                </c:ext>
              </c:extLst>
            </c:dLbl>
            <c:dLbl>
              <c:idx val="10"/>
              <c:layout/>
              <c:tx>
                <c:rich>
                  <a:bodyPr/>
                  <a:lstStyle/>
                  <a:p>
                    <a:fld id="{1B45F3DD-91E7-47FD-BFD2-CF8F92A3A7D6}" type="CELLRANGE">
                      <a:rPr lang="en-US"/>
                      <a:pPr/>
                      <a:t>[CELLRANGE]</a:t>
                    </a:fld>
                    <a:r>
                      <a:rPr lang="en-US" baseline="0"/>
                      <a:t>, </a:t>
                    </a:r>
                    <a:fld id="{06501751-32A7-474F-AECC-52A0DE757430}" type="VALUE">
                      <a:rPr lang="en-US" baseline="0"/>
                      <a:pPr/>
                      <a:t>[VALUE]</a:t>
                    </a:fld>
                    <a:endParaRPr lang="en-US" baseline="0"/>
                  </a:p>
                </c:rich>
              </c:tx>
              <c:dLblPos val="ctr"/>
              <c:showLegendKey val="0"/>
              <c:showVal val="1"/>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04-E17B-4EBD-90D0-AA6EB34CE6E9}"/>
                </c:ext>
              </c:extLst>
            </c:dLbl>
            <c:dLbl>
              <c:idx val="11"/>
              <c:layout>
                <c:manualLayout>
                  <c:x val="-1.6814178932892932E-16"/>
                  <c:y val="9.4672564976901602E-2"/>
                </c:manualLayout>
              </c:layout>
              <c:tx>
                <c:rich>
                  <a:bodyPr/>
                  <a:lstStyle/>
                  <a:p>
                    <a:fld id="{1B28B697-E173-4AC7-9276-384BE24BCBEC}" type="CELLRANGE">
                      <a:rPr lang="en-US" baseline="0"/>
                      <a:pPr/>
                      <a:t>[CELLRANGE]</a:t>
                    </a:fld>
                    <a:r>
                      <a:rPr lang="en-US" baseline="0"/>
                      <a:t>, </a:t>
                    </a:r>
                    <a:fld id="{F5671032-2207-4DAE-8666-8D750C36FB17}" type="VALUE">
                      <a:rPr lang="en-US" baseline="0"/>
                      <a:pPr/>
                      <a:t>[VALUE]</a:t>
                    </a:fld>
                    <a:endParaRPr lang="en-US" baseline="0"/>
                  </a:p>
                </c:rich>
              </c:tx>
              <c:dLblPos val="ctr"/>
              <c:showLegendKey val="0"/>
              <c:showVal val="1"/>
              <c:showCatName val="0"/>
              <c:showSerName val="0"/>
              <c:showPercent val="0"/>
              <c:showBubbleSize val="0"/>
              <c:extLst>
                <c:ext xmlns:c15="http://schemas.microsoft.com/office/drawing/2012/chart" uri="{CE6537A1-D6FC-4f65-9D91-7224C49458BB}">
                  <c15:layout/>
                  <c15:dlblFieldTable/>
                  <c15:showDataLabelsRange val="1"/>
                </c:ext>
                <c:ext xmlns:c16="http://schemas.microsoft.com/office/drawing/2014/chart" uri="{C3380CC4-5D6E-409C-BE32-E72D297353CC}">
                  <c16:uniqueId val="{00000005-E17B-4EBD-90D0-AA6EB34CE6E9}"/>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lumMod val="75000"/>
                        <a:lumOff val="25000"/>
                      </a:schemeClr>
                    </a:solidFill>
                    <a:latin typeface="Helvetica" panose="020B0604020202020204" pitchFamily="34" charset="0"/>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Nokia 7.2</c:v>
                </c:pt>
                <c:pt idx="1">
                  <c:v>Nokia 2720 Flip</c:v>
                </c:pt>
                <c:pt idx="2">
                  <c:v>Nokia 8.1</c:v>
                </c:pt>
                <c:pt idx="3">
                  <c:v>Nokia Brand</c:v>
                </c:pt>
                <c:pt idx="4">
                  <c:v>Nokia 7.2</c:v>
                </c:pt>
                <c:pt idx="5">
                  <c:v>Nokia 2720 Flip</c:v>
                </c:pt>
                <c:pt idx="6">
                  <c:v>Nokia 8.1</c:v>
                </c:pt>
                <c:pt idx="7">
                  <c:v>Nokia Brand</c:v>
                </c:pt>
                <c:pt idx="8">
                  <c:v>Nokia 7.2</c:v>
                </c:pt>
                <c:pt idx="9">
                  <c:v>Nokia 2720 Flip</c:v>
                </c:pt>
                <c:pt idx="10">
                  <c:v>Nokia 8.1</c:v>
                </c:pt>
                <c:pt idx="11">
                  <c:v>Nokia Brand</c:v>
                </c:pt>
              </c:strCache>
            </c:strRef>
          </c:cat>
          <c:val>
            <c:numRef>
              <c:f>Sheet1!$C$2:$C$13</c:f>
              <c:numCache>
                <c:formatCode>General</c:formatCode>
                <c:ptCount val="12"/>
                <c:pt idx="3" formatCode="#,##0">
                  <c:v>16603</c:v>
                </c:pt>
                <c:pt idx="4" formatCode="#,##0">
                  <c:v>2168</c:v>
                </c:pt>
                <c:pt idx="5" formatCode="_(* #,##0_);_(* \(#,##0\);_(* &quot;-&quot;??_);_(@_)">
                  <c:v>284</c:v>
                </c:pt>
                <c:pt idx="7" formatCode="#,##0">
                  <c:v>14272</c:v>
                </c:pt>
                <c:pt idx="8">
                  <c:v>655</c:v>
                </c:pt>
                <c:pt idx="9">
                  <c:v>109</c:v>
                </c:pt>
                <c:pt idx="10">
                  <c:v>903</c:v>
                </c:pt>
                <c:pt idx="11" formatCode="#,##0">
                  <c:v>8675</c:v>
                </c:pt>
              </c:numCache>
            </c:numRef>
          </c:val>
          <c:extLst>
            <c:ext xmlns:c15="http://schemas.microsoft.com/office/drawing/2012/chart" uri="{02D57815-91ED-43cb-92C2-25804820EDAC}">
              <c15:datalabelsRange>
                <c15:f>Sheet1!$J$2:$J$13</c15:f>
                <c15:dlblRangeCache>
                  <c:ptCount val="12"/>
                  <c:pt idx="0">
                    <c:v>#DIV/0!</c:v>
                  </c:pt>
                  <c:pt idx="1">
                    <c:v>#DIV/0!</c:v>
                  </c:pt>
                  <c:pt idx="2">
                    <c:v>#DIV/0!</c:v>
                  </c:pt>
                  <c:pt idx="3">
                    <c:v>59%</c:v>
                  </c:pt>
                  <c:pt idx="4">
                    <c:v>58%</c:v>
                  </c:pt>
                  <c:pt idx="5">
                    <c:v>38%</c:v>
                  </c:pt>
                  <c:pt idx="6">
                    <c:v>#DIV/0!</c:v>
                  </c:pt>
                  <c:pt idx="7">
                    <c:v>58%</c:v>
                  </c:pt>
                  <c:pt idx="8">
                    <c:v>57%</c:v>
                  </c:pt>
                  <c:pt idx="9">
                    <c:v>58%</c:v>
                  </c:pt>
                  <c:pt idx="10">
                    <c:v>45%</c:v>
                  </c:pt>
                  <c:pt idx="11">
                    <c:v>49%</c:v>
                  </c:pt>
                </c15:dlblRangeCache>
              </c15:datalabelsRange>
            </c:ext>
            <c:ext xmlns:c16="http://schemas.microsoft.com/office/drawing/2014/chart" uri="{C3380CC4-5D6E-409C-BE32-E72D297353CC}">
              <c16:uniqueId val="{00000001-B080-4DDA-A2DB-556289F1A384}"/>
            </c:ext>
          </c:extLst>
        </c:ser>
        <c:ser>
          <c:idx val="2"/>
          <c:order val="2"/>
          <c:tx>
            <c:strRef>
              <c:f>Sheet1!$D$1</c:f>
              <c:strCache>
                <c:ptCount val="1"/>
                <c:pt idx="0">
                  <c:v>Seeding Positive</c:v>
                </c:pt>
              </c:strCache>
            </c:strRef>
          </c:tx>
          <c:spPr>
            <a:solidFill>
              <a:srgbClr val="00C08D"/>
            </a:solidFill>
            <a:ln>
              <a:noFill/>
            </a:ln>
            <a:effectLst/>
          </c:spPr>
          <c:invertIfNegative val="0"/>
          <c:dLbls>
            <c:dLbl>
              <c:idx val="0"/>
              <c:tx>
                <c:rich>
                  <a:bodyPr/>
                  <a:lstStyle/>
                  <a:p>
                    <a:endParaRPr lang="en-US"/>
                  </a:p>
                </c:rich>
              </c:tx>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2-DA0A-4A0F-A8BD-355A46F262E4}"/>
                </c:ext>
              </c:extLst>
            </c:dLbl>
            <c:dLbl>
              <c:idx val="1"/>
              <c:tx>
                <c:rich>
                  <a:bodyPr/>
                  <a:lstStyle/>
                  <a:p>
                    <a:endParaRPr lang="en-US"/>
                  </a:p>
                </c:rich>
              </c:tx>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3-DA0A-4A0F-A8BD-355A46F262E4}"/>
                </c:ext>
              </c:extLst>
            </c:dLbl>
            <c:dLbl>
              <c:idx val="2"/>
              <c:tx>
                <c:rich>
                  <a:bodyPr/>
                  <a:lstStyle/>
                  <a:p>
                    <a:endParaRPr lang="en-US"/>
                  </a:p>
                </c:rich>
              </c:tx>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4-DA0A-4A0F-A8BD-355A46F262E4}"/>
                </c:ext>
              </c:extLst>
            </c:dLbl>
            <c:dLbl>
              <c:idx val="3"/>
              <c:layout/>
              <c:tx>
                <c:rich>
                  <a:bodyPr/>
                  <a:lstStyle/>
                  <a:p>
                    <a:fld id="{F7152E63-C1DE-4BB1-886A-AA425A38ED7B}" type="CELLRANGE">
                      <a:rPr lang="en-US"/>
                      <a:pPr/>
                      <a:t>[CELLRANGE]</a:t>
                    </a:fld>
                    <a:r>
                      <a:rPr lang="en-US" baseline="0"/>
                      <a:t>, </a:t>
                    </a:r>
                    <a:fld id="{A5DAE26B-8AEA-47E3-8102-C6D9D6CE385A}" type="VALUE">
                      <a:rPr lang="en-US" baseline="0"/>
                      <a:pPr/>
                      <a:t>[VALUE]</a:t>
                    </a:fld>
                    <a:endParaRPr lang="en-US" baseline="0"/>
                  </a:p>
                </c:rich>
              </c:tx>
              <c:dLblPos val="ctr"/>
              <c:showLegendKey val="0"/>
              <c:showVal val="1"/>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15-DA0A-4A0F-A8BD-355A46F262E4}"/>
                </c:ext>
              </c:extLst>
            </c:dLbl>
            <c:dLbl>
              <c:idx val="4"/>
              <c:layout/>
              <c:tx>
                <c:rich>
                  <a:bodyPr/>
                  <a:lstStyle/>
                  <a:p>
                    <a:fld id="{6E4F46CD-5EAF-4BB1-A403-E5BF34A9A4B0}" type="CELLRANGE">
                      <a:rPr lang="en-US"/>
                      <a:pPr/>
                      <a:t>[CELLRANGE]</a:t>
                    </a:fld>
                    <a:r>
                      <a:rPr lang="en-US" baseline="0"/>
                      <a:t>, </a:t>
                    </a:r>
                    <a:fld id="{CCFD39DD-B46C-4358-9E52-428AAB2EAB1B}" type="VALUE">
                      <a:rPr lang="en-US" baseline="0"/>
                      <a:pPr/>
                      <a:t>[VALUE]</a:t>
                    </a:fld>
                    <a:endParaRPr lang="en-US" baseline="0"/>
                  </a:p>
                </c:rich>
              </c:tx>
              <c:dLblPos val="ctr"/>
              <c:showLegendKey val="0"/>
              <c:showVal val="1"/>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16-DA0A-4A0F-A8BD-355A46F262E4}"/>
                </c:ext>
              </c:extLst>
            </c:dLbl>
            <c:dLbl>
              <c:idx val="5"/>
              <c:layout/>
              <c:tx>
                <c:rich>
                  <a:bodyPr/>
                  <a:lstStyle/>
                  <a:p>
                    <a:fld id="{D3D9BE1B-E685-4C45-A413-40317D12F95F}" type="CELLRANGE">
                      <a:rPr lang="en-US"/>
                      <a:pPr/>
                      <a:t>[CELLRANGE]</a:t>
                    </a:fld>
                    <a:r>
                      <a:rPr lang="en-US" baseline="0"/>
                      <a:t>, </a:t>
                    </a:r>
                    <a:fld id="{E0D190FB-2D6E-4175-8234-A9EC530161E1}" type="VALUE">
                      <a:rPr lang="en-US" baseline="0"/>
                      <a:pPr/>
                      <a:t>[VALUE]</a:t>
                    </a:fld>
                    <a:endParaRPr lang="en-US" baseline="0"/>
                  </a:p>
                </c:rich>
              </c:tx>
              <c:dLblPos val="ctr"/>
              <c:showLegendKey val="0"/>
              <c:showVal val="1"/>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17-DA0A-4A0F-A8BD-355A46F262E4}"/>
                </c:ext>
              </c:extLst>
            </c:dLbl>
            <c:dLbl>
              <c:idx val="6"/>
              <c:tx>
                <c:rich>
                  <a:bodyPr/>
                  <a:lstStyle/>
                  <a:p>
                    <a:endParaRPr lang="en-US"/>
                  </a:p>
                </c:rich>
              </c:tx>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8-DA0A-4A0F-A8BD-355A46F262E4}"/>
                </c:ext>
              </c:extLst>
            </c:dLbl>
            <c:dLbl>
              <c:idx val="7"/>
              <c:layout/>
              <c:tx>
                <c:rich>
                  <a:bodyPr/>
                  <a:lstStyle/>
                  <a:p>
                    <a:fld id="{0FABD5CB-1C90-422E-AC16-0007396F291F}" type="CELLRANGE">
                      <a:rPr lang="en-US"/>
                      <a:pPr/>
                      <a:t>[CELLRANGE]</a:t>
                    </a:fld>
                    <a:r>
                      <a:rPr lang="en-US" baseline="0"/>
                      <a:t>, </a:t>
                    </a:r>
                    <a:fld id="{1A6435A8-DC80-49E6-BDE3-966100B2F93D}" type="VALUE">
                      <a:rPr lang="en-US" baseline="0"/>
                      <a:pPr/>
                      <a:t>[VALUE]</a:t>
                    </a:fld>
                    <a:endParaRPr lang="en-US" baseline="0"/>
                  </a:p>
                </c:rich>
              </c:tx>
              <c:dLblPos val="ctr"/>
              <c:showLegendKey val="0"/>
              <c:showVal val="1"/>
              <c:showCatName val="0"/>
              <c:showSerName val="0"/>
              <c:showPercent val="0"/>
              <c:showBubbleSize val="0"/>
              <c:extLst>
                <c:ext xmlns:c15="http://schemas.microsoft.com/office/drawing/2012/chart" uri="{CE6537A1-D6FC-4f65-9D91-7224C49458BB}">
                  <c15:layout/>
                  <c15:dlblFieldTable/>
                  <c15:xForSave val="1"/>
                  <c15:showDataLabelsRange val="1"/>
                </c:ext>
                <c:ext xmlns:c16="http://schemas.microsoft.com/office/drawing/2014/chart" uri="{C3380CC4-5D6E-409C-BE32-E72D297353CC}">
                  <c16:uniqueId val="{00000019-DA0A-4A0F-A8BD-355A46F262E4}"/>
                </c:ext>
              </c:extLst>
            </c:dLbl>
            <c:dLbl>
              <c:idx val="8"/>
              <c:tx>
                <c:rich>
                  <a:bodyPr/>
                  <a:lstStyle/>
                  <a:p>
                    <a:endParaRPr lang="en-US"/>
                  </a:p>
                </c:rich>
              </c:tx>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A-DA0A-4A0F-A8BD-355A46F262E4}"/>
                </c:ext>
              </c:extLst>
            </c:dLbl>
            <c:dLbl>
              <c:idx val="9"/>
              <c:tx>
                <c:rich>
                  <a:bodyPr/>
                  <a:lstStyle/>
                  <a:p>
                    <a:endParaRPr lang="en-US"/>
                  </a:p>
                </c:rich>
              </c:tx>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E17B-4EBD-90D0-AA6EB34CE6E9}"/>
                </c:ext>
              </c:extLst>
            </c:dLbl>
            <c:dLbl>
              <c:idx val="10"/>
              <c:tx>
                <c:rich>
                  <a:bodyPr/>
                  <a:lstStyle/>
                  <a:p>
                    <a:endParaRPr lang="en-US"/>
                  </a:p>
                </c:rich>
              </c:tx>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E17B-4EBD-90D0-AA6EB34CE6E9}"/>
                </c:ext>
              </c:extLst>
            </c:dLbl>
            <c:dLbl>
              <c:idx val="11"/>
              <c:tx>
                <c:rich>
                  <a:bodyPr/>
                  <a:lstStyle/>
                  <a:p>
                    <a:endParaRPr lang="en-US"/>
                  </a:p>
                </c:rich>
              </c:tx>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E17B-4EBD-90D0-AA6EB34CE6E9}"/>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lumMod val="75000"/>
                        <a:lumOff val="25000"/>
                      </a:schemeClr>
                    </a:solidFill>
                    <a:latin typeface="Helvetica" panose="020B0604020202020204" pitchFamily="34" charset="0"/>
                    <a:ea typeface="+mn-ea"/>
                    <a:cs typeface="Helvetica" panose="020B0604020202020204" pitchFamily="34" charset="0"/>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Nokia 7.2</c:v>
                </c:pt>
                <c:pt idx="1">
                  <c:v>Nokia 2720 Flip</c:v>
                </c:pt>
                <c:pt idx="2">
                  <c:v>Nokia 8.1</c:v>
                </c:pt>
                <c:pt idx="3">
                  <c:v>Nokia Brand</c:v>
                </c:pt>
                <c:pt idx="4">
                  <c:v>Nokia 7.2</c:v>
                </c:pt>
                <c:pt idx="5">
                  <c:v>Nokia 2720 Flip</c:v>
                </c:pt>
                <c:pt idx="6">
                  <c:v>Nokia 8.1</c:v>
                </c:pt>
                <c:pt idx="7">
                  <c:v>Nokia Brand</c:v>
                </c:pt>
                <c:pt idx="8">
                  <c:v>Nokia 7.2</c:v>
                </c:pt>
                <c:pt idx="9">
                  <c:v>Nokia 2720 Flip</c:v>
                </c:pt>
                <c:pt idx="10">
                  <c:v>Nokia 8.1</c:v>
                </c:pt>
                <c:pt idx="11">
                  <c:v>Nokia Brand</c:v>
                </c:pt>
              </c:strCache>
            </c:strRef>
          </c:cat>
          <c:val>
            <c:numRef>
              <c:f>Sheet1!$D$2:$D$13</c:f>
              <c:numCache>
                <c:formatCode>General</c:formatCode>
                <c:ptCount val="12"/>
                <c:pt idx="3">
                  <c:v>254</c:v>
                </c:pt>
                <c:pt idx="4">
                  <c:v>55</c:v>
                </c:pt>
                <c:pt idx="5">
                  <c:v>11</c:v>
                </c:pt>
                <c:pt idx="7">
                  <c:v>257</c:v>
                </c:pt>
              </c:numCache>
            </c:numRef>
          </c:val>
          <c:extLst>
            <c:ext xmlns:c15="http://schemas.microsoft.com/office/drawing/2012/chart" uri="{02D57815-91ED-43cb-92C2-25804820EDAC}">
              <c15:datalabelsRange>
                <c15:f>Sheet1!$K$2:$K$13</c15:f>
                <c15:dlblRangeCache>
                  <c:ptCount val="12"/>
                  <c:pt idx="0">
                    <c:v>#DIV/0!</c:v>
                  </c:pt>
                  <c:pt idx="1">
                    <c:v>#DIV/0!</c:v>
                  </c:pt>
                  <c:pt idx="2">
                    <c:v>#DIV/0!</c:v>
                  </c:pt>
                  <c:pt idx="3">
                    <c:v>1%</c:v>
                  </c:pt>
                  <c:pt idx="4">
                    <c:v>1%</c:v>
                  </c:pt>
                  <c:pt idx="5">
                    <c:v>1%</c:v>
                  </c:pt>
                  <c:pt idx="6">
                    <c:v>#DIV/0!</c:v>
                  </c:pt>
                  <c:pt idx="7">
                    <c:v>1%</c:v>
                  </c:pt>
                  <c:pt idx="8">
                    <c:v>0%</c:v>
                  </c:pt>
                  <c:pt idx="9">
                    <c:v>0%</c:v>
                  </c:pt>
                  <c:pt idx="10">
                    <c:v>0%</c:v>
                  </c:pt>
                  <c:pt idx="11">
                    <c:v>0%</c:v>
                  </c:pt>
                </c15:dlblRangeCache>
              </c15:datalabelsRange>
            </c:ext>
            <c:ext xmlns:c16="http://schemas.microsoft.com/office/drawing/2014/chart" uri="{C3380CC4-5D6E-409C-BE32-E72D297353CC}">
              <c16:uniqueId val="{00000002-B080-4DDA-A2DB-556289F1A384}"/>
            </c:ext>
          </c:extLst>
        </c:ser>
        <c:dLbls>
          <c:dLblPos val="ctr"/>
          <c:showLegendKey val="0"/>
          <c:showVal val="1"/>
          <c:showCatName val="0"/>
          <c:showSerName val="0"/>
          <c:showPercent val="0"/>
          <c:showBubbleSize val="0"/>
        </c:dLbls>
        <c:gapWidth val="50"/>
        <c:overlap val="100"/>
        <c:axId val="310803224"/>
        <c:axId val="310798128"/>
      </c:barChart>
      <c:catAx>
        <c:axId val="3108032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Helvetica" panose="020B0604020202020204" pitchFamily="34" charset="0"/>
                <a:ea typeface="+mn-ea"/>
                <a:cs typeface="Helvetica" panose="020B0604020202020204" pitchFamily="34" charset="0"/>
              </a:defRPr>
            </a:pPr>
            <a:endParaRPr lang="en-US"/>
          </a:p>
        </c:txPr>
        <c:crossAx val="310798128"/>
        <c:crosses val="autoZero"/>
        <c:auto val="1"/>
        <c:lblAlgn val="ctr"/>
        <c:lblOffset val="100"/>
        <c:noMultiLvlLbl val="0"/>
      </c:catAx>
      <c:valAx>
        <c:axId val="310798128"/>
        <c:scaling>
          <c:orientation val="minMax"/>
        </c:scaling>
        <c:delete val="1"/>
        <c:axPos val="l"/>
        <c:majorGridlines>
          <c:spPr>
            <a:ln w="9525" cap="flat" cmpd="sng" algn="ctr">
              <a:noFill/>
              <a:round/>
            </a:ln>
            <a:effectLst/>
          </c:spPr>
        </c:majorGridlines>
        <c:numFmt formatCode="0%" sourceLinked="1"/>
        <c:majorTickMark val="none"/>
        <c:minorTickMark val="none"/>
        <c:tickLblPos val="nextTo"/>
        <c:crossAx val="310803224"/>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Helvetica" panose="020B0604020202020204" pitchFamily="34" charset="0"/>
              <a:ea typeface="+mn-ea"/>
              <a:cs typeface="Helvetica" panose="020B0604020202020204" pitchFamily="34" charset="0"/>
            </a:defRPr>
          </a:pPr>
          <a:endParaRPr lang="en-US"/>
        </a:p>
      </c:txPr>
    </c:legend>
    <c:plotVisOnly val="1"/>
    <c:dispBlanksAs val="gap"/>
    <c:showDLblsOverMax val="0"/>
  </c:chart>
  <c:spPr>
    <a:noFill/>
    <a:ln>
      <a:noFill/>
    </a:ln>
    <a:effectLst/>
  </c:spPr>
  <c:txPr>
    <a:bodyPr/>
    <a:lstStyle/>
    <a:p>
      <a:pPr>
        <a:defRPr sz="1800">
          <a:latin typeface="Helvetica" panose="020B0604020202020204" pitchFamily="34" charset="0"/>
          <a:cs typeface="Helvetica" panose="020B0604020202020204" pitchFamily="34" charset="0"/>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Nokia 7.2</c:v>
                </c:pt>
              </c:strCache>
            </c:strRef>
          </c:tx>
          <c:spPr>
            <a:solidFill>
              <a:srgbClr val="7030A0"/>
            </a:solidFill>
            <a:ln>
              <a:noFill/>
            </a:ln>
            <a:effectLst/>
          </c:spPr>
          <c:invertIfNegative val="0"/>
          <c:dPt>
            <c:idx val="0"/>
            <c:invertIfNegative val="0"/>
            <c:bubble3D val="0"/>
            <c:extLst>
              <c:ext xmlns:c16="http://schemas.microsoft.com/office/drawing/2014/chart" uri="{C3380CC4-5D6E-409C-BE32-E72D297353CC}">
                <c16:uniqueId val="{00000000-7FBA-44AC-A6E7-67C9E96E319B}"/>
              </c:ext>
            </c:extLst>
          </c:dPt>
          <c:dPt>
            <c:idx val="1"/>
            <c:invertIfNegative val="0"/>
            <c:bubble3D val="0"/>
            <c:extLst>
              <c:ext xmlns:c16="http://schemas.microsoft.com/office/drawing/2014/chart" uri="{C3380CC4-5D6E-409C-BE32-E72D297353CC}">
                <c16:uniqueId val="{00000001-7FBA-44AC-A6E7-67C9E96E319B}"/>
              </c:ext>
            </c:extLst>
          </c:dPt>
          <c:dPt>
            <c:idx val="2"/>
            <c:invertIfNegative val="0"/>
            <c:bubble3D val="0"/>
            <c:extLst>
              <c:ext xmlns:c16="http://schemas.microsoft.com/office/drawing/2014/chart" uri="{C3380CC4-5D6E-409C-BE32-E72D297353CC}">
                <c16:uniqueId val="{00000002-7FBA-44AC-A6E7-67C9E96E319B}"/>
              </c:ext>
            </c:extLst>
          </c:dPt>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#,##0</c:formatCode>
                <c:ptCount val="3"/>
                <c:pt idx="1">
                  <c:v>6407</c:v>
                </c:pt>
                <c:pt idx="2">
                  <c:v>4964</c:v>
                </c:pt>
              </c:numCache>
            </c:numRef>
          </c:val>
          <c:extLst>
            <c:ext xmlns:c16="http://schemas.microsoft.com/office/drawing/2014/chart" uri="{C3380CC4-5D6E-409C-BE32-E72D297353CC}">
              <c16:uniqueId val="{00000003-7FBA-44AC-A6E7-67C9E96E319B}"/>
            </c:ext>
          </c:extLst>
        </c:ser>
        <c:ser>
          <c:idx val="1"/>
          <c:order val="1"/>
          <c:tx>
            <c:strRef>
              <c:f>Sheet1!$C$1</c:f>
              <c:strCache>
                <c:ptCount val="1"/>
                <c:pt idx="0">
                  <c:v>Nokia 2720</c:v>
                </c:pt>
              </c:strCache>
            </c:strRef>
          </c:tx>
          <c:spPr>
            <a:solidFill>
              <a:srgbClr val="00B050"/>
            </a:solidFill>
            <a:ln>
              <a:noFill/>
            </a:ln>
            <a:effectLst/>
          </c:spPr>
          <c:invertIfNegative val="0"/>
          <c:dPt>
            <c:idx val="0"/>
            <c:invertIfNegative val="0"/>
            <c:bubble3D val="0"/>
            <c:extLst>
              <c:ext xmlns:c16="http://schemas.microsoft.com/office/drawing/2014/chart" uri="{C3380CC4-5D6E-409C-BE32-E72D297353CC}">
                <c16:uniqueId val="{00000004-7FBA-44AC-A6E7-67C9E96E319B}"/>
              </c:ext>
            </c:extLst>
          </c:dPt>
          <c:dPt>
            <c:idx val="1"/>
            <c:invertIfNegative val="0"/>
            <c:bubble3D val="0"/>
            <c:extLst>
              <c:ext xmlns:c16="http://schemas.microsoft.com/office/drawing/2014/chart" uri="{C3380CC4-5D6E-409C-BE32-E72D297353CC}">
                <c16:uniqueId val="{00000005-7FBA-44AC-A6E7-67C9E96E319B}"/>
              </c:ext>
            </c:extLst>
          </c:dPt>
          <c:dPt>
            <c:idx val="2"/>
            <c:invertIfNegative val="0"/>
            <c:bubble3D val="0"/>
            <c:extLst>
              <c:ext xmlns:c16="http://schemas.microsoft.com/office/drawing/2014/chart" uri="{C3380CC4-5D6E-409C-BE32-E72D297353CC}">
                <c16:uniqueId val="{00000006-7FBA-44AC-A6E7-67C9E96E319B}"/>
              </c:ext>
            </c:extLst>
          </c:dPt>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#,##0</c:formatCode>
                <c:ptCount val="3"/>
                <c:pt idx="1">
                  <c:v>1365</c:v>
                </c:pt>
                <c:pt idx="2" formatCode="General">
                  <c:v>472</c:v>
                </c:pt>
              </c:numCache>
            </c:numRef>
          </c:val>
          <c:extLst>
            <c:ext xmlns:c16="http://schemas.microsoft.com/office/drawing/2014/chart" uri="{C3380CC4-5D6E-409C-BE32-E72D297353CC}">
              <c16:uniqueId val="{00000007-7FBA-44AC-A6E7-67C9E96E319B}"/>
            </c:ext>
          </c:extLst>
        </c:ser>
        <c:ser>
          <c:idx val="2"/>
          <c:order val="2"/>
          <c:tx>
            <c:strRef>
              <c:f>Sheet1!$D$1</c:f>
              <c:strCache>
                <c:ptCount val="1"/>
                <c:pt idx="0">
                  <c:v>Nokia 8.1</c:v>
                </c:pt>
              </c:strCache>
            </c:strRef>
          </c:tx>
          <c:spPr>
            <a:solidFill>
              <a:srgbClr val="3A44C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Sheet1!$D$2:$D$4</c:f>
              <c:numCache>
                <c:formatCode>General</c:formatCode>
                <c:ptCount val="3"/>
                <c:pt idx="2" formatCode="#,##0">
                  <c:v>3307</c:v>
                </c:pt>
              </c:numCache>
            </c:numRef>
          </c:val>
          <c:extLst>
            <c:ext xmlns:c16="http://schemas.microsoft.com/office/drawing/2014/chart" uri="{C3380CC4-5D6E-409C-BE32-E72D297353CC}">
              <c16:uniqueId val="{00000007-5509-4444-B601-1937A994391E}"/>
            </c:ext>
          </c:extLst>
        </c:ser>
        <c:ser>
          <c:idx val="3"/>
          <c:order val="3"/>
          <c:tx>
            <c:strRef>
              <c:f>Sheet1!$E$1</c:f>
              <c:strCache>
                <c:ptCount val="1"/>
                <c:pt idx="0">
                  <c:v>Nokia Brand</c:v>
                </c:pt>
              </c:strCache>
            </c:strRef>
          </c:tx>
          <c:spPr>
            <a:solidFill>
              <a:schemeClr val="accent4"/>
            </a:solidFill>
            <a:ln>
              <a:noFill/>
            </a:ln>
            <a:effectLst/>
          </c:spPr>
          <c:invertIfNegative val="0"/>
          <c:dPt>
            <c:idx val="1"/>
            <c:invertIfNegative val="0"/>
            <c:bubble3D val="0"/>
            <c:spPr>
              <a:solidFill>
                <a:srgbClr val="EA42CE"/>
              </a:solidFill>
              <a:ln>
                <a:noFill/>
              </a:ln>
              <a:effectLst/>
            </c:spPr>
            <c:extLst>
              <c:ext xmlns:c16="http://schemas.microsoft.com/office/drawing/2014/chart" uri="{C3380CC4-5D6E-409C-BE32-E72D297353CC}">
                <c16:uniqueId val="{00000001-F9F7-4EEB-9D42-6D0ECFB6F3AA}"/>
              </c:ext>
            </c:extLst>
          </c:dPt>
          <c:dPt>
            <c:idx val="2"/>
            <c:invertIfNegative val="0"/>
            <c:bubble3D val="0"/>
            <c:spPr>
              <a:solidFill>
                <a:srgbClr val="EA42CE"/>
              </a:solidFill>
              <a:ln>
                <a:noFill/>
              </a:ln>
              <a:effectLst/>
            </c:spPr>
            <c:extLst>
              <c:ext xmlns:c16="http://schemas.microsoft.com/office/drawing/2014/chart" uri="{C3380CC4-5D6E-409C-BE32-E72D297353CC}">
                <c16:uniqueId val="{00000000-F9F7-4EEB-9D42-6D0ECFB6F3AA}"/>
              </c:ext>
            </c:extLst>
          </c:dPt>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#,##0</c:formatCode>
                <c:ptCount val="3"/>
                <c:pt idx="1">
                  <c:v>45904</c:v>
                </c:pt>
                <c:pt idx="2">
                  <c:v>42775</c:v>
                </c:pt>
              </c:numCache>
            </c:numRef>
          </c:val>
          <c:extLst>
            <c:ext xmlns:c16="http://schemas.microsoft.com/office/drawing/2014/chart" uri="{C3380CC4-5D6E-409C-BE32-E72D297353CC}">
              <c16:uniqueId val="{00000006-9D27-4272-B2E3-63AA5477F1E9}"/>
            </c:ext>
          </c:extLst>
        </c:ser>
        <c:dLbls>
          <c:dLblPos val="outEnd"/>
          <c:showLegendKey val="0"/>
          <c:showVal val="1"/>
          <c:showCatName val="0"/>
          <c:showSerName val="0"/>
          <c:showPercent val="0"/>
          <c:showBubbleSize val="0"/>
        </c:dLbls>
        <c:gapWidth val="100"/>
        <c:overlap val="-27"/>
        <c:axId val="616684704"/>
        <c:axId val="616684144"/>
      </c:barChart>
      <c:catAx>
        <c:axId val="6166847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616684144"/>
        <c:crosses val="autoZero"/>
        <c:auto val="1"/>
        <c:lblAlgn val="ctr"/>
        <c:lblOffset val="100"/>
        <c:noMultiLvlLbl val="0"/>
      </c:catAx>
      <c:valAx>
        <c:axId val="616684144"/>
        <c:scaling>
          <c:orientation val="minMax"/>
        </c:scaling>
        <c:delete val="1"/>
        <c:axPos val="l"/>
        <c:numFmt formatCode="#,##0" sourceLinked="1"/>
        <c:majorTickMark val="none"/>
        <c:minorTickMark val="none"/>
        <c:tickLblPos val="nextTo"/>
        <c:crossAx val="61668470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4325015712408388"/>
          <c:y val="9.394302919898495E-5"/>
          <c:w val="0.50937680173277999"/>
          <c:h val="0.66051478944748421"/>
        </c:manualLayout>
      </c:layout>
      <c:barChart>
        <c:barDir val="col"/>
        <c:grouping val="stacked"/>
        <c:varyColors val="0"/>
        <c:ser>
          <c:idx val="0"/>
          <c:order val="0"/>
          <c:tx>
            <c:strRef>
              <c:f>Sheet1!$B$1</c:f>
              <c:strCache>
                <c:ptCount val="1"/>
                <c:pt idx="0">
                  <c:v>Nokia 7.2</c:v>
                </c:pt>
              </c:strCache>
            </c:strRef>
          </c:tx>
          <c:spPr>
            <a:solidFill>
              <a:srgbClr val="7030A0"/>
            </a:solidFill>
            <a:ln>
              <a:noFill/>
            </a:ln>
            <a:effectLst/>
          </c:spPr>
          <c:invertIfNegative val="0"/>
          <c:dPt>
            <c:idx val="0"/>
            <c:invertIfNegative val="0"/>
            <c:bubble3D val="0"/>
            <c:extLst>
              <c:ext xmlns:c16="http://schemas.microsoft.com/office/drawing/2014/chart" uri="{C3380CC4-5D6E-409C-BE32-E72D297353CC}">
                <c16:uniqueId val="{00000000-34F6-42EE-AA79-C0F62A8E4177}"/>
              </c:ext>
            </c:extLst>
          </c:dPt>
          <c:dLbls>
            <c:dLbl>
              <c:idx val="0"/>
              <c:layout>
                <c:manualLayout>
                  <c:x val="-0.12683343894842"/>
                  <c:y val="-1.2823343617412088E-2"/>
                </c:manualLayout>
              </c:layout>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34F6-42EE-AA79-C0F62A8E4177}"/>
                </c:ext>
              </c:extLst>
            </c:dLbl>
            <c:dLbl>
              <c:idx val="1"/>
              <c:layout>
                <c:manualLayout>
                  <c:x val="-4.1306319158099236E-3"/>
                  <c:y val="-7.4123516089425303E-3"/>
                </c:manualLayout>
              </c:layout>
              <c:spPr>
                <a:noFill/>
                <a:ln>
                  <a:noFill/>
                </a:ln>
                <a:effectLst/>
              </c:spPr>
              <c:txPr>
                <a:bodyPr rot="0" spcFirstLastPara="1" vertOverflow="ellipsis" vert="horz" wrap="square" lIns="38100" tIns="19050" rIns="38100" bIns="19050" anchor="ctr" anchorCtr="1">
                  <a:noAutofit/>
                </a:bodyPr>
                <a:lstStyle/>
                <a:p>
                  <a:pPr>
                    <a:defRPr sz="16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manualLayout>
                      <c:w val="8.8100036526925427E-2"/>
                      <c:h val="7.0823311573512307E-2"/>
                    </c:manualLayout>
                  </c15:layout>
                </c:ext>
                <c:ext xmlns:c16="http://schemas.microsoft.com/office/drawing/2014/chart" uri="{C3380CC4-5D6E-409C-BE32-E72D297353CC}">
                  <c16:uniqueId val="{00000001-34F6-42EE-AA79-C0F62A8E4177}"/>
                </c:ext>
              </c:extLst>
            </c:dLbl>
            <c:dLbl>
              <c:idx val="2"/>
              <c:layout>
                <c:manualLayout>
                  <c:x val="1.0259038293906749E-3"/>
                  <c:y val="-1.0395700485005271E-2"/>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34F6-42EE-AA79-C0F62A8E4177}"/>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Sheet1!$B$2:$B$4</c:f>
              <c:numCache>
                <c:formatCode>0.0%</c:formatCode>
                <c:ptCount val="3"/>
                <c:pt idx="1">
                  <c:v>0.11899999999999999</c:v>
                </c:pt>
                <c:pt idx="2">
                  <c:v>9.6000000000000002E-2</c:v>
                </c:pt>
              </c:numCache>
            </c:numRef>
          </c:val>
          <c:extLst>
            <c:ext xmlns:c16="http://schemas.microsoft.com/office/drawing/2014/chart" uri="{C3380CC4-5D6E-409C-BE32-E72D297353CC}">
              <c16:uniqueId val="{00000003-34F6-42EE-AA79-C0F62A8E4177}"/>
            </c:ext>
          </c:extLst>
        </c:ser>
        <c:ser>
          <c:idx val="1"/>
          <c:order val="1"/>
          <c:tx>
            <c:strRef>
              <c:f>Sheet1!$C$1</c:f>
              <c:strCache>
                <c:ptCount val="1"/>
                <c:pt idx="0">
                  <c:v>Nokia 2270</c:v>
                </c:pt>
              </c:strCache>
            </c:strRef>
          </c:tx>
          <c:spPr>
            <a:solidFill>
              <a:srgbClr val="00B050"/>
            </a:solidFill>
            <a:ln>
              <a:noFill/>
            </a:ln>
            <a:effectLst/>
          </c:spPr>
          <c:invertIfNegative val="0"/>
          <c:dPt>
            <c:idx val="0"/>
            <c:invertIfNegative val="0"/>
            <c:bubble3D val="0"/>
            <c:extLst>
              <c:ext xmlns:c16="http://schemas.microsoft.com/office/drawing/2014/chart" uri="{C3380CC4-5D6E-409C-BE32-E72D297353CC}">
                <c16:uniqueId val="{00000005-34F6-42EE-AA79-C0F62A8E4177}"/>
              </c:ext>
            </c:extLst>
          </c:dPt>
          <c:dLbls>
            <c:dLbl>
              <c:idx val="0"/>
              <c:layout>
                <c:manualLayout>
                  <c:x val="-0.11406645786044611"/>
                  <c:y val="-7.532909492498624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34F6-42EE-AA79-C0F62A8E4177}"/>
                </c:ext>
              </c:extLst>
            </c:dLbl>
            <c:dLbl>
              <c:idx val="1"/>
              <c:layout>
                <c:manualLayout>
                  <c:x val="5.6746971384818729E-4"/>
                  <c:y val="-2.4449643357373554E-2"/>
                </c:manualLayout>
              </c:layout>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690B-4EBE-845A-70430AB63CC7}"/>
                </c:ext>
              </c:extLst>
            </c:dLbl>
            <c:dLbl>
              <c:idx val="2"/>
              <c:layout>
                <c:manualLayout>
                  <c:x val="7.8962368786258119E-2"/>
                  <c:y val="-3.8144423160707021E-2"/>
                </c:manualLayout>
              </c:layout>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B5A9-4D3F-A3B7-5F4B2FD87407}"/>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Sheet1!$C$2:$C$4</c:f>
              <c:numCache>
                <c:formatCode>0.0%</c:formatCode>
                <c:ptCount val="3"/>
                <c:pt idx="1">
                  <c:v>2.5000000000000001E-2</c:v>
                </c:pt>
                <c:pt idx="2">
                  <c:v>8.9999999999999993E-3</c:v>
                </c:pt>
              </c:numCache>
            </c:numRef>
          </c:val>
          <c:extLst>
            <c:ext xmlns:c16="http://schemas.microsoft.com/office/drawing/2014/chart" uri="{C3380CC4-5D6E-409C-BE32-E72D297353CC}">
              <c16:uniqueId val="{00000007-34F6-42EE-AA79-C0F62A8E4177}"/>
            </c:ext>
          </c:extLst>
        </c:ser>
        <c:ser>
          <c:idx val="2"/>
          <c:order val="2"/>
          <c:tx>
            <c:strRef>
              <c:f>Sheet1!$D$1</c:f>
              <c:strCache>
                <c:ptCount val="1"/>
                <c:pt idx="0">
                  <c:v>Nokia 8.1</c:v>
                </c:pt>
              </c:strCache>
            </c:strRef>
          </c:tx>
          <c:spPr>
            <a:solidFill>
              <a:srgbClr val="3A44C5"/>
            </a:solidFill>
            <a:ln>
              <a:noFill/>
            </a:ln>
            <a:effectLst/>
          </c:spPr>
          <c:invertIfNegative val="0"/>
          <c:dLbls>
            <c:dLbl>
              <c:idx val="1"/>
              <c:layout>
                <c:manualLayout>
                  <c:x val="0.11818934187949838"/>
                  <c:y val="-4.5770197090553209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4114-49A2-91D3-BF5770BDC239}"/>
                </c:ext>
              </c:extLst>
            </c:dLbl>
            <c:dLbl>
              <c:idx val="2"/>
              <c:layout>
                <c:manualLayout>
                  <c:x val="7.7681806259491393E-4"/>
                  <c:y val="-3.180168437577649E-2"/>
                </c:manualLayout>
              </c:layout>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3-4114-49A2-91D3-BF5770BDC239}"/>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tx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Sheet1!$D$2:$D$4</c:f>
              <c:numCache>
                <c:formatCode>General</c:formatCode>
                <c:ptCount val="3"/>
                <c:pt idx="2" formatCode="0.0%">
                  <c:v>6.4000000000000001E-2</c:v>
                </c:pt>
              </c:numCache>
            </c:numRef>
          </c:val>
          <c:extLst>
            <c:ext xmlns:c16="http://schemas.microsoft.com/office/drawing/2014/chart" uri="{C3380CC4-5D6E-409C-BE32-E72D297353CC}">
              <c16:uniqueId val="{00000002-A31E-F24F-9F65-07A392F73AE0}"/>
            </c:ext>
          </c:extLst>
        </c:ser>
        <c:ser>
          <c:idx val="3"/>
          <c:order val="3"/>
          <c:tx>
            <c:strRef>
              <c:f>Sheet1!$E$1</c:f>
              <c:strCache>
                <c:ptCount val="1"/>
                <c:pt idx="0">
                  <c:v>Nokia Brand</c:v>
                </c:pt>
              </c:strCache>
            </c:strRef>
          </c:tx>
          <c:spPr>
            <a:solidFill>
              <a:srgbClr val="EA42CE"/>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Period 1</c:v>
                </c:pt>
                <c:pt idx="1">
                  <c:v>Period 2</c:v>
                </c:pt>
                <c:pt idx="2">
                  <c:v>Current Period</c:v>
                </c:pt>
              </c:strCache>
            </c:strRef>
          </c:cat>
          <c:val>
            <c:numRef>
              <c:f>Sheet1!$E$2:$E$4</c:f>
              <c:numCache>
                <c:formatCode>0.0%</c:formatCode>
                <c:ptCount val="3"/>
                <c:pt idx="1">
                  <c:v>0.85499999999999998</c:v>
                </c:pt>
                <c:pt idx="2">
                  <c:v>0.83099999999999996</c:v>
                </c:pt>
              </c:numCache>
            </c:numRef>
          </c:val>
          <c:extLst>
            <c:ext xmlns:c16="http://schemas.microsoft.com/office/drawing/2014/chart" uri="{C3380CC4-5D6E-409C-BE32-E72D297353CC}">
              <c16:uniqueId val="{00000004-4114-49A2-91D3-BF5770BDC239}"/>
            </c:ext>
          </c:extLst>
        </c:ser>
        <c:dLbls>
          <c:dLblPos val="ctr"/>
          <c:showLegendKey val="0"/>
          <c:showVal val="1"/>
          <c:showCatName val="0"/>
          <c:showSerName val="0"/>
          <c:showPercent val="0"/>
          <c:showBubbleSize val="0"/>
        </c:dLbls>
        <c:gapWidth val="100"/>
        <c:overlap val="100"/>
        <c:axId val="616666784"/>
        <c:axId val="616675184"/>
      </c:barChart>
      <c:catAx>
        <c:axId val="6166667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616675184"/>
        <c:crosses val="autoZero"/>
        <c:auto val="1"/>
        <c:lblAlgn val="ctr"/>
        <c:lblOffset val="100"/>
        <c:noMultiLvlLbl val="0"/>
      </c:catAx>
      <c:valAx>
        <c:axId val="616675184"/>
        <c:scaling>
          <c:orientation val="minMax"/>
        </c:scaling>
        <c:delete val="1"/>
        <c:axPos val="l"/>
        <c:numFmt formatCode="0.0%" sourceLinked="1"/>
        <c:majorTickMark val="none"/>
        <c:minorTickMark val="none"/>
        <c:tickLblPos val="nextTo"/>
        <c:crossAx val="616666784"/>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EAA9002-BCC4-4B8C-9A8C-F9F14E12A669}" type="doc">
      <dgm:prSet loTypeId="urn:microsoft.com/office/officeart/2005/8/layout/chevronAccent+Icon" loCatId="process" qsTypeId="urn:microsoft.com/office/officeart/2005/8/quickstyle/simple1" qsCatId="simple" csTypeId="urn:microsoft.com/office/officeart/2005/8/colors/accent2_2" csCatId="accent2" phldr="1"/>
      <dgm:spPr/>
    </dgm:pt>
    <dgm:pt modelId="{E60E96B5-AD4B-4B40-8DBA-D78A7A281CCE}">
      <dgm:prSet phldrT="[Text]" custT="1"/>
      <dgm:spPr/>
      <dgm:t>
        <a:bodyPr anchor="t"/>
        <a:lstStyle/>
        <a:p>
          <a:r>
            <a:rPr lang="en-US" sz="3200" b="1" i="0" dirty="0">
              <a:latin typeface="Helvetica" panose="020B0604020202020204" pitchFamily="34" charset="0"/>
              <a:cs typeface="Helvetica" panose="020B0604020202020204" pitchFamily="34" charset="0"/>
            </a:rPr>
            <a:t>PI 1:</a:t>
          </a:r>
        </a:p>
        <a:p>
          <a:r>
            <a:rPr lang="en-US" sz="3200" b="1" i="0" dirty="0">
              <a:latin typeface="Helvetica" panose="020B0604020202020204" pitchFamily="34" charset="0"/>
              <a:cs typeface="Helvetica" panose="020B0604020202020204" pitchFamily="34" charset="0"/>
            </a:rPr>
            <a:t>The number of people interested in the product, showing interest, intending to buy the product</a:t>
          </a:r>
          <a:endParaRPr lang="en-US" sz="3200" dirty="0">
            <a:latin typeface="Helvetica" panose="020B0604020202020204" pitchFamily="34" charset="0"/>
            <a:cs typeface="Helvetica" panose="020B0604020202020204" pitchFamily="34" charset="0"/>
          </a:endParaRPr>
        </a:p>
      </dgm:t>
    </dgm:pt>
    <dgm:pt modelId="{FC5A386B-8745-45B9-AF91-B24E99840AD8}" type="parTrans" cxnId="{A28089B9-610A-4DC8-B3D7-EB0EC618CC40}">
      <dgm:prSet/>
      <dgm:spPr/>
      <dgm:t>
        <a:bodyPr/>
        <a:lstStyle/>
        <a:p>
          <a:endParaRPr lang="en-US" sz="3200">
            <a:latin typeface="Helvetica" panose="020B0604020202020204" pitchFamily="34" charset="0"/>
            <a:cs typeface="Helvetica" panose="020B0604020202020204" pitchFamily="34" charset="0"/>
          </a:endParaRPr>
        </a:p>
      </dgm:t>
    </dgm:pt>
    <dgm:pt modelId="{60D5E16F-BBCA-49FF-84BA-AE3750708E8A}" type="sibTrans" cxnId="{A28089B9-610A-4DC8-B3D7-EB0EC618CC40}">
      <dgm:prSet/>
      <dgm:spPr/>
      <dgm:t>
        <a:bodyPr/>
        <a:lstStyle/>
        <a:p>
          <a:endParaRPr lang="en-US" sz="3200">
            <a:latin typeface="Helvetica" panose="020B0604020202020204" pitchFamily="34" charset="0"/>
            <a:cs typeface="Helvetica" panose="020B0604020202020204" pitchFamily="34" charset="0"/>
          </a:endParaRPr>
        </a:p>
      </dgm:t>
    </dgm:pt>
    <dgm:pt modelId="{8C706568-18B5-4CA4-976F-9457A1ABDFB3}">
      <dgm:prSet phldrT="[Text]" custT="1"/>
      <dgm:spPr/>
      <dgm:t>
        <a:bodyPr anchor="t"/>
        <a:lstStyle/>
        <a:p>
          <a:r>
            <a:rPr lang="en-US" sz="3200" b="1" dirty="0">
              <a:latin typeface="Helvetica" panose="020B0604020202020204" pitchFamily="34" charset="0"/>
              <a:cs typeface="Helvetica" panose="020B0604020202020204" pitchFamily="34" charset="0"/>
            </a:rPr>
            <a:t>PI 2:</a:t>
          </a:r>
        </a:p>
        <a:p>
          <a:r>
            <a:rPr lang="en-US" sz="3200" b="1" dirty="0">
              <a:latin typeface="Helvetica" panose="020B0604020202020204" pitchFamily="34" charset="0"/>
              <a:cs typeface="Helvetica" panose="020B0604020202020204" pitchFamily="34" charset="0"/>
            </a:rPr>
            <a:t>The number of people asking about the product, want to find out information about the product, want to buy products</a:t>
          </a:r>
          <a:endParaRPr lang="en-US" sz="3200" dirty="0">
            <a:latin typeface="Helvetica" panose="020B0604020202020204" pitchFamily="34" charset="0"/>
            <a:cs typeface="Helvetica" panose="020B0604020202020204" pitchFamily="34" charset="0"/>
          </a:endParaRPr>
        </a:p>
      </dgm:t>
    </dgm:pt>
    <dgm:pt modelId="{C0FC6763-28F6-4481-83A8-03C7554B3DE0}" type="parTrans" cxnId="{B2545B42-E89C-47F1-8CB5-64FD17CA021B}">
      <dgm:prSet/>
      <dgm:spPr/>
      <dgm:t>
        <a:bodyPr/>
        <a:lstStyle/>
        <a:p>
          <a:endParaRPr lang="en-US" sz="3200">
            <a:latin typeface="Helvetica" panose="020B0604020202020204" pitchFamily="34" charset="0"/>
            <a:cs typeface="Helvetica" panose="020B0604020202020204" pitchFamily="34" charset="0"/>
          </a:endParaRPr>
        </a:p>
      </dgm:t>
    </dgm:pt>
    <dgm:pt modelId="{59D34C79-0BA3-4701-A8B2-C6522DC42FF3}" type="sibTrans" cxnId="{B2545B42-E89C-47F1-8CB5-64FD17CA021B}">
      <dgm:prSet/>
      <dgm:spPr/>
      <dgm:t>
        <a:bodyPr/>
        <a:lstStyle/>
        <a:p>
          <a:endParaRPr lang="en-US" sz="3200">
            <a:latin typeface="Helvetica" panose="020B0604020202020204" pitchFamily="34" charset="0"/>
            <a:cs typeface="Helvetica" panose="020B0604020202020204" pitchFamily="34" charset="0"/>
          </a:endParaRPr>
        </a:p>
      </dgm:t>
    </dgm:pt>
    <dgm:pt modelId="{CE52D11A-B498-4783-8DDF-6B42D6B27FB8}">
      <dgm:prSet phldrT="[Text]" custT="1"/>
      <dgm:spPr/>
      <dgm:t>
        <a:bodyPr anchor="t"/>
        <a:lstStyle/>
        <a:p>
          <a:r>
            <a:rPr lang="en-US" sz="3200" b="1" dirty="0">
              <a:latin typeface="Helvetica" panose="020B0604020202020204" pitchFamily="34" charset="0"/>
              <a:cs typeface="Helvetica" panose="020B0604020202020204" pitchFamily="34" charset="0"/>
            </a:rPr>
            <a:t>PI 3:</a:t>
          </a:r>
        </a:p>
        <a:p>
          <a:r>
            <a:rPr lang="en-US" sz="3200" b="1" dirty="0">
              <a:latin typeface="Helvetica" panose="020B0604020202020204" pitchFamily="34" charset="0"/>
              <a:cs typeface="Helvetica" panose="020B0604020202020204" pitchFamily="34" charset="0"/>
            </a:rPr>
            <a:t>The number of people definitely buy the product</a:t>
          </a:r>
          <a:endParaRPr lang="en-US" sz="3200" dirty="0">
            <a:latin typeface="Helvetica" panose="020B0604020202020204" pitchFamily="34" charset="0"/>
            <a:cs typeface="Helvetica" panose="020B0604020202020204" pitchFamily="34" charset="0"/>
          </a:endParaRPr>
        </a:p>
      </dgm:t>
    </dgm:pt>
    <dgm:pt modelId="{189AF76A-8A25-41AB-BB53-C22A22FE01AF}" type="parTrans" cxnId="{161CA6FE-81EC-48FF-910C-A78354C5E4BA}">
      <dgm:prSet/>
      <dgm:spPr/>
      <dgm:t>
        <a:bodyPr/>
        <a:lstStyle/>
        <a:p>
          <a:endParaRPr lang="en-US" sz="3200">
            <a:latin typeface="Helvetica" panose="020B0604020202020204" pitchFamily="34" charset="0"/>
            <a:cs typeface="Helvetica" panose="020B0604020202020204" pitchFamily="34" charset="0"/>
          </a:endParaRPr>
        </a:p>
      </dgm:t>
    </dgm:pt>
    <dgm:pt modelId="{5C42555C-AAA4-4ED0-9FA5-10342BBE3D30}" type="sibTrans" cxnId="{161CA6FE-81EC-48FF-910C-A78354C5E4BA}">
      <dgm:prSet/>
      <dgm:spPr/>
      <dgm:t>
        <a:bodyPr/>
        <a:lstStyle/>
        <a:p>
          <a:endParaRPr lang="en-US" sz="3200">
            <a:latin typeface="Helvetica" panose="020B0604020202020204" pitchFamily="34" charset="0"/>
            <a:cs typeface="Helvetica" panose="020B0604020202020204" pitchFamily="34" charset="0"/>
          </a:endParaRPr>
        </a:p>
      </dgm:t>
    </dgm:pt>
    <dgm:pt modelId="{7A294A98-AC8C-44D5-BE50-C8050AD0BB25}" type="pres">
      <dgm:prSet presAssocID="{4EAA9002-BCC4-4B8C-9A8C-F9F14E12A669}" presName="Name0" presStyleCnt="0">
        <dgm:presLayoutVars>
          <dgm:dir/>
          <dgm:resizeHandles val="exact"/>
        </dgm:presLayoutVars>
      </dgm:prSet>
      <dgm:spPr/>
    </dgm:pt>
    <dgm:pt modelId="{AEF490C5-114B-4595-B465-868B7387C575}" type="pres">
      <dgm:prSet presAssocID="{E60E96B5-AD4B-4B40-8DBA-D78A7A281CCE}" presName="composite" presStyleCnt="0"/>
      <dgm:spPr/>
    </dgm:pt>
    <dgm:pt modelId="{726D3A5B-C101-4DC1-B1A2-CA05D510383E}" type="pres">
      <dgm:prSet presAssocID="{E60E96B5-AD4B-4B40-8DBA-D78A7A281CCE}" presName="bgChev" presStyleLbl="node1" presStyleIdx="0" presStyleCnt="3"/>
      <dgm:spPr/>
    </dgm:pt>
    <dgm:pt modelId="{928FED51-010C-4FA6-AF7C-A80B286AC592}" type="pres">
      <dgm:prSet presAssocID="{E60E96B5-AD4B-4B40-8DBA-D78A7A281CCE}" presName="txNode" presStyleLbl="fgAcc1" presStyleIdx="0" presStyleCnt="3" custScaleY="160622" custLinFactNeighborX="47" custLinFactNeighborY="42555">
        <dgm:presLayoutVars>
          <dgm:bulletEnabled val="1"/>
        </dgm:presLayoutVars>
      </dgm:prSet>
      <dgm:spPr/>
      <dgm:t>
        <a:bodyPr/>
        <a:lstStyle/>
        <a:p>
          <a:endParaRPr lang="en-US"/>
        </a:p>
      </dgm:t>
    </dgm:pt>
    <dgm:pt modelId="{019B5C54-4712-4AC6-A09E-9795A79ACFA1}" type="pres">
      <dgm:prSet presAssocID="{60D5E16F-BBCA-49FF-84BA-AE3750708E8A}" presName="compositeSpace" presStyleCnt="0"/>
      <dgm:spPr/>
    </dgm:pt>
    <dgm:pt modelId="{362EE09B-5711-4F81-8333-9486242F277B}" type="pres">
      <dgm:prSet presAssocID="{8C706568-18B5-4CA4-976F-9457A1ABDFB3}" presName="composite" presStyleCnt="0"/>
      <dgm:spPr/>
    </dgm:pt>
    <dgm:pt modelId="{4F1A5030-3A73-4FB4-8EDA-F3CEFC59EF5B}" type="pres">
      <dgm:prSet presAssocID="{8C706568-18B5-4CA4-976F-9457A1ABDFB3}" presName="bgChev" presStyleLbl="node1" presStyleIdx="1" presStyleCnt="3"/>
      <dgm:spPr/>
    </dgm:pt>
    <dgm:pt modelId="{836732CA-ECA5-47F1-B80E-11F1CEBE64E0}" type="pres">
      <dgm:prSet presAssocID="{8C706568-18B5-4CA4-976F-9457A1ABDFB3}" presName="txNode" presStyleLbl="fgAcc1" presStyleIdx="1" presStyleCnt="3" custScaleY="160622" custLinFactNeighborX="47" custLinFactNeighborY="42555">
        <dgm:presLayoutVars>
          <dgm:bulletEnabled val="1"/>
        </dgm:presLayoutVars>
      </dgm:prSet>
      <dgm:spPr/>
      <dgm:t>
        <a:bodyPr/>
        <a:lstStyle/>
        <a:p>
          <a:endParaRPr lang="en-US"/>
        </a:p>
      </dgm:t>
    </dgm:pt>
    <dgm:pt modelId="{5CCF0593-99BB-48A9-86B1-786090B34590}" type="pres">
      <dgm:prSet presAssocID="{59D34C79-0BA3-4701-A8B2-C6522DC42FF3}" presName="compositeSpace" presStyleCnt="0"/>
      <dgm:spPr/>
    </dgm:pt>
    <dgm:pt modelId="{2F67302E-7340-4C9E-96E4-C4BAB1E63439}" type="pres">
      <dgm:prSet presAssocID="{CE52D11A-B498-4783-8DDF-6B42D6B27FB8}" presName="composite" presStyleCnt="0"/>
      <dgm:spPr/>
    </dgm:pt>
    <dgm:pt modelId="{BC1B6E1D-05F8-4541-91A5-10CD8C4CE0F1}" type="pres">
      <dgm:prSet presAssocID="{CE52D11A-B498-4783-8DDF-6B42D6B27FB8}" presName="bgChev" presStyleLbl="node1" presStyleIdx="2" presStyleCnt="3"/>
      <dgm:spPr/>
    </dgm:pt>
    <dgm:pt modelId="{44771D08-C394-463C-9091-9B1B82341480}" type="pres">
      <dgm:prSet presAssocID="{CE52D11A-B498-4783-8DDF-6B42D6B27FB8}" presName="txNode" presStyleLbl="fgAcc1" presStyleIdx="2" presStyleCnt="3" custScaleY="160622" custLinFactNeighborX="47" custLinFactNeighborY="42555">
        <dgm:presLayoutVars>
          <dgm:bulletEnabled val="1"/>
        </dgm:presLayoutVars>
      </dgm:prSet>
      <dgm:spPr/>
      <dgm:t>
        <a:bodyPr/>
        <a:lstStyle/>
        <a:p>
          <a:endParaRPr lang="en-US"/>
        </a:p>
      </dgm:t>
    </dgm:pt>
  </dgm:ptLst>
  <dgm:cxnLst>
    <dgm:cxn modelId="{C4DAFF36-B5C5-4434-9914-35A4B932246D}" type="presOf" srcId="{E60E96B5-AD4B-4B40-8DBA-D78A7A281CCE}" destId="{928FED51-010C-4FA6-AF7C-A80B286AC592}" srcOrd="0" destOrd="0" presId="urn:microsoft.com/office/officeart/2005/8/layout/chevronAccent+Icon"/>
    <dgm:cxn modelId="{88CDD900-4972-4434-9FF3-804B3EEE8E6E}" type="presOf" srcId="{8C706568-18B5-4CA4-976F-9457A1ABDFB3}" destId="{836732CA-ECA5-47F1-B80E-11F1CEBE64E0}" srcOrd="0" destOrd="0" presId="urn:microsoft.com/office/officeart/2005/8/layout/chevronAccent+Icon"/>
    <dgm:cxn modelId="{161CA6FE-81EC-48FF-910C-A78354C5E4BA}" srcId="{4EAA9002-BCC4-4B8C-9A8C-F9F14E12A669}" destId="{CE52D11A-B498-4783-8DDF-6B42D6B27FB8}" srcOrd="2" destOrd="0" parTransId="{189AF76A-8A25-41AB-BB53-C22A22FE01AF}" sibTransId="{5C42555C-AAA4-4ED0-9FA5-10342BBE3D30}"/>
    <dgm:cxn modelId="{DF8D290A-665B-48F5-92DF-5875BD7F160E}" type="presOf" srcId="{CE52D11A-B498-4783-8DDF-6B42D6B27FB8}" destId="{44771D08-C394-463C-9091-9B1B82341480}" srcOrd="0" destOrd="0" presId="urn:microsoft.com/office/officeart/2005/8/layout/chevronAccent+Icon"/>
    <dgm:cxn modelId="{FB8DEF79-1C98-434E-BEAB-DACC74065D30}" type="presOf" srcId="{4EAA9002-BCC4-4B8C-9A8C-F9F14E12A669}" destId="{7A294A98-AC8C-44D5-BE50-C8050AD0BB25}" srcOrd="0" destOrd="0" presId="urn:microsoft.com/office/officeart/2005/8/layout/chevronAccent+Icon"/>
    <dgm:cxn modelId="{B2545B42-E89C-47F1-8CB5-64FD17CA021B}" srcId="{4EAA9002-BCC4-4B8C-9A8C-F9F14E12A669}" destId="{8C706568-18B5-4CA4-976F-9457A1ABDFB3}" srcOrd="1" destOrd="0" parTransId="{C0FC6763-28F6-4481-83A8-03C7554B3DE0}" sibTransId="{59D34C79-0BA3-4701-A8B2-C6522DC42FF3}"/>
    <dgm:cxn modelId="{A28089B9-610A-4DC8-B3D7-EB0EC618CC40}" srcId="{4EAA9002-BCC4-4B8C-9A8C-F9F14E12A669}" destId="{E60E96B5-AD4B-4B40-8DBA-D78A7A281CCE}" srcOrd="0" destOrd="0" parTransId="{FC5A386B-8745-45B9-AF91-B24E99840AD8}" sibTransId="{60D5E16F-BBCA-49FF-84BA-AE3750708E8A}"/>
    <dgm:cxn modelId="{3AC0B5C3-DD8B-44A6-A73C-00E6922A3F2C}" type="presParOf" srcId="{7A294A98-AC8C-44D5-BE50-C8050AD0BB25}" destId="{AEF490C5-114B-4595-B465-868B7387C575}" srcOrd="0" destOrd="0" presId="urn:microsoft.com/office/officeart/2005/8/layout/chevronAccent+Icon"/>
    <dgm:cxn modelId="{4A8A32A8-052F-4DBB-A71A-0EE19722282D}" type="presParOf" srcId="{AEF490C5-114B-4595-B465-868B7387C575}" destId="{726D3A5B-C101-4DC1-B1A2-CA05D510383E}" srcOrd="0" destOrd="0" presId="urn:microsoft.com/office/officeart/2005/8/layout/chevronAccent+Icon"/>
    <dgm:cxn modelId="{DC4142D3-0B2D-491F-A970-2DD21CB0E9BB}" type="presParOf" srcId="{AEF490C5-114B-4595-B465-868B7387C575}" destId="{928FED51-010C-4FA6-AF7C-A80B286AC592}" srcOrd="1" destOrd="0" presId="urn:microsoft.com/office/officeart/2005/8/layout/chevronAccent+Icon"/>
    <dgm:cxn modelId="{2DE2B583-B1BC-4ECE-B7DB-EDF1FF6E0839}" type="presParOf" srcId="{7A294A98-AC8C-44D5-BE50-C8050AD0BB25}" destId="{019B5C54-4712-4AC6-A09E-9795A79ACFA1}" srcOrd="1" destOrd="0" presId="urn:microsoft.com/office/officeart/2005/8/layout/chevronAccent+Icon"/>
    <dgm:cxn modelId="{B900FE90-879F-4DD1-9E6F-3D7B89973FF5}" type="presParOf" srcId="{7A294A98-AC8C-44D5-BE50-C8050AD0BB25}" destId="{362EE09B-5711-4F81-8333-9486242F277B}" srcOrd="2" destOrd="0" presId="urn:microsoft.com/office/officeart/2005/8/layout/chevronAccent+Icon"/>
    <dgm:cxn modelId="{89EAD4FA-B44F-4322-B6E3-BC9FBDF09581}" type="presParOf" srcId="{362EE09B-5711-4F81-8333-9486242F277B}" destId="{4F1A5030-3A73-4FB4-8EDA-F3CEFC59EF5B}" srcOrd="0" destOrd="0" presId="urn:microsoft.com/office/officeart/2005/8/layout/chevronAccent+Icon"/>
    <dgm:cxn modelId="{81765630-8796-4943-9D6F-C0E9B4C31655}" type="presParOf" srcId="{362EE09B-5711-4F81-8333-9486242F277B}" destId="{836732CA-ECA5-47F1-B80E-11F1CEBE64E0}" srcOrd="1" destOrd="0" presId="urn:microsoft.com/office/officeart/2005/8/layout/chevronAccent+Icon"/>
    <dgm:cxn modelId="{9FEC49B3-287F-46D1-89CD-C922BB2B0307}" type="presParOf" srcId="{7A294A98-AC8C-44D5-BE50-C8050AD0BB25}" destId="{5CCF0593-99BB-48A9-86B1-786090B34590}" srcOrd="3" destOrd="0" presId="urn:microsoft.com/office/officeart/2005/8/layout/chevronAccent+Icon"/>
    <dgm:cxn modelId="{EC0DB879-10EF-4655-9820-482098230C76}" type="presParOf" srcId="{7A294A98-AC8C-44D5-BE50-C8050AD0BB25}" destId="{2F67302E-7340-4C9E-96E4-C4BAB1E63439}" srcOrd="4" destOrd="0" presId="urn:microsoft.com/office/officeart/2005/8/layout/chevronAccent+Icon"/>
    <dgm:cxn modelId="{34C34ECA-9070-4009-B501-A5A7E4F15D42}" type="presParOf" srcId="{2F67302E-7340-4C9E-96E4-C4BAB1E63439}" destId="{BC1B6E1D-05F8-4541-91A5-10CD8C4CE0F1}" srcOrd="0" destOrd="0" presId="urn:microsoft.com/office/officeart/2005/8/layout/chevronAccent+Icon"/>
    <dgm:cxn modelId="{73DA4BE4-2D9D-4397-ACB6-5075F2A4E9B7}" type="presParOf" srcId="{2F67302E-7340-4C9E-96E4-C4BAB1E63439}" destId="{44771D08-C394-463C-9091-9B1B82341480}" srcOrd="1" destOrd="0" presId="urn:microsoft.com/office/officeart/2005/8/layout/chevronAccent+Icon"/>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EAA9002-BCC4-4B8C-9A8C-F9F14E12A669}" type="doc">
      <dgm:prSet loTypeId="urn:microsoft.com/office/officeart/2005/8/layout/chevronAccent+Icon" loCatId="process" qsTypeId="urn:microsoft.com/office/officeart/2005/8/quickstyle/simple1" qsCatId="simple" csTypeId="urn:microsoft.com/office/officeart/2005/8/colors/accent2_2" csCatId="accent2" phldr="1"/>
      <dgm:spPr/>
    </dgm:pt>
    <dgm:pt modelId="{E60E96B5-AD4B-4B40-8DBA-D78A7A281CCE}">
      <dgm:prSet phldrT="[Text]" custT="1"/>
      <dgm:spPr/>
      <dgm:t>
        <a:bodyPr anchor="t"/>
        <a:lstStyle/>
        <a:p>
          <a:r>
            <a:rPr lang="en-US" sz="3200" b="1" i="0" dirty="0">
              <a:latin typeface="Helvetica" panose="020B0604020202020204" pitchFamily="34" charset="0"/>
              <a:cs typeface="Helvetica" panose="020B0604020202020204" pitchFamily="34" charset="0"/>
            </a:rPr>
            <a:t>PAID:</a:t>
          </a:r>
        </a:p>
        <a:p>
          <a:r>
            <a:rPr lang="en-US" sz="3200" b="0" dirty="0">
              <a:latin typeface="Helvetica" panose="020B0604020202020204" pitchFamily="34" charset="0"/>
              <a:cs typeface="Helvetica" panose="020B0604020202020204" pitchFamily="34" charset="0"/>
            </a:rPr>
            <a:t>All direct mentions (posts and comments) under paid posts, includes all posts of KOL/Influencer, Online PR, Sponsored,…</a:t>
          </a:r>
        </a:p>
      </dgm:t>
    </dgm:pt>
    <dgm:pt modelId="{FC5A386B-8745-45B9-AF91-B24E99840AD8}" type="parTrans" cxnId="{A28089B9-610A-4DC8-B3D7-EB0EC618CC40}">
      <dgm:prSet/>
      <dgm:spPr/>
      <dgm:t>
        <a:bodyPr/>
        <a:lstStyle/>
        <a:p>
          <a:endParaRPr lang="en-US" sz="3200">
            <a:latin typeface="Helvetica" panose="020B0604020202020204" pitchFamily="34" charset="0"/>
            <a:cs typeface="Helvetica" panose="020B0604020202020204" pitchFamily="34" charset="0"/>
          </a:endParaRPr>
        </a:p>
      </dgm:t>
    </dgm:pt>
    <dgm:pt modelId="{60D5E16F-BBCA-49FF-84BA-AE3750708E8A}" type="sibTrans" cxnId="{A28089B9-610A-4DC8-B3D7-EB0EC618CC40}">
      <dgm:prSet/>
      <dgm:spPr/>
      <dgm:t>
        <a:bodyPr/>
        <a:lstStyle/>
        <a:p>
          <a:endParaRPr lang="en-US" sz="3200">
            <a:latin typeface="Helvetica" panose="020B0604020202020204" pitchFamily="34" charset="0"/>
            <a:cs typeface="Helvetica" panose="020B0604020202020204" pitchFamily="34" charset="0"/>
          </a:endParaRPr>
        </a:p>
      </dgm:t>
    </dgm:pt>
    <dgm:pt modelId="{8C706568-18B5-4CA4-976F-9457A1ABDFB3}">
      <dgm:prSet phldrT="[Text]" custT="1"/>
      <dgm:spPr/>
      <dgm:t>
        <a:bodyPr anchor="t"/>
        <a:lstStyle/>
        <a:p>
          <a:r>
            <a:rPr lang="en-US" sz="3200" b="1" dirty="0">
              <a:latin typeface="Helvetica" panose="020B0604020202020204" pitchFamily="34" charset="0"/>
              <a:cs typeface="Helvetica" panose="020B0604020202020204" pitchFamily="34" charset="0"/>
            </a:rPr>
            <a:t>OWNED:</a:t>
          </a:r>
        </a:p>
        <a:p>
          <a:r>
            <a:rPr lang="en-US" sz="3200" b="0" dirty="0">
              <a:latin typeface="Helvetica" panose="020B0604020202020204" pitchFamily="34" charset="0"/>
              <a:cs typeface="Helvetica" panose="020B0604020202020204" pitchFamily="34" charset="0"/>
            </a:rPr>
            <a:t>All mentions (posts and comments) from Nokia Mobile Facebook Page, except the sponsored posts.</a:t>
          </a:r>
        </a:p>
      </dgm:t>
    </dgm:pt>
    <dgm:pt modelId="{C0FC6763-28F6-4481-83A8-03C7554B3DE0}" type="parTrans" cxnId="{B2545B42-E89C-47F1-8CB5-64FD17CA021B}">
      <dgm:prSet/>
      <dgm:spPr/>
      <dgm:t>
        <a:bodyPr/>
        <a:lstStyle/>
        <a:p>
          <a:endParaRPr lang="en-US" sz="3200">
            <a:latin typeface="Helvetica" panose="020B0604020202020204" pitchFamily="34" charset="0"/>
            <a:cs typeface="Helvetica" panose="020B0604020202020204" pitchFamily="34" charset="0"/>
          </a:endParaRPr>
        </a:p>
      </dgm:t>
    </dgm:pt>
    <dgm:pt modelId="{59D34C79-0BA3-4701-A8B2-C6522DC42FF3}" type="sibTrans" cxnId="{B2545B42-E89C-47F1-8CB5-64FD17CA021B}">
      <dgm:prSet/>
      <dgm:spPr/>
      <dgm:t>
        <a:bodyPr/>
        <a:lstStyle/>
        <a:p>
          <a:endParaRPr lang="en-US" sz="3200">
            <a:latin typeface="Helvetica" panose="020B0604020202020204" pitchFamily="34" charset="0"/>
            <a:cs typeface="Helvetica" panose="020B0604020202020204" pitchFamily="34" charset="0"/>
          </a:endParaRPr>
        </a:p>
      </dgm:t>
    </dgm:pt>
    <dgm:pt modelId="{CE52D11A-B498-4783-8DDF-6B42D6B27FB8}">
      <dgm:prSet phldrT="[Text]" custT="1"/>
      <dgm:spPr/>
      <dgm:t>
        <a:bodyPr anchor="t"/>
        <a:lstStyle/>
        <a:p>
          <a:r>
            <a:rPr lang="en-US" sz="3200" b="1">
              <a:latin typeface="Helvetica" panose="020B0604020202020204" pitchFamily="34" charset="0"/>
              <a:cs typeface="Helvetica" panose="020B0604020202020204" pitchFamily="34" charset="0"/>
            </a:rPr>
            <a:t>EARNED:</a:t>
          </a:r>
          <a:endParaRPr lang="en-US" sz="3200" b="1" dirty="0">
            <a:latin typeface="Helvetica" panose="020B0604020202020204" pitchFamily="34" charset="0"/>
            <a:cs typeface="Helvetica" panose="020B0604020202020204" pitchFamily="34" charset="0"/>
          </a:endParaRPr>
        </a:p>
        <a:p>
          <a:r>
            <a:rPr lang="en-US" sz="3200">
              <a:latin typeface="Helvetica" panose="020B0604020202020204" pitchFamily="34" charset="0"/>
              <a:cs typeface="Helvetica" panose="020B0604020202020204" pitchFamily="34" charset="0"/>
            </a:rPr>
            <a:t>The rest.</a:t>
          </a:r>
          <a:endParaRPr lang="en-US" sz="3200" dirty="0">
            <a:latin typeface="Helvetica" panose="020B0604020202020204" pitchFamily="34" charset="0"/>
            <a:cs typeface="Helvetica" panose="020B0604020202020204" pitchFamily="34" charset="0"/>
          </a:endParaRPr>
        </a:p>
      </dgm:t>
    </dgm:pt>
    <dgm:pt modelId="{189AF76A-8A25-41AB-BB53-C22A22FE01AF}" type="parTrans" cxnId="{161CA6FE-81EC-48FF-910C-A78354C5E4BA}">
      <dgm:prSet/>
      <dgm:spPr/>
      <dgm:t>
        <a:bodyPr/>
        <a:lstStyle/>
        <a:p>
          <a:endParaRPr lang="en-US" sz="3200">
            <a:latin typeface="Helvetica" panose="020B0604020202020204" pitchFamily="34" charset="0"/>
            <a:cs typeface="Helvetica" panose="020B0604020202020204" pitchFamily="34" charset="0"/>
          </a:endParaRPr>
        </a:p>
      </dgm:t>
    </dgm:pt>
    <dgm:pt modelId="{5C42555C-AAA4-4ED0-9FA5-10342BBE3D30}" type="sibTrans" cxnId="{161CA6FE-81EC-48FF-910C-A78354C5E4BA}">
      <dgm:prSet/>
      <dgm:spPr/>
      <dgm:t>
        <a:bodyPr/>
        <a:lstStyle/>
        <a:p>
          <a:endParaRPr lang="en-US" sz="3200">
            <a:latin typeface="Helvetica" panose="020B0604020202020204" pitchFamily="34" charset="0"/>
            <a:cs typeface="Helvetica" panose="020B0604020202020204" pitchFamily="34" charset="0"/>
          </a:endParaRPr>
        </a:p>
      </dgm:t>
    </dgm:pt>
    <dgm:pt modelId="{7A294A98-AC8C-44D5-BE50-C8050AD0BB25}" type="pres">
      <dgm:prSet presAssocID="{4EAA9002-BCC4-4B8C-9A8C-F9F14E12A669}" presName="Name0" presStyleCnt="0">
        <dgm:presLayoutVars>
          <dgm:dir/>
          <dgm:resizeHandles val="exact"/>
        </dgm:presLayoutVars>
      </dgm:prSet>
      <dgm:spPr/>
    </dgm:pt>
    <dgm:pt modelId="{AEF490C5-114B-4595-B465-868B7387C575}" type="pres">
      <dgm:prSet presAssocID="{E60E96B5-AD4B-4B40-8DBA-D78A7A281CCE}" presName="composite" presStyleCnt="0"/>
      <dgm:spPr/>
    </dgm:pt>
    <dgm:pt modelId="{726D3A5B-C101-4DC1-B1A2-CA05D510383E}" type="pres">
      <dgm:prSet presAssocID="{E60E96B5-AD4B-4B40-8DBA-D78A7A281CCE}" presName="bgChev" presStyleLbl="node1" presStyleIdx="0" presStyleCnt="3"/>
      <dgm:spPr/>
    </dgm:pt>
    <dgm:pt modelId="{928FED51-010C-4FA6-AF7C-A80B286AC592}" type="pres">
      <dgm:prSet presAssocID="{E60E96B5-AD4B-4B40-8DBA-D78A7A281CCE}" presName="txNode" presStyleLbl="fgAcc1" presStyleIdx="0" presStyleCnt="3" custScaleY="160622" custLinFactNeighborX="47" custLinFactNeighborY="42555">
        <dgm:presLayoutVars>
          <dgm:bulletEnabled val="1"/>
        </dgm:presLayoutVars>
      </dgm:prSet>
      <dgm:spPr/>
      <dgm:t>
        <a:bodyPr/>
        <a:lstStyle/>
        <a:p>
          <a:endParaRPr lang="en-US"/>
        </a:p>
      </dgm:t>
    </dgm:pt>
    <dgm:pt modelId="{019B5C54-4712-4AC6-A09E-9795A79ACFA1}" type="pres">
      <dgm:prSet presAssocID="{60D5E16F-BBCA-49FF-84BA-AE3750708E8A}" presName="compositeSpace" presStyleCnt="0"/>
      <dgm:spPr/>
    </dgm:pt>
    <dgm:pt modelId="{362EE09B-5711-4F81-8333-9486242F277B}" type="pres">
      <dgm:prSet presAssocID="{8C706568-18B5-4CA4-976F-9457A1ABDFB3}" presName="composite" presStyleCnt="0"/>
      <dgm:spPr/>
    </dgm:pt>
    <dgm:pt modelId="{4F1A5030-3A73-4FB4-8EDA-F3CEFC59EF5B}" type="pres">
      <dgm:prSet presAssocID="{8C706568-18B5-4CA4-976F-9457A1ABDFB3}" presName="bgChev" presStyleLbl="node1" presStyleIdx="1" presStyleCnt="3"/>
      <dgm:spPr/>
    </dgm:pt>
    <dgm:pt modelId="{836732CA-ECA5-47F1-B80E-11F1CEBE64E0}" type="pres">
      <dgm:prSet presAssocID="{8C706568-18B5-4CA4-976F-9457A1ABDFB3}" presName="txNode" presStyleLbl="fgAcc1" presStyleIdx="1" presStyleCnt="3" custScaleY="160622" custLinFactNeighborX="47" custLinFactNeighborY="42555">
        <dgm:presLayoutVars>
          <dgm:bulletEnabled val="1"/>
        </dgm:presLayoutVars>
      </dgm:prSet>
      <dgm:spPr/>
      <dgm:t>
        <a:bodyPr/>
        <a:lstStyle/>
        <a:p>
          <a:endParaRPr lang="en-US"/>
        </a:p>
      </dgm:t>
    </dgm:pt>
    <dgm:pt modelId="{5CCF0593-99BB-48A9-86B1-786090B34590}" type="pres">
      <dgm:prSet presAssocID="{59D34C79-0BA3-4701-A8B2-C6522DC42FF3}" presName="compositeSpace" presStyleCnt="0"/>
      <dgm:spPr/>
    </dgm:pt>
    <dgm:pt modelId="{2F67302E-7340-4C9E-96E4-C4BAB1E63439}" type="pres">
      <dgm:prSet presAssocID="{CE52D11A-B498-4783-8DDF-6B42D6B27FB8}" presName="composite" presStyleCnt="0"/>
      <dgm:spPr/>
    </dgm:pt>
    <dgm:pt modelId="{BC1B6E1D-05F8-4541-91A5-10CD8C4CE0F1}" type="pres">
      <dgm:prSet presAssocID="{CE52D11A-B498-4783-8DDF-6B42D6B27FB8}" presName="bgChev" presStyleLbl="node1" presStyleIdx="2" presStyleCnt="3"/>
      <dgm:spPr/>
    </dgm:pt>
    <dgm:pt modelId="{44771D08-C394-463C-9091-9B1B82341480}" type="pres">
      <dgm:prSet presAssocID="{CE52D11A-B498-4783-8DDF-6B42D6B27FB8}" presName="txNode" presStyleLbl="fgAcc1" presStyleIdx="2" presStyleCnt="3" custScaleY="160622" custLinFactNeighborX="47" custLinFactNeighborY="42555">
        <dgm:presLayoutVars>
          <dgm:bulletEnabled val="1"/>
        </dgm:presLayoutVars>
      </dgm:prSet>
      <dgm:spPr/>
      <dgm:t>
        <a:bodyPr/>
        <a:lstStyle/>
        <a:p>
          <a:endParaRPr lang="en-US"/>
        </a:p>
      </dgm:t>
    </dgm:pt>
  </dgm:ptLst>
  <dgm:cxnLst>
    <dgm:cxn modelId="{148F7627-06D3-4A78-AD02-CF1C7A318034}" type="presOf" srcId="{CE52D11A-B498-4783-8DDF-6B42D6B27FB8}" destId="{44771D08-C394-463C-9091-9B1B82341480}" srcOrd="0" destOrd="0" presId="urn:microsoft.com/office/officeart/2005/8/layout/chevronAccent+Icon"/>
    <dgm:cxn modelId="{6CB87302-A94D-42BB-9558-394B405C82CD}" type="presOf" srcId="{8C706568-18B5-4CA4-976F-9457A1ABDFB3}" destId="{836732CA-ECA5-47F1-B80E-11F1CEBE64E0}" srcOrd="0" destOrd="0" presId="urn:microsoft.com/office/officeart/2005/8/layout/chevronAccent+Icon"/>
    <dgm:cxn modelId="{161CA6FE-81EC-48FF-910C-A78354C5E4BA}" srcId="{4EAA9002-BCC4-4B8C-9A8C-F9F14E12A669}" destId="{CE52D11A-B498-4783-8DDF-6B42D6B27FB8}" srcOrd="2" destOrd="0" parTransId="{189AF76A-8A25-41AB-BB53-C22A22FE01AF}" sibTransId="{5C42555C-AAA4-4ED0-9FA5-10342BBE3D30}"/>
    <dgm:cxn modelId="{71102AB5-56DD-4BAD-8961-C48F6977F823}" type="presOf" srcId="{4EAA9002-BCC4-4B8C-9A8C-F9F14E12A669}" destId="{7A294A98-AC8C-44D5-BE50-C8050AD0BB25}" srcOrd="0" destOrd="0" presId="urn:microsoft.com/office/officeart/2005/8/layout/chevronAccent+Icon"/>
    <dgm:cxn modelId="{B2545B42-E89C-47F1-8CB5-64FD17CA021B}" srcId="{4EAA9002-BCC4-4B8C-9A8C-F9F14E12A669}" destId="{8C706568-18B5-4CA4-976F-9457A1ABDFB3}" srcOrd="1" destOrd="0" parTransId="{C0FC6763-28F6-4481-83A8-03C7554B3DE0}" sibTransId="{59D34C79-0BA3-4701-A8B2-C6522DC42FF3}"/>
    <dgm:cxn modelId="{A28089B9-610A-4DC8-B3D7-EB0EC618CC40}" srcId="{4EAA9002-BCC4-4B8C-9A8C-F9F14E12A669}" destId="{E60E96B5-AD4B-4B40-8DBA-D78A7A281CCE}" srcOrd="0" destOrd="0" parTransId="{FC5A386B-8745-45B9-AF91-B24E99840AD8}" sibTransId="{60D5E16F-BBCA-49FF-84BA-AE3750708E8A}"/>
    <dgm:cxn modelId="{E18E9CCF-2CB9-4006-AC5A-A022EE8CED50}" type="presOf" srcId="{E60E96B5-AD4B-4B40-8DBA-D78A7A281CCE}" destId="{928FED51-010C-4FA6-AF7C-A80B286AC592}" srcOrd="0" destOrd="0" presId="urn:microsoft.com/office/officeart/2005/8/layout/chevronAccent+Icon"/>
    <dgm:cxn modelId="{FAEECBF2-B81A-4B0B-81F5-807E31538110}" type="presParOf" srcId="{7A294A98-AC8C-44D5-BE50-C8050AD0BB25}" destId="{AEF490C5-114B-4595-B465-868B7387C575}" srcOrd="0" destOrd="0" presId="urn:microsoft.com/office/officeart/2005/8/layout/chevronAccent+Icon"/>
    <dgm:cxn modelId="{1E5844C6-8275-4962-BFD1-EEE0A3FDDE72}" type="presParOf" srcId="{AEF490C5-114B-4595-B465-868B7387C575}" destId="{726D3A5B-C101-4DC1-B1A2-CA05D510383E}" srcOrd="0" destOrd="0" presId="urn:microsoft.com/office/officeart/2005/8/layout/chevronAccent+Icon"/>
    <dgm:cxn modelId="{D0D196F3-A693-4D9E-B101-43BA38AEB3DA}" type="presParOf" srcId="{AEF490C5-114B-4595-B465-868B7387C575}" destId="{928FED51-010C-4FA6-AF7C-A80B286AC592}" srcOrd="1" destOrd="0" presId="urn:microsoft.com/office/officeart/2005/8/layout/chevronAccent+Icon"/>
    <dgm:cxn modelId="{30DFE8E0-60F2-4038-AE86-0181653DC13F}" type="presParOf" srcId="{7A294A98-AC8C-44D5-BE50-C8050AD0BB25}" destId="{019B5C54-4712-4AC6-A09E-9795A79ACFA1}" srcOrd="1" destOrd="0" presId="urn:microsoft.com/office/officeart/2005/8/layout/chevronAccent+Icon"/>
    <dgm:cxn modelId="{EE24B9C5-7ED0-4271-852D-620BCF7250E8}" type="presParOf" srcId="{7A294A98-AC8C-44D5-BE50-C8050AD0BB25}" destId="{362EE09B-5711-4F81-8333-9486242F277B}" srcOrd="2" destOrd="0" presId="urn:microsoft.com/office/officeart/2005/8/layout/chevronAccent+Icon"/>
    <dgm:cxn modelId="{FF300643-8E5F-48CC-BB82-FB07EABC293F}" type="presParOf" srcId="{362EE09B-5711-4F81-8333-9486242F277B}" destId="{4F1A5030-3A73-4FB4-8EDA-F3CEFC59EF5B}" srcOrd="0" destOrd="0" presId="urn:microsoft.com/office/officeart/2005/8/layout/chevronAccent+Icon"/>
    <dgm:cxn modelId="{4F400609-BEF0-4D43-A244-CDA19544B048}" type="presParOf" srcId="{362EE09B-5711-4F81-8333-9486242F277B}" destId="{836732CA-ECA5-47F1-B80E-11F1CEBE64E0}" srcOrd="1" destOrd="0" presId="urn:microsoft.com/office/officeart/2005/8/layout/chevronAccent+Icon"/>
    <dgm:cxn modelId="{B54229E2-9D48-4B90-ABD1-69D0D8378083}" type="presParOf" srcId="{7A294A98-AC8C-44D5-BE50-C8050AD0BB25}" destId="{5CCF0593-99BB-48A9-86B1-786090B34590}" srcOrd="3" destOrd="0" presId="urn:microsoft.com/office/officeart/2005/8/layout/chevronAccent+Icon"/>
    <dgm:cxn modelId="{FFF2809A-1473-4948-A667-D3DCE86B588E}" type="presParOf" srcId="{7A294A98-AC8C-44D5-BE50-C8050AD0BB25}" destId="{2F67302E-7340-4C9E-96E4-C4BAB1E63439}" srcOrd="4" destOrd="0" presId="urn:microsoft.com/office/officeart/2005/8/layout/chevronAccent+Icon"/>
    <dgm:cxn modelId="{88EACEE8-DFE8-4854-9014-B74576EEF803}" type="presParOf" srcId="{2F67302E-7340-4C9E-96E4-C4BAB1E63439}" destId="{BC1B6E1D-05F8-4541-91A5-10CD8C4CE0F1}" srcOrd="0" destOrd="0" presId="urn:microsoft.com/office/officeart/2005/8/layout/chevronAccent+Icon"/>
    <dgm:cxn modelId="{0951A038-3024-4087-81F8-F678D7BC85C3}" type="presParOf" srcId="{2F67302E-7340-4C9E-96E4-C4BAB1E63439}" destId="{44771D08-C394-463C-9091-9B1B82341480}" srcOrd="1" destOrd="0" presId="urn:microsoft.com/office/officeart/2005/8/layout/chevronAccent+Icon"/>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6D3A5B-C101-4DC1-B1A2-CA05D510383E}">
      <dsp:nvSpPr>
        <dsp:cNvPr id="0" name=""/>
        <dsp:cNvSpPr/>
      </dsp:nvSpPr>
      <dsp:spPr>
        <a:xfrm>
          <a:off x="2408" y="3666593"/>
          <a:ext cx="6052065" cy="2336097"/>
        </a:xfrm>
        <a:prstGeom prst="chevron">
          <a:avLst>
            <a:gd name="adj" fmla="val 4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28FED51-010C-4FA6-AF7C-A80B286AC592}">
      <dsp:nvSpPr>
        <dsp:cNvPr id="0" name=""/>
        <dsp:cNvSpPr/>
      </dsp:nvSpPr>
      <dsp:spPr>
        <a:xfrm>
          <a:off x="1618694" y="4536649"/>
          <a:ext cx="5110633" cy="3752286"/>
        </a:xfrm>
        <a:prstGeom prst="roundRect">
          <a:avLst>
            <a:gd name="adj" fmla="val 10000"/>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7584" tIns="227584" rIns="227584" bIns="227584" numCol="1" spcCol="1270" anchor="t" anchorCtr="0">
          <a:noAutofit/>
        </a:bodyPr>
        <a:lstStyle/>
        <a:p>
          <a:pPr lvl="0" algn="ctr" defTabSz="1422400">
            <a:lnSpc>
              <a:spcPct val="90000"/>
            </a:lnSpc>
            <a:spcBef>
              <a:spcPct val="0"/>
            </a:spcBef>
            <a:spcAft>
              <a:spcPct val="35000"/>
            </a:spcAft>
          </a:pPr>
          <a:r>
            <a:rPr lang="en-US" sz="3200" b="1" i="0" kern="1200" dirty="0">
              <a:latin typeface="Helvetica" panose="020B0604020202020204" pitchFamily="34" charset="0"/>
              <a:cs typeface="Helvetica" panose="020B0604020202020204" pitchFamily="34" charset="0"/>
            </a:rPr>
            <a:t>PI 1:</a:t>
          </a:r>
        </a:p>
        <a:p>
          <a:pPr lvl="0" algn="ctr" defTabSz="1422400">
            <a:lnSpc>
              <a:spcPct val="90000"/>
            </a:lnSpc>
            <a:spcBef>
              <a:spcPct val="0"/>
            </a:spcBef>
            <a:spcAft>
              <a:spcPct val="35000"/>
            </a:spcAft>
          </a:pPr>
          <a:r>
            <a:rPr lang="en-US" sz="3200" b="1" i="0" kern="1200" dirty="0">
              <a:latin typeface="Helvetica" panose="020B0604020202020204" pitchFamily="34" charset="0"/>
              <a:cs typeface="Helvetica" panose="020B0604020202020204" pitchFamily="34" charset="0"/>
            </a:rPr>
            <a:t>The number of people interested in the product, showing interest, intending to buy the product</a:t>
          </a:r>
          <a:endParaRPr lang="en-US" sz="3200" kern="1200" dirty="0">
            <a:latin typeface="Helvetica" panose="020B0604020202020204" pitchFamily="34" charset="0"/>
            <a:cs typeface="Helvetica" panose="020B0604020202020204" pitchFamily="34" charset="0"/>
          </a:endParaRPr>
        </a:p>
      </dsp:txBody>
      <dsp:txXfrm>
        <a:off x="1728595" y="4646550"/>
        <a:ext cx="4890831" cy="3532484"/>
      </dsp:txXfrm>
    </dsp:sp>
    <dsp:sp modelId="{4F1A5030-3A73-4FB4-8EDA-F3CEFC59EF5B}">
      <dsp:nvSpPr>
        <dsp:cNvPr id="0" name=""/>
        <dsp:cNvSpPr/>
      </dsp:nvSpPr>
      <dsp:spPr>
        <a:xfrm>
          <a:off x="6915212" y="3666593"/>
          <a:ext cx="6052065" cy="2336097"/>
        </a:xfrm>
        <a:prstGeom prst="chevron">
          <a:avLst>
            <a:gd name="adj" fmla="val 4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36732CA-ECA5-47F1-B80E-11F1CEBE64E0}">
      <dsp:nvSpPr>
        <dsp:cNvPr id="0" name=""/>
        <dsp:cNvSpPr/>
      </dsp:nvSpPr>
      <dsp:spPr>
        <a:xfrm>
          <a:off x="8531498" y="4536649"/>
          <a:ext cx="5110633" cy="3752286"/>
        </a:xfrm>
        <a:prstGeom prst="roundRect">
          <a:avLst>
            <a:gd name="adj" fmla="val 10000"/>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7584" tIns="227584" rIns="227584" bIns="227584" numCol="1" spcCol="1270" anchor="t" anchorCtr="0">
          <a:noAutofit/>
        </a:bodyPr>
        <a:lstStyle/>
        <a:p>
          <a:pPr lvl="0" algn="ctr" defTabSz="1422400">
            <a:lnSpc>
              <a:spcPct val="90000"/>
            </a:lnSpc>
            <a:spcBef>
              <a:spcPct val="0"/>
            </a:spcBef>
            <a:spcAft>
              <a:spcPct val="35000"/>
            </a:spcAft>
          </a:pPr>
          <a:r>
            <a:rPr lang="en-US" sz="3200" b="1" kern="1200" dirty="0">
              <a:latin typeface="Helvetica" panose="020B0604020202020204" pitchFamily="34" charset="0"/>
              <a:cs typeface="Helvetica" panose="020B0604020202020204" pitchFamily="34" charset="0"/>
            </a:rPr>
            <a:t>PI 2:</a:t>
          </a:r>
        </a:p>
        <a:p>
          <a:pPr lvl="0" algn="ctr" defTabSz="1422400">
            <a:lnSpc>
              <a:spcPct val="90000"/>
            </a:lnSpc>
            <a:spcBef>
              <a:spcPct val="0"/>
            </a:spcBef>
            <a:spcAft>
              <a:spcPct val="35000"/>
            </a:spcAft>
          </a:pPr>
          <a:r>
            <a:rPr lang="en-US" sz="3200" b="1" kern="1200" dirty="0">
              <a:latin typeface="Helvetica" panose="020B0604020202020204" pitchFamily="34" charset="0"/>
              <a:cs typeface="Helvetica" panose="020B0604020202020204" pitchFamily="34" charset="0"/>
            </a:rPr>
            <a:t>The number of people asking about the product, want to find out information about the product, want to buy products</a:t>
          </a:r>
          <a:endParaRPr lang="en-US" sz="3200" kern="1200" dirty="0">
            <a:latin typeface="Helvetica" panose="020B0604020202020204" pitchFamily="34" charset="0"/>
            <a:cs typeface="Helvetica" panose="020B0604020202020204" pitchFamily="34" charset="0"/>
          </a:endParaRPr>
        </a:p>
      </dsp:txBody>
      <dsp:txXfrm>
        <a:off x="8641399" y="4646550"/>
        <a:ext cx="4890831" cy="3532484"/>
      </dsp:txXfrm>
    </dsp:sp>
    <dsp:sp modelId="{BC1B6E1D-05F8-4541-91A5-10CD8C4CE0F1}">
      <dsp:nvSpPr>
        <dsp:cNvPr id="0" name=""/>
        <dsp:cNvSpPr/>
      </dsp:nvSpPr>
      <dsp:spPr>
        <a:xfrm>
          <a:off x="13828016" y="3666593"/>
          <a:ext cx="6052065" cy="2336097"/>
        </a:xfrm>
        <a:prstGeom prst="chevron">
          <a:avLst>
            <a:gd name="adj" fmla="val 4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4771D08-C394-463C-9091-9B1B82341480}">
      <dsp:nvSpPr>
        <dsp:cNvPr id="0" name=""/>
        <dsp:cNvSpPr/>
      </dsp:nvSpPr>
      <dsp:spPr>
        <a:xfrm>
          <a:off x="15444302" y="4536649"/>
          <a:ext cx="5110633" cy="3752286"/>
        </a:xfrm>
        <a:prstGeom prst="roundRect">
          <a:avLst>
            <a:gd name="adj" fmla="val 10000"/>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7584" tIns="227584" rIns="227584" bIns="227584" numCol="1" spcCol="1270" anchor="t" anchorCtr="0">
          <a:noAutofit/>
        </a:bodyPr>
        <a:lstStyle/>
        <a:p>
          <a:pPr lvl="0" algn="ctr" defTabSz="1422400">
            <a:lnSpc>
              <a:spcPct val="90000"/>
            </a:lnSpc>
            <a:spcBef>
              <a:spcPct val="0"/>
            </a:spcBef>
            <a:spcAft>
              <a:spcPct val="35000"/>
            </a:spcAft>
          </a:pPr>
          <a:r>
            <a:rPr lang="en-US" sz="3200" b="1" kern="1200" dirty="0">
              <a:latin typeface="Helvetica" panose="020B0604020202020204" pitchFamily="34" charset="0"/>
              <a:cs typeface="Helvetica" panose="020B0604020202020204" pitchFamily="34" charset="0"/>
            </a:rPr>
            <a:t>PI 3:</a:t>
          </a:r>
        </a:p>
        <a:p>
          <a:pPr lvl="0" algn="ctr" defTabSz="1422400">
            <a:lnSpc>
              <a:spcPct val="90000"/>
            </a:lnSpc>
            <a:spcBef>
              <a:spcPct val="0"/>
            </a:spcBef>
            <a:spcAft>
              <a:spcPct val="35000"/>
            </a:spcAft>
          </a:pPr>
          <a:r>
            <a:rPr lang="en-US" sz="3200" b="1" kern="1200" dirty="0">
              <a:latin typeface="Helvetica" panose="020B0604020202020204" pitchFamily="34" charset="0"/>
              <a:cs typeface="Helvetica" panose="020B0604020202020204" pitchFamily="34" charset="0"/>
            </a:rPr>
            <a:t>The number of people definitely buy the product</a:t>
          </a:r>
          <a:endParaRPr lang="en-US" sz="3200" kern="1200" dirty="0">
            <a:latin typeface="Helvetica" panose="020B0604020202020204" pitchFamily="34" charset="0"/>
            <a:cs typeface="Helvetica" panose="020B0604020202020204" pitchFamily="34" charset="0"/>
          </a:endParaRPr>
        </a:p>
      </dsp:txBody>
      <dsp:txXfrm>
        <a:off x="15554203" y="4646550"/>
        <a:ext cx="4890831" cy="35324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6D3A5B-C101-4DC1-B1A2-CA05D510383E}">
      <dsp:nvSpPr>
        <dsp:cNvPr id="0" name=""/>
        <dsp:cNvSpPr/>
      </dsp:nvSpPr>
      <dsp:spPr>
        <a:xfrm>
          <a:off x="2408" y="3014546"/>
          <a:ext cx="6052065" cy="2336097"/>
        </a:xfrm>
        <a:prstGeom prst="chevron">
          <a:avLst>
            <a:gd name="adj" fmla="val 4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28FED51-010C-4FA6-AF7C-A80B286AC592}">
      <dsp:nvSpPr>
        <dsp:cNvPr id="0" name=""/>
        <dsp:cNvSpPr/>
      </dsp:nvSpPr>
      <dsp:spPr>
        <a:xfrm>
          <a:off x="1618694" y="3884602"/>
          <a:ext cx="5110633" cy="3752286"/>
        </a:xfrm>
        <a:prstGeom prst="roundRect">
          <a:avLst>
            <a:gd name="adj" fmla="val 10000"/>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7584" tIns="227584" rIns="227584" bIns="227584" numCol="1" spcCol="1270" anchor="t" anchorCtr="0">
          <a:noAutofit/>
        </a:bodyPr>
        <a:lstStyle/>
        <a:p>
          <a:pPr lvl="0" algn="ctr" defTabSz="1422400">
            <a:lnSpc>
              <a:spcPct val="90000"/>
            </a:lnSpc>
            <a:spcBef>
              <a:spcPct val="0"/>
            </a:spcBef>
            <a:spcAft>
              <a:spcPct val="35000"/>
            </a:spcAft>
          </a:pPr>
          <a:r>
            <a:rPr lang="en-US" sz="3200" b="1" i="0" kern="1200" dirty="0">
              <a:latin typeface="Helvetica" panose="020B0604020202020204" pitchFamily="34" charset="0"/>
              <a:cs typeface="Helvetica" panose="020B0604020202020204" pitchFamily="34" charset="0"/>
            </a:rPr>
            <a:t>PAID:</a:t>
          </a:r>
        </a:p>
        <a:p>
          <a:pPr lvl="0" algn="ctr" defTabSz="1422400">
            <a:lnSpc>
              <a:spcPct val="90000"/>
            </a:lnSpc>
            <a:spcBef>
              <a:spcPct val="0"/>
            </a:spcBef>
            <a:spcAft>
              <a:spcPct val="35000"/>
            </a:spcAft>
          </a:pPr>
          <a:r>
            <a:rPr lang="en-US" sz="3200" b="0" kern="1200" dirty="0">
              <a:latin typeface="Helvetica" panose="020B0604020202020204" pitchFamily="34" charset="0"/>
              <a:cs typeface="Helvetica" panose="020B0604020202020204" pitchFamily="34" charset="0"/>
            </a:rPr>
            <a:t>All direct mentions (posts and comments) under paid posts, includes all posts of KOL/Influencer, Online PR, Sponsored,…</a:t>
          </a:r>
        </a:p>
      </dsp:txBody>
      <dsp:txXfrm>
        <a:off x="1728595" y="3994503"/>
        <a:ext cx="4890831" cy="3532484"/>
      </dsp:txXfrm>
    </dsp:sp>
    <dsp:sp modelId="{4F1A5030-3A73-4FB4-8EDA-F3CEFC59EF5B}">
      <dsp:nvSpPr>
        <dsp:cNvPr id="0" name=""/>
        <dsp:cNvSpPr/>
      </dsp:nvSpPr>
      <dsp:spPr>
        <a:xfrm>
          <a:off x="6915212" y="3014546"/>
          <a:ext cx="6052065" cy="2336097"/>
        </a:xfrm>
        <a:prstGeom prst="chevron">
          <a:avLst>
            <a:gd name="adj" fmla="val 4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36732CA-ECA5-47F1-B80E-11F1CEBE64E0}">
      <dsp:nvSpPr>
        <dsp:cNvPr id="0" name=""/>
        <dsp:cNvSpPr/>
      </dsp:nvSpPr>
      <dsp:spPr>
        <a:xfrm>
          <a:off x="8531498" y="3884602"/>
          <a:ext cx="5110633" cy="3752286"/>
        </a:xfrm>
        <a:prstGeom prst="roundRect">
          <a:avLst>
            <a:gd name="adj" fmla="val 10000"/>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7584" tIns="227584" rIns="227584" bIns="227584" numCol="1" spcCol="1270" anchor="t" anchorCtr="0">
          <a:noAutofit/>
        </a:bodyPr>
        <a:lstStyle/>
        <a:p>
          <a:pPr lvl="0" algn="ctr" defTabSz="1422400">
            <a:lnSpc>
              <a:spcPct val="90000"/>
            </a:lnSpc>
            <a:spcBef>
              <a:spcPct val="0"/>
            </a:spcBef>
            <a:spcAft>
              <a:spcPct val="35000"/>
            </a:spcAft>
          </a:pPr>
          <a:r>
            <a:rPr lang="en-US" sz="3200" b="1" kern="1200" dirty="0">
              <a:latin typeface="Helvetica" panose="020B0604020202020204" pitchFamily="34" charset="0"/>
              <a:cs typeface="Helvetica" panose="020B0604020202020204" pitchFamily="34" charset="0"/>
            </a:rPr>
            <a:t>OWNED:</a:t>
          </a:r>
        </a:p>
        <a:p>
          <a:pPr lvl="0" algn="ctr" defTabSz="1422400">
            <a:lnSpc>
              <a:spcPct val="90000"/>
            </a:lnSpc>
            <a:spcBef>
              <a:spcPct val="0"/>
            </a:spcBef>
            <a:spcAft>
              <a:spcPct val="35000"/>
            </a:spcAft>
          </a:pPr>
          <a:r>
            <a:rPr lang="en-US" sz="3200" b="0" kern="1200" dirty="0">
              <a:latin typeface="Helvetica" panose="020B0604020202020204" pitchFamily="34" charset="0"/>
              <a:cs typeface="Helvetica" panose="020B0604020202020204" pitchFamily="34" charset="0"/>
            </a:rPr>
            <a:t>All mentions (posts and comments) from Nokia Mobile Facebook Page, except the sponsored posts.</a:t>
          </a:r>
        </a:p>
      </dsp:txBody>
      <dsp:txXfrm>
        <a:off x="8641399" y="3994503"/>
        <a:ext cx="4890831" cy="3532484"/>
      </dsp:txXfrm>
    </dsp:sp>
    <dsp:sp modelId="{BC1B6E1D-05F8-4541-91A5-10CD8C4CE0F1}">
      <dsp:nvSpPr>
        <dsp:cNvPr id="0" name=""/>
        <dsp:cNvSpPr/>
      </dsp:nvSpPr>
      <dsp:spPr>
        <a:xfrm>
          <a:off x="13828016" y="3014546"/>
          <a:ext cx="6052065" cy="2336097"/>
        </a:xfrm>
        <a:prstGeom prst="chevron">
          <a:avLst>
            <a:gd name="adj" fmla="val 4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4771D08-C394-463C-9091-9B1B82341480}">
      <dsp:nvSpPr>
        <dsp:cNvPr id="0" name=""/>
        <dsp:cNvSpPr/>
      </dsp:nvSpPr>
      <dsp:spPr>
        <a:xfrm>
          <a:off x="15444302" y="3884602"/>
          <a:ext cx="5110633" cy="3752286"/>
        </a:xfrm>
        <a:prstGeom prst="roundRect">
          <a:avLst>
            <a:gd name="adj" fmla="val 10000"/>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7584" tIns="227584" rIns="227584" bIns="227584" numCol="1" spcCol="1270" anchor="t" anchorCtr="0">
          <a:noAutofit/>
        </a:bodyPr>
        <a:lstStyle/>
        <a:p>
          <a:pPr lvl="0" algn="ctr" defTabSz="1422400">
            <a:lnSpc>
              <a:spcPct val="90000"/>
            </a:lnSpc>
            <a:spcBef>
              <a:spcPct val="0"/>
            </a:spcBef>
            <a:spcAft>
              <a:spcPct val="35000"/>
            </a:spcAft>
          </a:pPr>
          <a:r>
            <a:rPr lang="en-US" sz="3200" b="1" kern="1200">
              <a:latin typeface="Helvetica" panose="020B0604020202020204" pitchFamily="34" charset="0"/>
              <a:cs typeface="Helvetica" panose="020B0604020202020204" pitchFamily="34" charset="0"/>
            </a:rPr>
            <a:t>EARNED:</a:t>
          </a:r>
          <a:endParaRPr lang="en-US" sz="3200" b="1" kern="1200" dirty="0">
            <a:latin typeface="Helvetica" panose="020B0604020202020204" pitchFamily="34" charset="0"/>
            <a:cs typeface="Helvetica" panose="020B0604020202020204" pitchFamily="34" charset="0"/>
          </a:endParaRPr>
        </a:p>
        <a:p>
          <a:pPr lvl="0" algn="ctr" defTabSz="1422400">
            <a:lnSpc>
              <a:spcPct val="90000"/>
            </a:lnSpc>
            <a:spcBef>
              <a:spcPct val="0"/>
            </a:spcBef>
            <a:spcAft>
              <a:spcPct val="35000"/>
            </a:spcAft>
          </a:pPr>
          <a:r>
            <a:rPr lang="en-US" sz="3200" kern="1200">
              <a:latin typeface="Helvetica" panose="020B0604020202020204" pitchFamily="34" charset="0"/>
              <a:cs typeface="Helvetica" panose="020B0604020202020204" pitchFamily="34" charset="0"/>
            </a:rPr>
            <a:t>The rest.</a:t>
          </a:r>
          <a:endParaRPr lang="en-US" sz="3200" kern="1200" dirty="0">
            <a:latin typeface="Helvetica" panose="020B0604020202020204" pitchFamily="34" charset="0"/>
            <a:cs typeface="Helvetica" panose="020B0604020202020204" pitchFamily="34" charset="0"/>
          </a:endParaRPr>
        </a:p>
      </dsp:txBody>
      <dsp:txXfrm>
        <a:off x="15554203" y="3994503"/>
        <a:ext cx="4890831" cy="3532484"/>
      </dsp:txXfrm>
    </dsp:sp>
  </dsp:spTree>
</dsp:drawing>
</file>

<file path=ppt/diagrams/layout1.xml><?xml version="1.0" encoding="utf-8"?>
<dgm:layoutDef xmlns:dgm="http://schemas.openxmlformats.org/drawingml/2006/diagram" xmlns:a="http://schemas.openxmlformats.org/drawingml/2006/main" uniqueId="urn:microsoft.com/office/officeart/2005/8/layout/chevronAccent+Icon">
  <dgm:title val="Chevron Accent Process"/>
  <dgm:desc val="Use to show sequential steps in a task, process, or workflow, or to emphasize movement or direction. Works best with minimal Level 1 and Level 2 text."/>
  <dgm:catLst>
    <dgm:cat type="process" pri="9500"/>
    <dgm:cat type="officeonline" pri="2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primFontSz" for="des" forName="txNode" op="equ" val="65"/>
      <dgm:constr type="w" for="ch" forName="compositeSpace" refType="w" refFor="ch" refForName="composite" fact="0.02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bgChev"/>
              <dgm:constr type="w" for="ch" forName="bgChev" refType="w" fact="0.9"/>
              <dgm:constr type="t" for="ch" forName="bgChev"/>
              <dgm:constr type="h" for="ch" forName="bgChev" refType="w" refFor="ch" refForName="bgChev" fact="0.386"/>
              <dgm:constr type="l" for="ch" forName="txNode" refType="w" fact="0.24"/>
              <dgm:constr type="w" for="ch" forName="txNode" refType="w" fact="0.76"/>
              <dgm:constr type="t" for="ch" forName="txNode" refType="h" refFor="ch" refForName="bgChev" fact="0.25"/>
              <dgm:constr type="h" for="ch" forName="txNode" refType="h" refFor="ch" refForName="bgChev"/>
            </dgm:constrLst>
          </dgm:if>
          <dgm:else name="Name7">
            <dgm:constrLst>
              <dgm:constr type="l" for="ch" forName="bgChev" refType="w" fact="0.1"/>
              <dgm:constr type="w" for="ch" forName="bgChev" refType="w" fact="0.9"/>
              <dgm:constr type="t" for="ch" forName="bgChev"/>
              <dgm:constr type="h" for="ch" forName="bgChev" refType="w" refFor="ch" refForName="bgChev" fact="0.386"/>
              <dgm:constr type="l" for="ch" forName="txNode"/>
              <dgm:constr type="w" for="ch" forName="txNode" refType="w" fact="0.76"/>
              <dgm:constr type="t" for="ch" forName="txNode" refType="h" refFor="ch" refForName="bgChev" fact="0.25"/>
              <dgm:constr type="h" for="ch" forName="txNode" refType="h" refFor="ch" refForName="bgChev"/>
            </dgm:constrLst>
          </dgm:else>
        </dgm:choose>
        <dgm:ruleLst/>
        <dgm:layoutNode name="bgChev" styleLbl="node1">
          <dgm:alg type="sp"/>
          <dgm:choose name="Name8">
            <dgm:if name="Name9" func="var" arg="dir" op="equ" val="norm">
              <dgm:shape xmlns:r="http://schemas.openxmlformats.org/officeDocument/2006/relationships" type="chevron" r:blip="">
                <dgm:adjLst>
                  <dgm:adj idx="1" val="0.4"/>
                </dgm:adjLst>
              </dgm:shape>
            </dgm:if>
            <dgm:else name="Name10">
              <dgm:shape xmlns:r="http://schemas.openxmlformats.org/officeDocument/2006/relationships" rot="180" type="chevron" r:blip="">
                <dgm:adjLst>
                  <dgm:adj idx="1" val="0.4"/>
                </dgm:adjLst>
              </dgm:shape>
            </dgm:else>
          </dgm:choose>
          <dgm:presOf/>
          <dgm:constrLst/>
        </dgm:layoutNode>
        <dgm:layoutNode name="txNode" styleLbl="fgAcc1">
          <dgm:varLst>
            <dgm:bulletEnabled val="1"/>
          </dgm:varLst>
          <dgm:alg type="tx"/>
          <dgm:shape xmlns:r="http://schemas.openxmlformats.org/officeDocument/2006/relationships" type="roundRect" r:blip="">
            <dgm:adjLst>
              <dgm:adj idx="1" val="0.1"/>
            </dgm:adjLst>
          </dgm:shape>
          <dgm:presOf axis="desOrSelf" ptType="node"/>
          <dgm:ruleLst>
            <dgm:rule type="primFontSz" val="5" fact="NaN" max="NaN"/>
          </dgm:ruleLst>
        </dgm:layoutNode>
      </dgm:layoutNode>
      <dgm:forEach name="Name11" axis="followSib" ptType="sibTrans" cnt="1">
        <dgm:layoutNode name="compositeSpace">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Accent+Icon">
  <dgm:title val="Chevron Accent Process"/>
  <dgm:desc val="Use to show sequential steps in a task, process, or workflow, or to emphasize movement or direction. Works best with minimal Level 1 and Level 2 text."/>
  <dgm:catLst>
    <dgm:cat type="process" pri="9500"/>
    <dgm:cat type="officeonline" pri="2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primFontSz" for="des" forName="txNode" op="equ" val="65"/>
      <dgm:constr type="w" for="ch" forName="compositeSpace" refType="w" refFor="ch" refForName="composite" fact="0.02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bgChev"/>
              <dgm:constr type="w" for="ch" forName="bgChev" refType="w" fact="0.9"/>
              <dgm:constr type="t" for="ch" forName="bgChev"/>
              <dgm:constr type="h" for="ch" forName="bgChev" refType="w" refFor="ch" refForName="bgChev" fact="0.386"/>
              <dgm:constr type="l" for="ch" forName="txNode" refType="w" fact="0.24"/>
              <dgm:constr type="w" for="ch" forName="txNode" refType="w" fact="0.76"/>
              <dgm:constr type="t" for="ch" forName="txNode" refType="h" refFor="ch" refForName="bgChev" fact="0.25"/>
              <dgm:constr type="h" for="ch" forName="txNode" refType="h" refFor="ch" refForName="bgChev"/>
            </dgm:constrLst>
          </dgm:if>
          <dgm:else name="Name7">
            <dgm:constrLst>
              <dgm:constr type="l" for="ch" forName="bgChev" refType="w" fact="0.1"/>
              <dgm:constr type="w" for="ch" forName="bgChev" refType="w" fact="0.9"/>
              <dgm:constr type="t" for="ch" forName="bgChev"/>
              <dgm:constr type="h" for="ch" forName="bgChev" refType="w" refFor="ch" refForName="bgChev" fact="0.386"/>
              <dgm:constr type="l" for="ch" forName="txNode"/>
              <dgm:constr type="w" for="ch" forName="txNode" refType="w" fact="0.76"/>
              <dgm:constr type="t" for="ch" forName="txNode" refType="h" refFor="ch" refForName="bgChev" fact="0.25"/>
              <dgm:constr type="h" for="ch" forName="txNode" refType="h" refFor="ch" refForName="bgChev"/>
            </dgm:constrLst>
          </dgm:else>
        </dgm:choose>
        <dgm:ruleLst/>
        <dgm:layoutNode name="bgChev" styleLbl="node1">
          <dgm:alg type="sp"/>
          <dgm:choose name="Name8">
            <dgm:if name="Name9" func="var" arg="dir" op="equ" val="norm">
              <dgm:shape xmlns:r="http://schemas.openxmlformats.org/officeDocument/2006/relationships" type="chevron" r:blip="">
                <dgm:adjLst>
                  <dgm:adj idx="1" val="0.4"/>
                </dgm:adjLst>
              </dgm:shape>
            </dgm:if>
            <dgm:else name="Name10">
              <dgm:shape xmlns:r="http://schemas.openxmlformats.org/officeDocument/2006/relationships" rot="180" type="chevron" r:blip="">
                <dgm:adjLst>
                  <dgm:adj idx="1" val="0.4"/>
                </dgm:adjLst>
              </dgm:shape>
            </dgm:else>
          </dgm:choose>
          <dgm:presOf/>
          <dgm:constrLst/>
        </dgm:layoutNode>
        <dgm:layoutNode name="txNode" styleLbl="fgAcc1">
          <dgm:varLst>
            <dgm:bulletEnabled val="1"/>
          </dgm:varLst>
          <dgm:alg type="tx"/>
          <dgm:shape xmlns:r="http://schemas.openxmlformats.org/officeDocument/2006/relationships" type="roundRect" r:blip="">
            <dgm:adjLst>
              <dgm:adj idx="1" val="0.1"/>
            </dgm:adjLst>
          </dgm:shape>
          <dgm:presOf axis="desOrSelf" ptType="node"/>
          <dgm:ruleLst>
            <dgm:rule type="primFontSz" val="5" fact="NaN" max="NaN"/>
          </dgm:ruleLst>
        </dgm:layoutNode>
      </dgm:layoutNode>
      <dgm:forEach name="Name11" axis="followSib" ptType="sibTrans" cnt="1">
        <dgm:layoutNode name="compositeSpace">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drawing5.xml.rels><?xml version="1.0" encoding="UTF-8" standalone="yes"?>
<Relationships xmlns="http://schemas.openxmlformats.org/package/2006/relationships"><Relationship Id="rId1" Type="http://schemas.openxmlformats.org/officeDocument/2006/relationships/image" Target="../media/image6.jpeg"/></Relationships>
</file>

<file path=ppt/drawings/_rels/drawing8.xml.rels><?xml version="1.0" encoding="UTF-8" standalone="yes"?>
<Relationships xmlns="http://schemas.openxmlformats.org/package/2006/relationships"><Relationship Id="rId1" Type="http://schemas.openxmlformats.org/officeDocument/2006/relationships/image" Target="../media/image15.png"/></Relationships>
</file>

<file path=ppt/drawings/_rels/drawing9.xml.rels><?xml version="1.0" encoding="UTF-8" standalone="yes"?>
<Relationships xmlns="http://schemas.openxmlformats.org/package/2006/relationships"><Relationship Id="rId1" Type="http://schemas.openxmlformats.org/officeDocument/2006/relationships/image" Target="../media/image16.png"/></Relationships>
</file>

<file path=ppt/drawings/drawing1.xml><?xml version="1.0" encoding="utf-8"?>
<c:userShapes xmlns:c="http://schemas.openxmlformats.org/drawingml/2006/chart">
  <cdr:relSizeAnchor xmlns:cdr="http://schemas.openxmlformats.org/drawingml/2006/chartDrawing">
    <cdr:from>
      <cdr:x>0.41887</cdr:x>
      <cdr:y>0.39492</cdr:y>
    </cdr:from>
    <cdr:to>
      <cdr:x>0.64181</cdr:x>
      <cdr:y>0.64395</cdr:y>
    </cdr:to>
    <cdr:sp macro="" textlink="">
      <cdr:nvSpPr>
        <cdr:cNvPr id="2" name="TextBox 1"/>
        <cdr:cNvSpPr txBox="1"/>
      </cdr:nvSpPr>
      <cdr:spPr>
        <a:xfrm xmlns:a="http://schemas.openxmlformats.org/drawingml/2006/main">
          <a:off x="2443027" y="1626971"/>
          <a:ext cx="1300271" cy="1025922"/>
        </a:xfrm>
        <a:prstGeom xmlns:a="http://schemas.openxmlformats.org/drawingml/2006/main" prst="rect">
          <a:avLst/>
        </a:prstGeom>
        <a:noFill xmlns:a="http://schemas.openxmlformats.org/drawingml/2006/main"/>
        <a:ln xmlns:a="http://schemas.openxmlformats.org/drawingml/2006/main" w="12700" cap="flat">
          <a:noFill/>
          <a:miter lim="400000"/>
        </a:ln>
        <a:effectLst xmlns:a="http://schemas.openxmlformats.org/drawingml/2006/main"/>
        <a:sp3d xmlns:a="http://schemas.openxmlformats.org/drawingml/2006/mai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none"/>
      </cdr:style>
      <cdr:txBody>
        <a:bodyPr xmlns:a="http://schemas.openxmlformats.org/drawingml/2006/main" rot="0" spcFirstLastPara="1" vertOverflow="clip" horzOverflow="overflow" vert="horz" wrap="square" lIns="50800" tIns="50800" rIns="50800" bIns="50800" numCol="1" spcCol="38100" rtlCol="0" anchor="ctr">
          <a:spAutoFit/>
        </a:bodyPr>
        <a:lstStyle xmlns:a="http://schemas.openxmlformats.org/drawingml/2006/main"/>
        <a:p xmlns:a="http://schemas.openxmlformats.org/drawingml/2006/main">
          <a:pPr marL="0" marR="0" indent="0" algn="ctr" defTabSz="825500" rtl="0" fontAlgn="auto" latinLnBrk="0" hangingPunct="0">
            <a:lnSpc>
              <a:spcPct val="100000"/>
            </a:lnSpc>
            <a:spcBef>
              <a:spcPts val="0"/>
            </a:spcBef>
            <a:spcAft>
              <a:spcPts val="0"/>
            </a:spcAft>
            <a:buClrTx/>
            <a:buSzTx/>
            <a:buFontTx/>
            <a:buNone/>
            <a:tabLst/>
          </a:pPr>
          <a:r>
            <a:rPr lang="en-US" sz="3000" b="1" dirty="0">
              <a:solidFill>
                <a:schemeClr val="accent2"/>
              </a:solidFill>
              <a:sym typeface="Helvetica Light"/>
            </a:rPr>
            <a:t>Index</a:t>
          </a:r>
        </a:p>
        <a:p xmlns:a="http://schemas.openxmlformats.org/drawingml/2006/main">
          <a:pPr marL="0" marR="0" indent="0" algn="ctr" defTabSz="825500" rtl="0" fontAlgn="auto" latinLnBrk="0" hangingPunct="0">
            <a:lnSpc>
              <a:spcPct val="100000"/>
            </a:lnSpc>
            <a:spcBef>
              <a:spcPts val="0"/>
            </a:spcBef>
            <a:spcAft>
              <a:spcPts val="0"/>
            </a:spcAft>
            <a:buClrTx/>
            <a:buSzTx/>
            <a:buFontTx/>
            <a:buNone/>
            <a:tabLst/>
          </a:pPr>
          <a:r>
            <a:rPr lang="en-US" sz="3000" b="1" dirty="0" smtClean="0">
              <a:solidFill>
                <a:schemeClr val="accent2"/>
              </a:solidFill>
              <a:sym typeface="Helvetica Light"/>
            </a:rPr>
            <a:t>0.13</a:t>
          </a:r>
          <a:endParaRPr kumimoji="0" lang="en-US" sz="3000" b="0" i="0" u="none" strike="noStrike" cap="none" spc="0" normalizeH="0" baseline="0" dirty="0">
            <a:ln>
              <a:noFill/>
            </a:ln>
            <a:solidFill>
              <a:srgbClr val="000000"/>
            </a:solidFill>
            <a:effectLst/>
            <a:uFillTx/>
            <a:latin typeface="+mn-lt"/>
            <a:ea typeface="+mn-ea"/>
            <a:cs typeface="+mn-cs"/>
            <a:sym typeface="Helvetica Light"/>
          </a:endParaRPr>
        </a:p>
      </cdr:txBody>
    </cdr:sp>
  </cdr:relSizeAnchor>
</c:userShapes>
</file>

<file path=ppt/drawings/drawing2.xml><?xml version="1.0" encoding="utf-8"?>
<c:userShapes xmlns:c="http://schemas.openxmlformats.org/drawingml/2006/chart">
  <cdr:relSizeAnchor xmlns:cdr="http://schemas.openxmlformats.org/drawingml/2006/chartDrawing">
    <cdr:from>
      <cdr:x>0.41531</cdr:x>
      <cdr:y>0.3716</cdr:y>
    </cdr:from>
    <cdr:to>
      <cdr:x>0.63749</cdr:x>
      <cdr:y>0.73269</cdr:y>
    </cdr:to>
    <cdr:sp macro="" textlink="">
      <cdr:nvSpPr>
        <cdr:cNvPr id="2" name="TextBox 1"/>
        <cdr:cNvSpPr txBox="1"/>
      </cdr:nvSpPr>
      <cdr:spPr>
        <a:xfrm xmlns:a="http://schemas.openxmlformats.org/drawingml/2006/main">
          <a:off x="2422264" y="1530868"/>
          <a:ext cx="1295820" cy="1487587"/>
        </a:xfrm>
        <a:prstGeom xmlns:a="http://schemas.openxmlformats.org/drawingml/2006/main" prst="rect">
          <a:avLst/>
        </a:prstGeom>
        <a:noFill xmlns:a="http://schemas.openxmlformats.org/drawingml/2006/main"/>
        <a:ln xmlns:a="http://schemas.openxmlformats.org/drawingml/2006/main" w="12700" cap="flat">
          <a:noFill/>
          <a:miter lim="400000"/>
        </a:ln>
        <a:effectLst xmlns:a="http://schemas.openxmlformats.org/drawingml/2006/main"/>
        <a:sp3d xmlns:a="http://schemas.openxmlformats.org/drawingml/2006/mai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none"/>
      </cdr:style>
      <cdr:txBody>
        <a:bodyPr xmlns:a="http://schemas.openxmlformats.org/drawingml/2006/main" rot="0" spcFirstLastPara="1" vertOverflow="clip" horzOverflow="overflow" vert="horz" wrap="square" lIns="50800" tIns="50800" rIns="50800" bIns="50800" numCol="1" spcCol="38100" rtlCol="0" anchor="ctr">
          <a:spAutoFit/>
        </a:bodyPr>
        <a:lstStyle xmlns:a="http://schemas.openxmlformats.org/drawingml/2006/main"/>
        <a:p xmlns:a="http://schemas.openxmlformats.org/drawingml/2006/main">
          <a:pPr marL="0" marR="0" indent="0" algn="ctr" defTabSz="825500" rtl="0" fontAlgn="auto" latinLnBrk="0" hangingPunct="0">
            <a:lnSpc>
              <a:spcPct val="100000"/>
            </a:lnSpc>
            <a:spcBef>
              <a:spcPts val="0"/>
            </a:spcBef>
            <a:spcAft>
              <a:spcPts val="0"/>
            </a:spcAft>
            <a:buClrTx/>
            <a:buSzTx/>
            <a:buFontTx/>
            <a:buNone/>
            <a:tabLst/>
          </a:pPr>
          <a:r>
            <a:rPr kumimoji="0" lang="en-US" sz="3000" b="1" i="0" u="none" strike="noStrike" cap="none" spc="0" normalizeH="0" baseline="0" dirty="0">
              <a:ln>
                <a:noFill/>
              </a:ln>
              <a:solidFill>
                <a:schemeClr val="accent2"/>
              </a:solidFill>
              <a:effectLst/>
              <a:uFillTx/>
              <a:latin typeface="+mn-lt"/>
              <a:ea typeface="+mn-ea"/>
              <a:cs typeface="+mn-cs"/>
              <a:sym typeface="Helvetica Light"/>
            </a:rPr>
            <a:t>Index</a:t>
          </a:r>
        </a:p>
        <a:p xmlns:a="http://schemas.openxmlformats.org/drawingml/2006/main">
          <a:pPr marL="0" marR="0" indent="0" algn="ctr" defTabSz="825500" rtl="0" fontAlgn="auto" latinLnBrk="0" hangingPunct="0">
            <a:lnSpc>
              <a:spcPct val="100000"/>
            </a:lnSpc>
            <a:spcBef>
              <a:spcPts val="0"/>
            </a:spcBef>
            <a:spcAft>
              <a:spcPts val="0"/>
            </a:spcAft>
            <a:buClrTx/>
            <a:buSzTx/>
            <a:buFontTx/>
            <a:buNone/>
            <a:tabLst/>
          </a:pPr>
          <a:r>
            <a:rPr lang="en-US" sz="3000" b="1" dirty="0" smtClean="0">
              <a:solidFill>
                <a:schemeClr val="accent2"/>
              </a:solidFill>
              <a:sym typeface="Helvetica Light"/>
            </a:rPr>
            <a:t>-0.01</a:t>
          </a:r>
          <a:endParaRPr kumimoji="0" lang="en-US" sz="3000" b="1" i="0" u="none" strike="noStrike" cap="none" spc="0" normalizeH="0" baseline="0" dirty="0">
            <a:ln>
              <a:noFill/>
            </a:ln>
            <a:solidFill>
              <a:schemeClr val="accent2"/>
            </a:solidFill>
            <a:effectLst/>
            <a:uFillTx/>
            <a:latin typeface="+mn-lt"/>
            <a:ea typeface="+mn-ea"/>
            <a:cs typeface="+mn-cs"/>
            <a:sym typeface="Helvetica Light"/>
          </a:endParaRPr>
        </a:p>
        <a:p xmlns:a="http://schemas.openxmlformats.org/drawingml/2006/main">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mn-lt"/>
            <a:ea typeface="+mn-ea"/>
            <a:cs typeface="+mn-cs"/>
            <a:sym typeface="Helvetica Light"/>
          </a:endParaRPr>
        </a:p>
      </cdr:txBody>
    </cdr:sp>
  </cdr:relSizeAnchor>
</c:userShapes>
</file>

<file path=ppt/drawings/drawing3.xml><?xml version="1.0" encoding="utf-8"?>
<c:userShapes xmlns:c="http://schemas.openxmlformats.org/drawingml/2006/chart">
  <cdr:relSizeAnchor xmlns:cdr="http://schemas.openxmlformats.org/drawingml/2006/chartDrawing">
    <cdr:from>
      <cdr:x>0.40625</cdr:x>
      <cdr:y>0.38057</cdr:y>
    </cdr:from>
    <cdr:to>
      <cdr:x>0.63828</cdr:x>
      <cdr:y>0.6296</cdr:y>
    </cdr:to>
    <cdr:sp macro="" textlink="">
      <cdr:nvSpPr>
        <cdr:cNvPr id="2" name="TextBox 1"/>
        <cdr:cNvSpPr txBox="1"/>
      </cdr:nvSpPr>
      <cdr:spPr>
        <a:xfrm xmlns:a="http://schemas.openxmlformats.org/drawingml/2006/main">
          <a:off x="2369394" y="1567841"/>
          <a:ext cx="1353326" cy="1025922"/>
        </a:xfrm>
        <a:prstGeom xmlns:a="http://schemas.openxmlformats.org/drawingml/2006/main" prst="rect">
          <a:avLst/>
        </a:prstGeom>
        <a:noFill xmlns:a="http://schemas.openxmlformats.org/drawingml/2006/main"/>
        <a:ln xmlns:a="http://schemas.openxmlformats.org/drawingml/2006/main" w="12700" cap="flat">
          <a:noFill/>
          <a:miter lim="400000"/>
        </a:ln>
        <a:effectLst xmlns:a="http://schemas.openxmlformats.org/drawingml/2006/main"/>
        <a:sp3d xmlns:a="http://schemas.openxmlformats.org/drawingml/2006/mai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none"/>
      </cdr:style>
      <cdr:txBody>
        <a:bodyPr xmlns:a="http://schemas.openxmlformats.org/drawingml/2006/main" rot="0" spcFirstLastPara="1" vertOverflow="clip" horzOverflow="overflow" vert="horz" wrap="square" lIns="50800" tIns="50800" rIns="50800" bIns="50800" numCol="1" spcCol="38100" rtlCol="0" anchor="ctr">
          <a:spAutoFit/>
        </a:bodyPr>
        <a:lstStyle xmlns:a="http://schemas.openxmlformats.org/drawingml/2006/main"/>
        <a:p xmlns:a="http://schemas.openxmlformats.org/drawingml/2006/main">
          <a:pPr marL="0" marR="0" indent="0" algn="ctr" defTabSz="825500" rtl="0" fontAlgn="auto" latinLnBrk="0" hangingPunct="0">
            <a:lnSpc>
              <a:spcPct val="100000"/>
            </a:lnSpc>
            <a:spcBef>
              <a:spcPts val="0"/>
            </a:spcBef>
            <a:spcAft>
              <a:spcPts val="0"/>
            </a:spcAft>
            <a:buClrTx/>
            <a:buSzTx/>
            <a:buFontTx/>
            <a:buNone/>
            <a:tabLst/>
          </a:pPr>
          <a:r>
            <a:rPr lang="en-US" sz="3000" b="1" dirty="0">
              <a:solidFill>
                <a:schemeClr val="accent2"/>
              </a:solidFill>
              <a:sym typeface="Helvetica Light"/>
            </a:rPr>
            <a:t>Index</a:t>
          </a:r>
        </a:p>
        <a:p xmlns:a="http://schemas.openxmlformats.org/drawingml/2006/main">
          <a:pPr marL="0" marR="0" indent="0" algn="ctr" defTabSz="825500" rtl="0" fontAlgn="auto" latinLnBrk="0" hangingPunct="0">
            <a:lnSpc>
              <a:spcPct val="100000"/>
            </a:lnSpc>
            <a:spcBef>
              <a:spcPts val="0"/>
            </a:spcBef>
            <a:spcAft>
              <a:spcPts val="0"/>
            </a:spcAft>
            <a:buClrTx/>
            <a:buSzTx/>
            <a:buFontTx/>
            <a:buNone/>
            <a:tabLst/>
          </a:pPr>
          <a:r>
            <a:rPr lang="en-US" sz="3000" b="1" dirty="0" smtClean="0">
              <a:solidFill>
                <a:schemeClr val="accent2"/>
              </a:solidFill>
              <a:sym typeface="Helvetica Light"/>
            </a:rPr>
            <a:t>0.15</a:t>
          </a:r>
          <a:endParaRPr kumimoji="0" lang="en-US" sz="3000" b="1" i="0" u="none" strike="noStrike" cap="none" spc="0" normalizeH="0" baseline="0" dirty="0">
            <a:ln>
              <a:noFill/>
            </a:ln>
            <a:solidFill>
              <a:schemeClr val="accent2"/>
            </a:solidFill>
            <a:effectLst/>
            <a:uFillTx/>
            <a:sym typeface="Helvetica Light"/>
          </a:endParaRPr>
        </a:p>
      </cdr:txBody>
    </cdr:sp>
  </cdr:relSizeAnchor>
</c:userShapes>
</file>

<file path=ppt/drawings/drawing4.xml><?xml version="1.0" encoding="utf-8"?>
<c:userShapes xmlns:c="http://schemas.openxmlformats.org/drawingml/2006/chart">
  <cdr:relSizeAnchor xmlns:cdr="http://schemas.openxmlformats.org/drawingml/2006/chartDrawing">
    <cdr:from>
      <cdr:x>0.41531</cdr:x>
      <cdr:y>0.37925</cdr:y>
    </cdr:from>
    <cdr:to>
      <cdr:x>0.63825</cdr:x>
      <cdr:y>0.74034</cdr:y>
    </cdr:to>
    <cdr:sp macro="" textlink="">
      <cdr:nvSpPr>
        <cdr:cNvPr id="2" name="TextBox 1"/>
        <cdr:cNvSpPr txBox="1"/>
      </cdr:nvSpPr>
      <cdr:spPr>
        <a:xfrm xmlns:a="http://schemas.openxmlformats.org/drawingml/2006/main">
          <a:off x="2422264" y="1562384"/>
          <a:ext cx="1300281" cy="1487587"/>
        </a:xfrm>
        <a:prstGeom xmlns:a="http://schemas.openxmlformats.org/drawingml/2006/main" prst="rect">
          <a:avLst/>
        </a:prstGeom>
        <a:noFill xmlns:a="http://schemas.openxmlformats.org/drawingml/2006/main"/>
        <a:ln xmlns:a="http://schemas.openxmlformats.org/drawingml/2006/main" w="12700" cap="flat">
          <a:noFill/>
          <a:miter lim="400000"/>
        </a:ln>
        <a:effectLst xmlns:a="http://schemas.openxmlformats.org/drawingml/2006/main"/>
        <a:sp3d xmlns:a="http://schemas.openxmlformats.org/drawingml/2006/mai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none"/>
      </cdr:style>
      <cdr:txBody>
        <a:bodyPr xmlns:a="http://schemas.openxmlformats.org/drawingml/2006/main" rot="0" spcFirstLastPara="1" vertOverflow="clip" horzOverflow="overflow" vert="horz" wrap="square" lIns="50800" tIns="50800" rIns="50800" bIns="50800" numCol="1" spcCol="38100" rtlCol="0" anchor="ctr">
          <a:spAutoFit/>
        </a:bodyPr>
        <a:lstStyle xmlns:a="http://schemas.openxmlformats.org/drawingml/2006/main"/>
        <a:p xmlns:a="http://schemas.openxmlformats.org/drawingml/2006/main">
          <a:pPr marL="0" marR="0" indent="0" algn="ctr" defTabSz="825500" rtl="0" fontAlgn="auto" latinLnBrk="0" hangingPunct="0">
            <a:lnSpc>
              <a:spcPct val="100000"/>
            </a:lnSpc>
            <a:spcBef>
              <a:spcPts val="0"/>
            </a:spcBef>
            <a:spcAft>
              <a:spcPts val="0"/>
            </a:spcAft>
            <a:buClrTx/>
            <a:buSzTx/>
            <a:buFontTx/>
            <a:buNone/>
            <a:tabLst/>
          </a:pPr>
          <a:r>
            <a:rPr lang="en-US" sz="3000" b="1" dirty="0">
              <a:solidFill>
                <a:schemeClr val="accent2"/>
              </a:solidFill>
              <a:sym typeface="Helvetica Light"/>
            </a:rPr>
            <a:t>Index</a:t>
          </a:r>
        </a:p>
        <a:p xmlns:a="http://schemas.openxmlformats.org/drawingml/2006/main">
          <a:pPr marL="0" marR="0" indent="0" algn="ctr" defTabSz="825500" rtl="0" fontAlgn="auto" latinLnBrk="0" hangingPunct="0">
            <a:lnSpc>
              <a:spcPct val="100000"/>
            </a:lnSpc>
            <a:spcBef>
              <a:spcPts val="0"/>
            </a:spcBef>
            <a:spcAft>
              <a:spcPts val="0"/>
            </a:spcAft>
            <a:buClrTx/>
            <a:buSzTx/>
            <a:buFontTx/>
            <a:buNone/>
            <a:tabLst/>
          </a:pPr>
          <a:r>
            <a:rPr lang="en-US" sz="3000" b="1" dirty="0" smtClean="0">
              <a:solidFill>
                <a:schemeClr val="accent2"/>
              </a:solidFill>
              <a:sym typeface="Helvetica Light"/>
            </a:rPr>
            <a:t>-0.1</a:t>
          </a:r>
          <a:endParaRPr kumimoji="0" lang="en-US" sz="3000" b="1" i="0" u="none" strike="noStrike" cap="none" spc="0" normalizeH="0" baseline="0" dirty="0">
            <a:ln>
              <a:noFill/>
            </a:ln>
            <a:solidFill>
              <a:schemeClr val="accent2"/>
            </a:solidFill>
            <a:effectLst/>
            <a:uFillTx/>
            <a:sym typeface="Helvetica Light"/>
          </a:endParaRPr>
        </a:p>
        <a:p xmlns:a="http://schemas.openxmlformats.org/drawingml/2006/main">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dirty="0">
            <a:ln>
              <a:noFill/>
            </a:ln>
            <a:solidFill>
              <a:srgbClr val="000000"/>
            </a:solidFill>
            <a:effectLst/>
            <a:uFillTx/>
            <a:latin typeface="+mn-lt"/>
            <a:ea typeface="+mn-ea"/>
            <a:cs typeface="+mn-cs"/>
            <a:sym typeface="Helvetica Light"/>
          </a:endParaRPr>
        </a:p>
      </cdr:txBody>
    </cdr:sp>
  </cdr:relSizeAnchor>
</c:userShapes>
</file>

<file path=ppt/drawings/drawing5.xml><?xml version="1.0" encoding="utf-8"?>
<c:userShapes xmlns:c="http://schemas.openxmlformats.org/drawingml/2006/chart">
  <cdr:relSizeAnchor xmlns:cdr="http://schemas.openxmlformats.org/drawingml/2006/chartDrawing">
    <cdr:from>
      <cdr:x>0.6527</cdr:x>
      <cdr:y>0.5988</cdr:y>
    </cdr:from>
    <cdr:to>
      <cdr:x>0.65322</cdr:x>
      <cdr:y>0.80409</cdr:y>
    </cdr:to>
    <cdr:cxnSp macro="">
      <cdr:nvCxnSpPr>
        <cdr:cNvPr id="2" name="Straight Connector 1">
          <a:extLst xmlns:a="http://schemas.openxmlformats.org/drawingml/2006/main">
            <a:ext uri="{FF2B5EF4-FFF2-40B4-BE49-F238E27FC236}">
              <a16:creationId xmlns:a16="http://schemas.microsoft.com/office/drawing/2014/main" id="{B12704F8-863F-4356-A281-15BA8F5FFCDD}"/>
            </a:ext>
          </a:extLst>
        </cdr:cNvPr>
        <cdr:cNvCxnSpPr/>
      </cdr:nvCxnSpPr>
      <cdr:spPr bwMode="auto">
        <a:xfrm xmlns:a="http://schemas.openxmlformats.org/drawingml/2006/main" flipH="1">
          <a:off x="13965037" y="3828644"/>
          <a:ext cx="11225" cy="1312606"/>
        </a:xfrm>
        <a:prstGeom xmlns:a="http://schemas.openxmlformats.org/drawingml/2006/main" prst="line">
          <a:avLst/>
        </a:prstGeom>
        <a:blipFill xmlns:a="http://schemas.openxmlformats.org/drawingml/2006/main" dpi="0" rotWithShape="0">
          <a:blip xmlns:r="http://schemas.openxmlformats.org/officeDocument/2006/relationships" r:embed="rId1"/>
          <a:srcRect/>
          <a:tile tx="0" ty="0" sx="100000" sy="100000" flip="none" algn="tl"/>
        </a:blipFill>
        <a:ln xmlns:a="http://schemas.openxmlformats.org/drawingml/2006/main" w="3175" cap="flat" cmpd="sng" algn="ctr">
          <a:solidFill>
            <a:srgbClr val="C00000"/>
          </a:solidFill>
          <a:prstDash val="dash"/>
          <a:round/>
          <a:headEnd type="none" w="med" len="med"/>
          <a:tailEnd type="none" w="med" len="med"/>
        </a:ln>
        <a:effectLst xmlns:a="http://schemas.openxmlformats.org/drawingml/2006/main"/>
        <a:extLst xmlns:a="http://schemas.openxmlformats.org/drawingml/2006/main">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cdr:spPr>
    </cdr:cxnSp>
  </cdr:relSizeAnchor>
  <cdr:relSizeAnchor xmlns:cdr="http://schemas.openxmlformats.org/drawingml/2006/chartDrawing">
    <cdr:from>
      <cdr:x>0.33351</cdr:x>
      <cdr:y>0.6154</cdr:y>
    </cdr:from>
    <cdr:to>
      <cdr:x>0.33388</cdr:x>
      <cdr:y>0.8064</cdr:y>
    </cdr:to>
    <cdr:cxnSp macro="">
      <cdr:nvCxnSpPr>
        <cdr:cNvPr id="7" name="Straight Connector 6">
          <a:extLst xmlns:a="http://schemas.openxmlformats.org/drawingml/2006/main">
            <a:ext uri="{FF2B5EF4-FFF2-40B4-BE49-F238E27FC236}">
              <a16:creationId xmlns:a16="http://schemas.microsoft.com/office/drawing/2014/main" id="{ADFC77E9-2399-4B92-AB24-147C8E42C00C}"/>
            </a:ext>
          </a:extLst>
        </cdr:cNvPr>
        <cdr:cNvCxnSpPr/>
      </cdr:nvCxnSpPr>
      <cdr:spPr bwMode="auto">
        <a:xfrm xmlns:a="http://schemas.openxmlformats.org/drawingml/2006/main" flipH="1">
          <a:off x="7135665" y="3934807"/>
          <a:ext cx="7997" cy="1221225"/>
        </a:xfrm>
        <a:prstGeom xmlns:a="http://schemas.openxmlformats.org/drawingml/2006/main" prst="line">
          <a:avLst/>
        </a:prstGeom>
        <a:blipFill xmlns:a="http://schemas.openxmlformats.org/drawingml/2006/main" dpi="0" rotWithShape="0">
          <a:blip xmlns:r="http://schemas.openxmlformats.org/officeDocument/2006/relationships" r:embed="rId1"/>
          <a:srcRect/>
          <a:tile tx="0" ty="0" sx="100000" sy="100000" flip="none" algn="tl"/>
        </a:blipFill>
        <a:ln xmlns:a="http://schemas.openxmlformats.org/drawingml/2006/main" w="3175" cap="flat" cmpd="sng" algn="ctr">
          <a:solidFill>
            <a:srgbClr val="C00000"/>
          </a:solidFill>
          <a:prstDash val="dash"/>
          <a:round/>
          <a:headEnd type="none" w="med" len="med"/>
          <a:tailEnd type="none" w="med" len="med"/>
        </a:ln>
        <a:effectLst xmlns:a="http://schemas.openxmlformats.org/drawingml/2006/main"/>
        <a:extLst xmlns:a="http://schemas.openxmlformats.org/drawingml/2006/main">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cdr:spPr>
    </cdr:cxnSp>
  </cdr:relSizeAnchor>
  <cdr:relSizeAnchor xmlns:cdr="http://schemas.openxmlformats.org/drawingml/2006/chartDrawing">
    <cdr:from>
      <cdr:x>0.18042</cdr:x>
      <cdr:y>0.00611</cdr:y>
    </cdr:from>
    <cdr:to>
      <cdr:x>0.26837</cdr:x>
      <cdr:y>0.28756</cdr:y>
    </cdr:to>
    <cdr:sp macro="" textlink="">
      <cdr:nvSpPr>
        <cdr:cNvPr id="6" name="Line Callout 2 (No Border) 5"/>
        <cdr:cNvSpPr/>
      </cdr:nvSpPr>
      <cdr:spPr>
        <a:xfrm xmlns:a="http://schemas.openxmlformats.org/drawingml/2006/main">
          <a:off x="3939535" y="43117"/>
          <a:ext cx="1920240" cy="1987768"/>
        </a:xfrm>
        <a:prstGeom xmlns:a="http://schemas.openxmlformats.org/drawingml/2006/main" prst="callout2">
          <a:avLst/>
        </a:prstGeom>
        <a:noFill xmlns:a="http://schemas.openxmlformats.org/drawingml/2006/main"/>
        <a:ln xmlns:a="http://schemas.openxmlformats.org/drawingml/2006/main" w="12700" cap="flat">
          <a:noFill/>
          <a:miter lim="400000"/>
        </a:ln>
        <a:effectLst xmlns:a="http://schemas.openxmlformats.org/drawingml/2006/main"/>
        <a:extLst xmlns:a="http://schemas.openxmlformats.org/drawingml/2006/main">
          <a:ext uri="{C572A759-6A51-4108-AA02-DFA0A04FC94B}">
            <ma14:wrappingTextBoxFlag xmlns:ma14="http://schemas.microsoft.com/office/mac/drawingml/2011/main" xmlns="" val="1"/>
          </a:ext>
        </a:extLst>
      </cdr:spPr>
      <cdr:txBody>
        <a:bodyPr xmlns:a="http://schemas.openxmlformats.org/drawingml/2006/main" vertOverflow="clip" wrap="square" lIns="50800" tIns="50800" rIns="50800" bIns="50800" numCol="1" anchor="t">
          <a:spAutoFit/>
        </a:bodyPr>
        <a:lstStyle xmlns:a="http://schemas.openxmlformats.org/drawingml/2006/main"/>
        <a:p xmlns:a="http://schemas.openxmlformats.org/drawingml/2006/main">
          <a:endParaRPr lang="en-US"/>
        </a:p>
      </cdr:txBody>
    </cdr:sp>
  </cdr:relSizeAnchor>
</c:userShapes>
</file>

<file path=ppt/drawings/drawing6.xml><?xml version="1.0" encoding="utf-8"?>
<c:userShapes xmlns:c="http://schemas.openxmlformats.org/drawingml/2006/chart">
  <cdr:relSizeAnchor xmlns:cdr="http://schemas.openxmlformats.org/drawingml/2006/chartDrawing">
    <cdr:from>
      <cdr:x>0.54981</cdr:x>
      <cdr:y>0.08221</cdr:y>
    </cdr:from>
    <cdr:to>
      <cdr:x>0.8315</cdr:x>
      <cdr:y>0.16414</cdr:y>
    </cdr:to>
    <cdr:sp macro="" textlink="">
      <cdr:nvSpPr>
        <cdr:cNvPr id="2" name="TextBox 13"/>
        <cdr:cNvSpPr txBox="1"/>
      </cdr:nvSpPr>
      <cdr:spPr>
        <a:xfrm xmlns:a="http://schemas.openxmlformats.org/drawingml/2006/main">
          <a:off x="3960075" y="458054"/>
          <a:ext cx="2028879" cy="456535"/>
        </a:xfrm>
        <a:prstGeom xmlns:a="http://schemas.openxmlformats.org/drawingml/2006/main" prst="rect">
          <a:avLst/>
        </a:prstGeom>
        <a:noFill xmlns:a="http://schemas.openxmlformats.org/drawingml/2006/main"/>
        <a:ln xmlns:a="http://schemas.openxmlformats.org/drawingml/2006/main" w="12700" cap="flat">
          <a:noFill/>
          <a:miter lim="400000"/>
        </a:ln>
        <a:effectLst xmlns:a="http://schemas.openxmlformats.org/drawingml/2006/main"/>
        <a:sp3d xmlns:a="http://schemas.openxmlformats.org/drawingml/2006/mai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none"/>
      </cdr:style>
      <cdr:txBody>
        <a:bodyPr xmlns:a="http://schemas.openxmlformats.org/drawingml/2006/main" rot="0" spcFirstLastPara="1" vert="horz" wrap="square" lIns="50800" tIns="50800" rIns="50800" bIns="50800" numCol="1" spcCol="38100" rtlCol="0" anchor="ctr">
          <a:spAutoFit/>
        </a:bodyPr>
        <a:lstStyle xmlns:a="http://schemas.openxmlformats.org/drawingml/2006/main">
          <a:defPPr marL="0" marR="0" indent="0" algn="l" defTabSz="914377" rtl="0" fontAlgn="auto" latinLnBrk="1"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defRPr>
          </a:defPPr>
          <a:lvl1pPr marL="0" marR="0" indent="0"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1pPr>
          <a:lvl2pPr marL="0" marR="0" indent="228594"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2pPr>
          <a:lvl3pPr marL="0" marR="0" indent="457189"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3pPr>
          <a:lvl4pPr marL="0" marR="0" indent="685783"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4pPr>
          <a:lvl5pPr marL="0" marR="0" indent="914377"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5pPr>
          <a:lvl6pPr marL="0" marR="0" indent="1142971"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6pPr>
          <a:lvl7pPr marL="0" marR="0" indent="1371566"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7pPr>
          <a:lvl8pPr marL="0" marR="0" indent="1600160"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8pPr>
          <a:lvl9pPr marL="0" marR="0" indent="1828754"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9pPr>
        </a:lstStyle>
        <a:p xmlns:a="http://schemas.openxmlformats.org/drawingml/2006/main">
          <a:pPr marL="0" marR="0" indent="0" algn="ctr" defTabSz="825500" rtl="0" fontAlgn="auto" latinLnBrk="0" hangingPunct="0">
            <a:lnSpc>
              <a:spcPct val="100000"/>
            </a:lnSpc>
            <a:spcBef>
              <a:spcPts val="0"/>
            </a:spcBef>
            <a:spcAft>
              <a:spcPts val="0"/>
            </a:spcAft>
            <a:buClrTx/>
            <a:buSzTx/>
            <a:buFontTx/>
            <a:buNone/>
            <a:tabLst/>
          </a:pPr>
          <a:r>
            <a:rPr kumimoji="0" lang="en-US" sz="2300" b="1" i="0" u="none" strike="noStrike" cap="none" spc="0" normalizeH="0" baseline="0" dirty="0">
              <a:ln>
                <a:noFill/>
              </a:ln>
              <a:solidFill>
                <a:srgbClr val="000000"/>
              </a:solidFill>
              <a:effectLst/>
              <a:uFillTx/>
              <a:latin typeface="+mn-lt"/>
              <a:ea typeface="+mn-ea"/>
              <a:cs typeface="+mn-cs"/>
              <a:sym typeface="Helvetica Light"/>
            </a:rPr>
            <a:t>Volume = </a:t>
          </a:r>
          <a:r>
            <a:rPr lang="en-US" sz="2300" b="1" dirty="0" smtClean="0"/>
            <a:t>559</a:t>
          </a:r>
          <a:endParaRPr kumimoji="0" lang="en-US" sz="2300" b="1" i="0" u="none" strike="noStrike" cap="none" spc="0" normalizeH="0" baseline="0" dirty="0">
            <a:ln>
              <a:noFill/>
            </a:ln>
            <a:solidFill>
              <a:srgbClr val="000000"/>
            </a:solidFill>
            <a:effectLst/>
            <a:uFillTx/>
            <a:latin typeface="+mn-lt"/>
            <a:ea typeface="+mn-ea"/>
            <a:cs typeface="+mn-cs"/>
            <a:sym typeface="Helvetica Light"/>
          </a:endParaRPr>
        </a:p>
      </cdr:txBody>
    </cdr:sp>
  </cdr:relSizeAnchor>
  <cdr:relSizeAnchor xmlns:cdr="http://schemas.openxmlformats.org/drawingml/2006/chartDrawing">
    <cdr:from>
      <cdr:x>0.19479</cdr:x>
      <cdr:y>0.08221</cdr:y>
    </cdr:from>
    <cdr:to>
      <cdr:x>0.50125</cdr:x>
      <cdr:y>0.16414</cdr:y>
    </cdr:to>
    <cdr:sp macro="" textlink="">
      <cdr:nvSpPr>
        <cdr:cNvPr id="3" name="TextBox 13"/>
        <cdr:cNvSpPr txBox="1"/>
      </cdr:nvSpPr>
      <cdr:spPr>
        <a:xfrm xmlns:a="http://schemas.openxmlformats.org/drawingml/2006/main">
          <a:off x="1403015" y="458054"/>
          <a:ext cx="2207257" cy="456535"/>
        </a:xfrm>
        <a:prstGeom xmlns:a="http://schemas.openxmlformats.org/drawingml/2006/main" prst="rect">
          <a:avLst/>
        </a:prstGeom>
        <a:noFill xmlns:a="http://schemas.openxmlformats.org/drawingml/2006/main"/>
        <a:ln xmlns:a="http://schemas.openxmlformats.org/drawingml/2006/main" w="12700" cap="flat">
          <a:noFill/>
          <a:miter lim="400000"/>
        </a:ln>
        <a:effectLst xmlns:a="http://schemas.openxmlformats.org/drawingml/2006/main"/>
        <a:sp3d xmlns:a="http://schemas.openxmlformats.org/drawingml/2006/mai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none"/>
      </cdr:style>
      <cdr:txBody>
        <a:bodyPr xmlns:a="http://schemas.openxmlformats.org/drawingml/2006/main" rot="0" spcFirstLastPara="1" vert="horz" wrap="square" lIns="50800" tIns="50800" rIns="50800" bIns="50800" numCol="1" spcCol="38100" rtlCol="0" anchor="ctr">
          <a:spAutoFit/>
        </a:bodyPr>
        <a:lstStyle xmlns:a="http://schemas.openxmlformats.org/drawingml/2006/main">
          <a:defPPr marL="0" marR="0" indent="0" algn="l" defTabSz="914377" rtl="0" fontAlgn="auto" latinLnBrk="1"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defRPr>
          </a:defPPr>
          <a:lvl1pPr marL="0" marR="0" indent="0"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1pPr>
          <a:lvl2pPr marL="0" marR="0" indent="228594"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2pPr>
          <a:lvl3pPr marL="0" marR="0" indent="457189"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3pPr>
          <a:lvl4pPr marL="0" marR="0" indent="685783"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4pPr>
          <a:lvl5pPr marL="0" marR="0" indent="914377"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5pPr>
          <a:lvl6pPr marL="0" marR="0" indent="1142971"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6pPr>
          <a:lvl7pPr marL="0" marR="0" indent="1371566"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7pPr>
          <a:lvl8pPr marL="0" marR="0" indent="1600160"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8pPr>
          <a:lvl9pPr marL="0" marR="0" indent="1828754" algn="ctr" defTabSz="825481" rtl="0" fontAlgn="auto" latinLnBrk="0" hangingPunct="0">
            <a:lnSpc>
              <a:spcPct val="100000"/>
            </a:lnSpc>
            <a:spcBef>
              <a:spcPts val="0"/>
            </a:spcBef>
            <a:spcAft>
              <a:spcPts val="0"/>
            </a:spcAft>
            <a:buClrTx/>
            <a:buSzTx/>
            <a:buFontTx/>
            <a:buNone/>
            <a:tabLst/>
            <a:defRPr kumimoji="0" sz="5100" b="0" i="0" u="none" strike="noStrike" cap="none" spc="0" normalizeH="0" baseline="0">
              <a:ln>
                <a:noFill/>
              </a:ln>
              <a:solidFill>
                <a:srgbClr val="000000"/>
              </a:solidFill>
              <a:effectLst/>
              <a:uFillTx/>
              <a:latin typeface="+mn-lt"/>
              <a:ea typeface="+mn-ea"/>
              <a:cs typeface="+mn-cs"/>
              <a:sym typeface="Helvetica Light"/>
            </a:defRPr>
          </a:lvl9pPr>
        </a:lstStyle>
        <a:p xmlns:a="http://schemas.openxmlformats.org/drawingml/2006/main">
          <a:pPr marL="0" marR="0" indent="0" algn="ctr" defTabSz="825500" rtl="0" fontAlgn="auto" latinLnBrk="0" hangingPunct="0">
            <a:lnSpc>
              <a:spcPct val="100000"/>
            </a:lnSpc>
            <a:spcBef>
              <a:spcPts val="0"/>
            </a:spcBef>
            <a:spcAft>
              <a:spcPts val="0"/>
            </a:spcAft>
            <a:buClrTx/>
            <a:buSzTx/>
            <a:buFontTx/>
            <a:buNone/>
            <a:tabLst/>
          </a:pPr>
          <a:r>
            <a:rPr kumimoji="0" lang="en-US" sz="2300" b="1" i="0" u="none" strike="noStrike" cap="none" spc="0" normalizeH="0" baseline="0" dirty="0">
              <a:ln>
                <a:noFill/>
              </a:ln>
              <a:solidFill>
                <a:srgbClr val="000000"/>
              </a:solidFill>
              <a:effectLst/>
              <a:uFillTx/>
              <a:latin typeface="+mn-lt"/>
              <a:ea typeface="+mn-ea"/>
              <a:cs typeface="+mn-cs"/>
              <a:sym typeface="Helvetica Light"/>
            </a:rPr>
            <a:t>Volume = </a:t>
          </a:r>
          <a:r>
            <a:rPr lang="en-US" sz="2300" b="1" dirty="0" smtClean="0"/>
            <a:t>504</a:t>
          </a:r>
          <a:endParaRPr kumimoji="0" lang="en-US" sz="2300" b="1" i="0" u="none" strike="noStrike" cap="none" spc="0" normalizeH="0" baseline="0" dirty="0">
            <a:ln>
              <a:noFill/>
            </a:ln>
            <a:solidFill>
              <a:srgbClr val="000000"/>
            </a:solidFill>
            <a:effectLst/>
            <a:uFillTx/>
            <a:latin typeface="+mn-lt"/>
            <a:ea typeface="+mn-ea"/>
            <a:cs typeface="+mn-cs"/>
            <a:sym typeface="Helvetica Light"/>
          </a:endParaRPr>
        </a:p>
      </cdr:txBody>
    </cdr:sp>
  </cdr:relSizeAnchor>
</c:userShapes>
</file>

<file path=ppt/drawings/drawing7.xml><?xml version="1.0" encoding="utf-8"?>
<c:userShapes xmlns:c="http://schemas.openxmlformats.org/drawingml/2006/chart">
  <cdr:relSizeAnchor xmlns:cdr="http://schemas.openxmlformats.org/drawingml/2006/chartDrawing">
    <cdr:from>
      <cdr:x>0.04641</cdr:x>
      <cdr:y>0.51089</cdr:y>
    </cdr:from>
    <cdr:to>
      <cdr:x>0.30794</cdr:x>
      <cdr:y>0.63753</cdr:y>
    </cdr:to>
    <cdr:sp macro="" textlink="">
      <cdr:nvSpPr>
        <cdr:cNvPr id="2" name="TextBox 1"/>
        <cdr:cNvSpPr txBox="1"/>
      </cdr:nvSpPr>
      <cdr:spPr>
        <a:xfrm xmlns:a="http://schemas.openxmlformats.org/drawingml/2006/main">
          <a:off x="501567" y="2400472"/>
          <a:ext cx="2826327" cy="595035"/>
        </a:xfrm>
        <a:prstGeom xmlns:a="http://schemas.openxmlformats.org/drawingml/2006/main" prst="rect">
          <a:avLst/>
        </a:prstGeom>
        <a:noFill xmlns:a="http://schemas.openxmlformats.org/drawingml/2006/main"/>
        <a:ln xmlns:a="http://schemas.openxmlformats.org/drawingml/2006/main" w="12700" cap="flat">
          <a:noFill/>
          <a:miter lim="400000"/>
        </a:ln>
        <a:effectLst xmlns:a="http://schemas.openxmlformats.org/drawingml/2006/main"/>
        <a:sp3d xmlns:a="http://schemas.openxmlformats.org/drawingml/2006/mai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none"/>
      </cdr:style>
      <cdr:txBody>
        <a:bodyPr xmlns:a="http://schemas.openxmlformats.org/drawingml/2006/main" rot="0" spcFirstLastPara="1" vertOverflow="clip" horzOverflow="overflow" vert="horz" wrap="square" lIns="50800" tIns="50800" rIns="50800" bIns="50800" numCol="1" spcCol="38100" rtlCol="0" anchor="ctr">
          <a:spAutoFit/>
        </a:bodyPr>
        <a:lstStyle xmlns:a="http://schemas.openxmlformats.org/drawingml/2006/main"/>
        <a:p xmlns:a="http://schemas.openxmlformats.org/drawingml/2006/main">
          <a:pPr marL="0" marR="0" indent="0" algn="ctr" defTabSz="8255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smtClean="0">
              <a:ln>
                <a:noFill/>
              </a:ln>
              <a:solidFill>
                <a:srgbClr val="000000"/>
              </a:solidFill>
              <a:effectLst/>
              <a:uFillTx/>
              <a:latin typeface="+mn-lt"/>
              <a:ea typeface="+mn-ea"/>
              <a:cs typeface="+mn-cs"/>
              <a:sym typeface="Helvetica Light"/>
            </a:rPr>
            <a:t>No Data</a:t>
          </a:r>
          <a:endParaRPr kumimoji="0" lang="en-US" sz="3200" b="0" i="0" u="none" strike="noStrike" cap="none" spc="0" normalizeH="0" baseline="0" dirty="0">
            <a:ln>
              <a:noFill/>
            </a:ln>
            <a:solidFill>
              <a:srgbClr val="000000"/>
            </a:solidFill>
            <a:effectLst/>
            <a:uFillTx/>
            <a:latin typeface="+mn-lt"/>
            <a:ea typeface="+mn-ea"/>
            <a:cs typeface="+mn-cs"/>
            <a:sym typeface="Helvetica Light"/>
          </a:endParaRPr>
        </a:p>
      </cdr:txBody>
    </cdr:sp>
  </cdr:relSizeAnchor>
</c:userShapes>
</file>

<file path=ppt/drawings/drawing8.xml><?xml version="1.0" encoding="utf-8"?>
<c:userShapes xmlns:c="http://schemas.openxmlformats.org/drawingml/2006/chart">
  <cdr:relSizeAnchor xmlns:cdr="http://schemas.openxmlformats.org/drawingml/2006/chartDrawing">
    <cdr:from>
      <cdr:x>0.40284</cdr:x>
      <cdr:y>0.06472</cdr:y>
    </cdr:from>
    <cdr:to>
      <cdr:x>0.43495</cdr:x>
      <cdr:y>0.14629</cdr:y>
    </cdr:to>
    <cdr:sp macro="" textlink="">
      <cdr:nvSpPr>
        <cdr:cNvPr id="2" name="TextBox 1"/>
        <cdr:cNvSpPr txBox="1"/>
      </cdr:nvSpPr>
      <cdr:spPr>
        <a:xfrm xmlns:a="http://schemas.openxmlformats.org/drawingml/2006/main">
          <a:off x="5192042" y="397078"/>
          <a:ext cx="413886" cy="500514"/>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2800" b="1" dirty="0" smtClean="0">
              <a:solidFill>
                <a:srgbClr val="3684D7"/>
              </a:solidFill>
            </a:rPr>
            <a:t>1</a:t>
          </a:r>
          <a:endParaRPr lang="en-US" sz="2800" b="1" dirty="0">
            <a:solidFill>
              <a:srgbClr val="3684D7"/>
            </a:solidFill>
          </a:endParaRPr>
        </a:p>
      </cdr:txBody>
    </cdr:sp>
  </cdr:relSizeAnchor>
  <cdr:relSizeAnchor xmlns:cdr="http://schemas.openxmlformats.org/drawingml/2006/chartDrawing">
    <cdr:from>
      <cdr:x>0.45382</cdr:x>
      <cdr:y>0.03726</cdr:y>
    </cdr:from>
    <cdr:to>
      <cdr:x>0.53933</cdr:x>
      <cdr:y>0.23831</cdr:y>
    </cdr:to>
    <cdr:sp macro="" textlink="">
      <cdr:nvSpPr>
        <cdr:cNvPr id="3" name="Rounded Rectangular Callout 2"/>
        <cdr:cNvSpPr/>
      </cdr:nvSpPr>
      <cdr:spPr bwMode="auto">
        <a:xfrm xmlns:a="http://schemas.openxmlformats.org/drawingml/2006/main">
          <a:off x="5849169" y="228600"/>
          <a:ext cx="1102085" cy="1233565"/>
        </a:xfrm>
        <a:prstGeom xmlns:a="http://schemas.openxmlformats.org/drawingml/2006/main" prst="wedgeRoundRectCallout">
          <a:avLst>
            <a:gd name="adj1" fmla="val -67098"/>
            <a:gd name="adj2" fmla="val -19744"/>
            <a:gd name="adj3" fmla="val 16667"/>
          </a:avLst>
        </a:prstGeom>
        <a:noFill xmlns:a="http://schemas.openxmlformats.org/drawingml/2006/main"/>
        <a:ln xmlns:a="http://schemas.openxmlformats.org/drawingml/2006/main" w="3175" cap="flat" cmpd="sng" algn="ctr">
          <a:solidFill>
            <a:srgbClr val="C00000"/>
          </a:solidFill>
          <a:prstDash val="sysDot"/>
          <a:round/>
          <a:headEnd type="none" w="med" len="med"/>
          <a:tailEnd type="none" w="med" len="med"/>
        </a:ln>
        <a:effectLst xmlns:a="http://schemas.openxmlformats.org/drawingml/2006/main"/>
        <a:extLst xmlns:a="http://schemas.openxmlformats.org/drawingml/2006/main"/>
      </cdr:spPr>
      <cdr:txBody>
        <a:bodyPr xmlns:a="http://schemas.openxmlformats.org/drawingml/2006/main" vert="horz" wrap="square" lIns="91440" tIns="45720" rIns="91440" bIns="45720" numCol="1" rtlCol="0" anchor="t" anchorCtr="0" compatLnSpc="1">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marL="0" marR="0" indent="0" algn="ctr" defTabSz="914400" rtl="0" eaLnBrk="1" fontAlgn="base" latinLnBrk="0" hangingPunct="1">
            <a:lnSpc>
              <a:spcPct val="100000"/>
            </a:lnSpc>
            <a:spcBef>
              <a:spcPct val="0"/>
            </a:spcBef>
            <a:spcAft>
              <a:spcPct val="0"/>
            </a:spcAft>
            <a:buClrTx/>
            <a:buSzTx/>
            <a:buFontTx/>
            <a:buNone/>
            <a:tabLst/>
          </a:pPr>
          <a:endParaRPr kumimoji="0" lang="en-US" sz="56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cdr:txBody>
    </cdr:sp>
  </cdr:relSizeAnchor>
  <cdr:relSizeAnchor xmlns:cdr="http://schemas.openxmlformats.org/drawingml/2006/chartDrawing">
    <cdr:from>
      <cdr:x>0.46511</cdr:x>
      <cdr:y>0.05258</cdr:y>
    </cdr:from>
    <cdr:to>
      <cdr:x>0.52749</cdr:x>
      <cdr:y>0.22201</cdr:y>
    </cdr:to>
    <cdr:pic>
      <cdr:nvPicPr>
        <cdr:cNvPr id="4" name="chart"/>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5994612" y="322608"/>
          <a:ext cx="804012" cy="1039528"/>
        </a:xfrm>
        <a:prstGeom xmlns:a="http://schemas.openxmlformats.org/drawingml/2006/main" prst="rect">
          <a:avLst/>
        </a:prstGeom>
      </cdr:spPr>
    </cdr:pic>
  </cdr:relSizeAnchor>
</c:userShapes>
</file>

<file path=ppt/drawings/drawing9.xml><?xml version="1.0" encoding="utf-8"?>
<c:userShapes xmlns:c="http://schemas.openxmlformats.org/drawingml/2006/chart">
  <cdr:relSizeAnchor xmlns:cdr="http://schemas.openxmlformats.org/drawingml/2006/chartDrawing">
    <cdr:from>
      <cdr:x>0.85376</cdr:x>
      <cdr:y>0.0005</cdr:y>
    </cdr:from>
    <cdr:to>
      <cdr:x>0.88705</cdr:x>
      <cdr:y>0.08222</cdr:y>
    </cdr:to>
    <cdr:sp macro="" textlink="">
      <cdr:nvSpPr>
        <cdr:cNvPr id="3" name="TextBox 1"/>
        <cdr:cNvSpPr txBox="1"/>
      </cdr:nvSpPr>
      <cdr:spPr>
        <a:xfrm xmlns:a="http://schemas.openxmlformats.org/drawingml/2006/main">
          <a:off x="10907084" y="3097"/>
          <a:ext cx="425290" cy="503698"/>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2800" b="1" dirty="0" smtClean="0">
              <a:solidFill>
                <a:srgbClr val="8BDBAF"/>
              </a:solidFill>
            </a:rPr>
            <a:t>1</a:t>
          </a:r>
          <a:endParaRPr lang="en-US" sz="2800" b="1" dirty="0">
            <a:solidFill>
              <a:srgbClr val="8BDBAF"/>
            </a:solidFill>
          </a:endParaRPr>
        </a:p>
      </cdr:txBody>
    </cdr:sp>
  </cdr:relSizeAnchor>
  <cdr:relSizeAnchor xmlns:cdr="http://schemas.openxmlformats.org/drawingml/2006/chartDrawing">
    <cdr:from>
      <cdr:x>0.71508</cdr:x>
      <cdr:y>0</cdr:y>
    </cdr:from>
    <cdr:to>
      <cdr:x>0.80361</cdr:x>
      <cdr:y>0.22161</cdr:y>
    </cdr:to>
    <cdr:sp macro="" textlink="">
      <cdr:nvSpPr>
        <cdr:cNvPr id="4" name="Rounded Rectangular Callout 3"/>
        <cdr:cNvSpPr/>
      </cdr:nvSpPr>
      <cdr:spPr bwMode="auto">
        <a:xfrm xmlns:a="http://schemas.openxmlformats.org/drawingml/2006/main">
          <a:off x="9135401" y="-2796961"/>
          <a:ext cx="1130998" cy="1365938"/>
        </a:xfrm>
        <a:prstGeom xmlns:a="http://schemas.openxmlformats.org/drawingml/2006/main" prst="wedgeRoundRectCallout">
          <a:avLst>
            <a:gd name="adj1" fmla="val 83484"/>
            <a:gd name="adj2" fmla="val -19673"/>
            <a:gd name="adj3" fmla="val 16667"/>
          </a:avLst>
        </a:prstGeom>
        <a:noFill xmlns:a="http://schemas.openxmlformats.org/drawingml/2006/main"/>
        <a:ln xmlns:a="http://schemas.openxmlformats.org/drawingml/2006/main" w="3175" cap="flat" cmpd="sng" algn="ctr">
          <a:solidFill>
            <a:srgbClr val="C00000"/>
          </a:solidFill>
          <a:prstDash val="sysDot"/>
          <a:round/>
          <a:headEnd type="none" w="med" len="med"/>
          <a:tailEnd type="none" w="med" len="med"/>
        </a:ln>
        <a:effectLst xmlns:a="http://schemas.openxmlformats.org/drawingml/2006/main"/>
        <a:extLst xmlns:a="http://schemas.openxmlformats.org/drawingml/2006/main"/>
      </cdr:spPr>
      <cdr:txBody>
        <a:bodyPr xmlns:a="http://schemas.openxmlformats.org/drawingml/2006/main" vert="horz" wrap="square" lIns="91440" tIns="45720" rIns="91440" bIns="45720" numCol="1" rtlCol="0" anchor="t" anchorCtr="0" compatLnSpc="1">
          <a:prstTxWarp prst="textNoShape">
            <a:avLst/>
          </a:prstTxWarp>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marL="0" marR="0" indent="0" algn="ctr" defTabSz="914400" rtl="0" eaLnBrk="1" fontAlgn="base" latinLnBrk="0" hangingPunct="1">
            <a:lnSpc>
              <a:spcPct val="100000"/>
            </a:lnSpc>
            <a:spcBef>
              <a:spcPct val="0"/>
            </a:spcBef>
            <a:spcAft>
              <a:spcPct val="0"/>
            </a:spcAft>
            <a:buClrTx/>
            <a:buSzTx/>
            <a:buFontTx/>
            <a:buNone/>
            <a:tabLst/>
          </a:pPr>
          <a:endParaRPr kumimoji="0" lang="en-US" sz="56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cdr:txBody>
    </cdr:sp>
  </cdr:relSizeAnchor>
  <cdr:relSizeAnchor xmlns:cdr="http://schemas.openxmlformats.org/drawingml/2006/chartDrawing">
    <cdr:from>
      <cdr:x>0.72657</cdr:x>
      <cdr:y>0</cdr:y>
    </cdr:from>
    <cdr:to>
      <cdr:x>0.80195</cdr:x>
      <cdr:y>0.19367</cdr:y>
    </cdr:to>
    <cdr:pic>
      <cdr:nvPicPr>
        <cdr:cNvPr id="5" name="chart"/>
        <cdr:cNvPicPr>
          <a:picLocks xmlns:a="http://schemas.openxmlformats.org/drawingml/2006/main" noChangeAspect="1"/>
        </cdr:cNvPicPr>
      </cdr:nvPicPr>
      <cdr:blipFill>
        <a:blip xmlns:a="http://schemas.openxmlformats.org/drawingml/2006/main" xmlns:r="http://schemas.openxmlformats.org/officeDocument/2006/relationships" r:embed="rId1"/>
        <a:stretch xmlns:a="http://schemas.openxmlformats.org/drawingml/2006/main">
          <a:fillRect/>
        </a:stretch>
      </cdr:blipFill>
      <cdr:spPr>
        <a:xfrm xmlns:a="http://schemas.openxmlformats.org/drawingml/2006/main">
          <a:off x="9282188" y="-2699133"/>
          <a:ext cx="963003" cy="1193725"/>
        </a:xfrm>
        <a:prstGeom xmlns:a="http://schemas.openxmlformats.org/drawingml/2006/main" prst="rect">
          <a:avLst/>
        </a:prstGeom>
      </cdr:spPr>
    </cdr:pic>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51D8541-33FE-4BD2-9D36-77C54768C5B8}" type="datetimeFigureOut">
              <a:rPr lang="en-US" smtClean="0"/>
              <a:t>10/18/2019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40E545F-444A-4983-B463-7CD31DEC244A}" type="slidenum">
              <a:rPr lang="en-US" smtClean="0"/>
              <a:t>‹#›</a:t>
            </a:fld>
            <a:endParaRPr lang="en-US"/>
          </a:p>
        </p:txBody>
      </p:sp>
    </p:spTree>
    <p:extLst>
      <p:ext uri="{BB962C8B-B14F-4D97-AF65-F5344CB8AC3E}">
        <p14:creationId xmlns:p14="http://schemas.microsoft.com/office/powerpoint/2010/main" val="3050555715"/>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29" name="Shape 829"/>
          <p:cNvSpPr>
            <a:spLocks noGrp="1" noRot="1" noChangeAspect="1"/>
          </p:cNvSpPr>
          <p:nvPr>
            <p:ph type="sldImg"/>
          </p:nvPr>
        </p:nvSpPr>
        <p:spPr>
          <a:xfrm>
            <a:off x="381000" y="685800"/>
            <a:ext cx="6096000" cy="3429000"/>
          </a:xfrm>
          <a:prstGeom prst="rect">
            <a:avLst/>
          </a:prstGeom>
        </p:spPr>
        <p:txBody>
          <a:bodyPr/>
          <a:lstStyle/>
          <a:p>
            <a:endParaRPr dirty="0"/>
          </a:p>
        </p:txBody>
      </p:sp>
      <p:sp>
        <p:nvSpPr>
          <p:cNvPr id="830" name="Shape 830"/>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783368690"/>
      </p:ext>
    </p:extLst>
  </p:cSld>
  <p:clrMap bg1="lt1" tx1="dk1" bg2="lt2" tx2="dk2" accent1="accent1" accent2="accent2" accent3="accent3" accent4="accent4" accent5="accent5" accent6="accent6" hlink="hlink" folHlink="folHlink"/>
  <p:hf sldNum="0" hdr="0" ftr="0" dt="0"/>
  <p:notesStyle>
    <a:lvl1pPr defTabSz="457189" latinLnBrk="0">
      <a:lnSpc>
        <a:spcPct val="117999"/>
      </a:lnSpc>
      <a:defRPr sz="2100">
        <a:latin typeface="Calibri"/>
        <a:ea typeface="Calibri"/>
        <a:cs typeface="Calibri"/>
        <a:sym typeface="Helvetica Neue"/>
      </a:defRPr>
    </a:lvl1pPr>
    <a:lvl2pPr indent="228594" defTabSz="457189" latinLnBrk="0">
      <a:lnSpc>
        <a:spcPct val="117999"/>
      </a:lnSpc>
      <a:defRPr sz="2100">
        <a:latin typeface="Helvetica Neue"/>
        <a:ea typeface="Helvetica Neue"/>
        <a:cs typeface="Helvetica Neue"/>
        <a:sym typeface="Helvetica Neue"/>
      </a:defRPr>
    </a:lvl2pPr>
    <a:lvl3pPr indent="457189" defTabSz="457189" latinLnBrk="0">
      <a:lnSpc>
        <a:spcPct val="117999"/>
      </a:lnSpc>
      <a:defRPr sz="2100">
        <a:latin typeface="Helvetica Neue"/>
        <a:ea typeface="Helvetica Neue"/>
        <a:cs typeface="Helvetica Neue"/>
        <a:sym typeface="Helvetica Neue"/>
      </a:defRPr>
    </a:lvl3pPr>
    <a:lvl4pPr indent="685783" defTabSz="457189" latinLnBrk="0">
      <a:lnSpc>
        <a:spcPct val="117999"/>
      </a:lnSpc>
      <a:defRPr sz="2100">
        <a:latin typeface="Helvetica Neue"/>
        <a:ea typeface="Helvetica Neue"/>
        <a:cs typeface="Helvetica Neue"/>
        <a:sym typeface="Helvetica Neue"/>
      </a:defRPr>
    </a:lvl4pPr>
    <a:lvl5pPr indent="914377" defTabSz="457189" latinLnBrk="0">
      <a:lnSpc>
        <a:spcPct val="117999"/>
      </a:lnSpc>
      <a:defRPr sz="2100">
        <a:latin typeface="Helvetica Neue"/>
        <a:ea typeface="Helvetica Neue"/>
        <a:cs typeface="Helvetica Neue"/>
        <a:sym typeface="Helvetica Neue"/>
      </a:defRPr>
    </a:lvl5pPr>
    <a:lvl6pPr indent="1142971" defTabSz="457189" latinLnBrk="0">
      <a:lnSpc>
        <a:spcPct val="117999"/>
      </a:lnSpc>
      <a:defRPr sz="2100">
        <a:latin typeface="Helvetica Neue"/>
        <a:ea typeface="Helvetica Neue"/>
        <a:cs typeface="Helvetica Neue"/>
        <a:sym typeface="Helvetica Neue"/>
      </a:defRPr>
    </a:lvl6pPr>
    <a:lvl7pPr indent="1371566" defTabSz="457189" latinLnBrk="0">
      <a:lnSpc>
        <a:spcPct val="117999"/>
      </a:lnSpc>
      <a:defRPr sz="2100">
        <a:latin typeface="Helvetica Neue"/>
        <a:ea typeface="Helvetica Neue"/>
        <a:cs typeface="Helvetica Neue"/>
        <a:sym typeface="Helvetica Neue"/>
      </a:defRPr>
    </a:lvl7pPr>
    <a:lvl8pPr indent="1600160" defTabSz="457189" latinLnBrk="0">
      <a:lnSpc>
        <a:spcPct val="117999"/>
      </a:lnSpc>
      <a:defRPr sz="2100">
        <a:latin typeface="Helvetica Neue"/>
        <a:ea typeface="Helvetica Neue"/>
        <a:cs typeface="Helvetica Neue"/>
        <a:sym typeface="Helvetica Neue"/>
      </a:defRPr>
    </a:lvl8pPr>
    <a:lvl9pPr indent="1828754" defTabSz="457189" latinLnBrk="0">
      <a:lnSpc>
        <a:spcPct val="117999"/>
      </a:lnSpc>
      <a:defRPr sz="21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186617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defTabSz="457189" eaLnBrk="1" fontAlgn="auto" latinLnBrk="0" hangingPunct="1">
              <a:lnSpc>
                <a:spcPct val="117999"/>
              </a:lnSpc>
              <a:spcBef>
                <a:spcPts val="0"/>
              </a:spcBef>
              <a:spcAft>
                <a:spcPts val="0"/>
              </a:spcAft>
              <a:buClrTx/>
              <a:buSzTx/>
              <a:buFontTx/>
              <a:buNone/>
              <a:tabLst/>
              <a:defRPr/>
            </a:pPr>
            <a:endParaRPr lang="en-US" baseline="0" dirty="0"/>
          </a:p>
        </p:txBody>
      </p:sp>
    </p:spTree>
    <p:extLst>
      <p:ext uri="{BB962C8B-B14F-4D97-AF65-F5344CB8AC3E}">
        <p14:creationId xmlns:p14="http://schemas.microsoft.com/office/powerpoint/2010/main" val="15034972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396843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418600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l">
              <a:buFontTx/>
              <a:buNone/>
            </a:pPr>
            <a:endParaRPr lang="en-US" sz="2400" baseline="0" dirty="0"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895837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176023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350892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653302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dirty="0" smtClean="0"/>
          </a:p>
        </p:txBody>
      </p:sp>
    </p:spTree>
    <p:extLst>
      <p:ext uri="{BB962C8B-B14F-4D97-AF65-F5344CB8AC3E}">
        <p14:creationId xmlns:p14="http://schemas.microsoft.com/office/powerpoint/2010/main" val="39922166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89" eaLnBrk="1" fontAlgn="auto" latinLnBrk="0" hangingPunct="1">
              <a:lnSpc>
                <a:spcPct val="117999"/>
              </a:lnSpc>
              <a:spcBef>
                <a:spcPts val="0"/>
              </a:spcBef>
              <a:spcAft>
                <a:spcPts val="0"/>
              </a:spcAft>
              <a:buClrTx/>
              <a:buSzTx/>
              <a:buFontTx/>
              <a:buNone/>
              <a:tabLst/>
              <a:defRPr/>
            </a:pPr>
            <a:endParaRPr lang="en-US" baseline="0" dirty="0"/>
          </a:p>
        </p:txBody>
      </p:sp>
    </p:spTree>
    <p:extLst>
      <p:ext uri="{BB962C8B-B14F-4D97-AF65-F5344CB8AC3E}">
        <p14:creationId xmlns:p14="http://schemas.microsoft.com/office/powerpoint/2010/main" val="38923026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dirty="0"/>
          </a:p>
        </p:txBody>
      </p:sp>
    </p:spTree>
    <p:extLst>
      <p:ext uri="{BB962C8B-B14F-4D97-AF65-F5344CB8AC3E}">
        <p14:creationId xmlns:p14="http://schemas.microsoft.com/office/powerpoint/2010/main" val="32313406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5829336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1623674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895224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376191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dirty="0"/>
          </a:p>
        </p:txBody>
      </p:sp>
    </p:spTree>
    <p:extLst>
      <p:ext uri="{BB962C8B-B14F-4D97-AF65-F5344CB8AC3E}">
        <p14:creationId xmlns:p14="http://schemas.microsoft.com/office/powerpoint/2010/main" val="28241577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89" eaLnBrk="1" fontAlgn="auto" latinLnBrk="0" hangingPunct="1">
              <a:lnSpc>
                <a:spcPct val="117999"/>
              </a:lnSpc>
              <a:spcBef>
                <a:spcPts val="0"/>
              </a:spcBef>
              <a:spcAft>
                <a:spcPts val="0"/>
              </a:spcAft>
              <a:buClrTx/>
              <a:buSzTx/>
              <a:buFontTx/>
              <a:buNone/>
              <a:tabLst/>
              <a:defRPr/>
            </a:pPr>
            <a:endParaRPr lang="en-US" baseline="0" dirty="0"/>
          </a:p>
        </p:txBody>
      </p:sp>
    </p:spTree>
    <p:extLst>
      <p:ext uri="{BB962C8B-B14F-4D97-AF65-F5344CB8AC3E}">
        <p14:creationId xmlns:p14="http://schemas.microsoft.com/office/powerpoint/2010/main" val="124136748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dirty="0"/>
          </a:p>
        </p:txBody>
      </p:sp>
    </p:spTree>
    <p:extLst>
      <p:ext uri="{BB962C8B-B14F-4D97-AF65-F5344CB8AC3E}">
        <p14:creationId xmlns:p14="http://schemas.microsoft.com/office/powerpoint/2010/main" val="244349752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13039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2977196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261012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dirty="0"/>
          </a:p>
        </p:txBody>
      </p:sp>
    </p:spTree>
    <p:extLst>
      <p:ext uri="{BB962C8B-B14F-4D97-AF65-F5344CB8AC3E}">
        <p14:creationId xmlns:p14="http://schemas.microsoft.com/office/powerpoint/2010/main" val="27800979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5617497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89" eaLnBrk="1" fontAlgn="auto" latinLnBrk="0" hangingPunct="1">
              <a:lnSpc>
                <a:spcPct val="117999"/>
              </a:lnSpc>
              <a:spcBef>
                <a:spcPts val="0"/>
              </a:spcBef>
              <a:spcAft>
                <a:spcPts val="0"/>
              </a:spcAft>
              <a:buClrTx/>
              <a:buSzTx/>
              <a:buFontTx/>
              <a:buNone/>
              <a:tabLst/>
              <a:defRPr/>
            </a:pPr>
            <a:endParaRPr lang="en-US" baseline="0" dirty="0"/>
          </a:p>
        </p:txBody>
      </p:sp>
    </p:spTree>
    <p:extLst>
      <p:ext uri="{BB962C8B-B14F-4D97-AF65-F5344CB8AC3E}">
        <p14:creationId xmlns:p14="http://schemas.microsoft.com/office/powerpoint/2010/main" val="27595903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dirty="0"/>
          </a:p>
        </p:txBody>
      </p:sp>
    </p:spTree>
    <p:extLst>
      <p:ext uri="{BB962C8B-B14F-4D97-AF65-F5344CB8AC3E}">
        <p14:creationId xmlns:p14="http://schemas.microsoft.com/office/powerpoint/2010/main" val="29640623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435579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3048080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174913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dirty="0"/>
          </a:p>
        </p:txBody>
      </p:sp>
    </p:spTree>
    <p:extLst>
      <p:ext uri="{BB962C8B-B14F-4D97-AF65-F5344CB8AC3E}">
        <p14:creationId xmlns:p14="http://schemas.microsoft.com/office/powerpoint/2010/main" val="59938543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514005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438209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dirty="0"/>
          </a:p>
        </p:txBody>
      </p:sp>
    </p:spTree>
    <p:extLst>
      <p:ext uri="{BB962C8B-B14F-4D97-AF65-F5344CB8AC3E}">
        <p14:creationId xmlns:p14="http://schemas.microsoft.com/office/powerpoint/2010/main" val="168332071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605640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0" dirty="0"/>
          </a:p>
        </p:txBody>
      </p:sp>
    </p:spTree>
    <p:extLst>
      <p:ext uri="{BB962C8B-B14F-4D97-AF65-F5344CB8AC3E}">
        <p14:creationId xmlns:p14="http://schemas.microsoft.com/office/powerpoint/2010/main" val="178662028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Tree>
    <p:extLst>
      <p:ext uri="{BB962C8B-B14F-4D97-AF65-F5344CB8AC3E}">
        <p14:creationId xmlns:p14="http://schemas.microsoft.com/office/powerpoint/2010/main" val="369432367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14042269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6596757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6067505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2773341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0223406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3432031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sz="1600" b="0" baseline="0" dirty="0">
              <a:solidFill>
                <a:srgbClr val="C00000"/>
              </a:solidFill>
            </a:endParaRPr>
          </a:p>
        </p:txBody>
      </p:sp>
    </p:spTree>
    <p:extLst>
      <p:ext uri="{BB962C8B-B14F-4D97-AF65-F5344CB8AC3E}">
        <p14:creationId xmlns:p14="http://schemas.microsoft.com/office/powerpoint/2010/main" val="254353526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182816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78845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baseline="0" dirty="0" smtClean="0"/>
          </a:p>
        </p:txBody>
      </p:sp>
    </p:spTree>
    <p:extLst>
      <p:ext uri="{BB962C8B-B14F-4D97-AF65-F5344CB8AC3E}">
        <p14:creationId xmlns:p14="http://schemas.microsoft.com/office/powerpoint/2010/main" val="27855009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166410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234436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60807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Full Page Image">
    <p:spTree>
      <p:nvGrpSpPr>
        <p:cNvPr id="1" name=""/>
        <p:cNvGrpSpPr/>
        <p:nvPr/>
      </p:nvGrpSpPr>
      <p:grpSpPr>
        <a:xfrm>
          <a:off x="0" y="0"/>
          <a:ext cx="0" cy="0"/>
          <a:chOff x="0" y="0"/>
          <a:chExt cx="0" cy="0"/>
        </a:xfrm>
      </p:grpSpPr>
      <p:sp>
        <p:nvSpPr>
          <p:cNvPr id="11" name="Shape 11"/>
          <p:cNvSpPr>
            <a:spLocks noGrp="1"/>
          </p:cNvSpPr>
          <p:nvPr>
            <p:ph type="pic" idx="13"/>
          </p:nvPr>
        </p:nvSpPr>
        <p:spPr>
          <a:xfrm>
            <a:off x="0" y="0"/>
            <a:ext cx="24384000" cy="13716000"/>
          </a:xfrm>
          <a:prstGeom prst="rect">
            <a:avLst/>
          </a:prstGeom>
        </p:spPr>
        <p:txBody>
          <a:bodyPr lIns="91438" tIns="45719" rIns="91438" bIns="45719" anchor="t">
            <a:noAutofit/>
          </a:bodyPr>
          <a:lstStyle/>
          <a:p>
            <a:endParaRPr dirty="0"/>
          </a:p>
        </p:txBody>
      </p:sp>
      <p:sp>
        <p:nvSpPr>
          <p:cNvPr id="12" name="Shape 1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815" name="Shape 815"/>
          <p:cNvSpPr>
            <a:spLocks noGrp="1"/>
          </p:cNvSpPr>
          <p:nvPr>
            <p:ph type="pic" idx="13"/>
          </p:nvPr>
        </p:nvSpPr>
        <p:spPr>
          <a:xfrm>
            <a:off x="0" y="0"/>
            <a:ext cx="24384000" cy="13716000"/>
          </a:xfrm>
          <a:prstGeom prst="rect">
            <a:avLst/>
          </a:prstGeom>
        </p:spPr>
        <p:txBody>
          <a:bodyPr lIns="91438" tIns="45719" rIns="91438" bIns="45719" anchor="t">
            <a:noAutofit/>
          </a:bodyPr>
          <a:lstStyle>
            <a:lvl1pPr>
              <a:defRPr>
                <a:latin typeface="+mj-lt"/>
              </a:defRPr>
            </a:lvl1pPr>
          </a:lstStyle>
          <a:p>
            <a:endParaRPr/>
          </a:p>
        </p:txBody>
      </p:sp>
      <p:sp>
        <p:nvSpPr>
          <p:cNvPr id="816" name="Shape 816"/>
          <p:cNvSpPr>
            <a:spLocks noGrp="1"/>
          </p:cNvSpPr>
          <p:nvPr>
            <p:ph type="sldNum" sz="quarter" idx="2"/>
          </p:nvPr>
        </p:nvSpPr>
        <p:spPr>
          <a:prstGeom prst="rect">
            <a:avLst/>
          </a:prstGeom>
        </p:spPr>
        <p:txBody>
          <a:bodyPr/>
          <a:lstStyle>
            <a:lvl1pPr>
              <a:defRPr>
                <a:latin typeface="+mj-lt"/>
              </a:defRPr>
            </a:lvl1pPr>
          </a:lstStyle>
          <a:p>
            <a:fld id="{86CB4B4D-7CA3-9044-876B-883B54F8677D}" type="slidenum">
              <a:rPr lang="en-US" smtClean="0"/>
              <a:pPr/>
              <a:t>‹#›</a:t>
            </a:fld>
            <a:endParaRPr lang="en-US"/>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823" name="Shape 8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Full Page Image">
    <p:spTree>
      <p:nvGrpSpPr>
        <p:cNvPr id="1" name=""/>
        <p:cNvGrpSpPr/>
        <p:nvPr/>
      </p:nvGrpSpPr>
      <p:grpSpPr>
        <a:xfrm>
          <a:off x="0" y="0"/>
          <a:ext cx="0" cy="0"/>
          <a:chOff x="0" y="0"/>
          <a:chExt cx="0" cy="0"/>
        </a:xfrm>
      </p:grpSpPr>
      <p:sp>
        <p:nvSpPr>
          <p:cNvPr id="11" name="Shape 11"/>
          <p:cNvSpPr>
            <a:spLocks noGrp="1"/>
          </p:cNvSpPr>
          <p:nvPr>
            <p:ph type="pic" idx="13"/>
          </p:nvPr>
        </p:nvSpPr>
        <p:spPr>
          <a:xfrm>
            <a:off x="0" y="0"/>
            <a:ext cx="24384000" cy="13716000"/>
          </a:xfrm>
          <a:prstGeom prst="rect">
            <a:avLst/>
          </a:prstGeom>
        </p:spPr>
        <p:txBody>
          <a:bodyPr lIns="91438" tIns="45719" rIns="91438" bIns="45719" anchor="t">
            <a:noAutofit/>
          </a:bodyPr>
          <a:lstStyle/>
          <a:p>
            <a:endParaRPr dirty="0"/>
          </a:p>
        </p:txBody>
      </p:sp>
      <p:sp>
        <p:nvSpPr>
          <p:cNvPr id="12" name="Shape 12"/>
          <p:cNvSpPr>
            <a:spLocks noGrp="1"/>
          </p:cNvSpPr>
          <p:nvPr>
            <p:ph type="sldNum" sz="quarter" idx="2"/>
          </p:nvPr>
        </p:nvSpPr>
        <p:spPr>
          <a:prstGeom prst="rect">
            <a:avLst/>
          </a:prstGeom>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172228524"/>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Header Style">
    <p:spTree>
      <p:nvGrpSpPr>
        <p:cNvPr id="1" name=""/>
        <p:cNvGrpSpPr/>
        <p:nvPr/>
      </p:nvGrpSpPr>
      <p:grpSpPr>
        <a:xfrm>
          <a:off x="0" y="0"/>
          <a:ext cx="0" cy="0"/>
          <a:chOff x="0" y="0"/>
          <a:chExt cx="0" cy="0"/>
        </a:xfrm>
      </p:grpSpPr>
      <p:grpSp>
        <p:nvGrpSpPr>
          <p:cNvPr id="10" name="Group 33"/>
          <p:cNvGrpSpPr/>
          <p:nvPr userDrawn="1"/>
        </p:nvGrpSpPr>
        <p:grpSpPr>
          <a:xfrm>
            <a:off x="1358899" y="638629"/>
            <a:ext cx="2493435" cy="713771"/>
            <a:chOff x="0" y="0"/>
            <a:chExt cx="2493433" cy="713769"/>
          </a:xfrm>
        </p:grpSpPr>
        <p:sp>
          <p:nvSpPr>
            <p:cNvPr id="16" name="Shape 29"/>
            <p:cNvSpPr/>
            <p:nvPr/>
          </p:nvSpPr>
          <p:spPr>
            <a:xfrm>
              <a:off x="0" y="0"/>
              <a:ext cx="713770" cy="713770"/>
            </a:xfrm>
            <a:prstGeom prst="ellipse">
              <a:avLst/>
            </a:prstGeom>
            <a:solidFill>
              <a:srgbClr val="0070C0"/>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sp>
          <p:nvSpPr>
            <p:cNvPr id="17" name="Shape 30"/>
            <p:cNvSpPr/>
            <p:nvPr/>
          </p:nvSpPr>
          <p:spPr>
            <a:xfrm>
              <a:off x="593221" y="0"/>
              <a:ext cx="713770" cy="713770"/>
            </a:xfrm>
            <a:prstGeom prst="ellipse">
              <a:avLst/>
            </a:prstGeom>
            <a:solidFill>
              <a:schemeClr val="accent2"/>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sp>
          <p:nvSpPr>
            <p:cNvPr id="18" name="Shape 31"/>
            <p:cNvSpPr/>
            <p:nvPr/>
          </p:nvSpPr>
          <p:spPr>
            <a:xfrm>
              <a:off x="1186442" y="0"/>
              <a:ext cx="713770" cy="713770"/>
            </a:xfrm>
            <a:prstGeom prst="ellipse">
              <a:avLst/>
            </a:prstGeom>
            <a:solidFill>
              <a:srgbClr val="3698DA"/>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sp>
          <p:nvSpPr>
            <p:cNvPr id="19" name="Shape 32"/>
            <p:cNvSpPr/>
            <p:nvPr/>
          </p:nvSpPr>
          <p:spPr>
            <a:xfrm>
              <a:off x="1779664" y="0"/>
              <a:ext cx="713770" cy="713770"/>
            </a:xfrm>
            <a:prstGeom prst="ellipse">
              <a:avLst/>
            </a:prstGeom>
            <a:solidFill>
              <a:srgbClr val="119FFF"/>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grpSp>
      <p:pic>
        <p:nvPicPr>
          <p:cNvPr id="20" name="Picture 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1557" y="12725250"/>
            <a:ext cx="3933410" cy="629345"/>
          </a:xfrm>
          <a:prstGeom prst="rect">
            <a:avLst/>
          </a:prstGeom>
        </p:spPr>
      </p:pic>
      <p:sp>
        <p:nvSpPr>
          <p:cNvPr id="44" name="Shape 44"/>
          <p:cNvSpPr/>
          <p:nvPr/>
        </p:nvSpPr>
        <p:spPr>
          <a:xfrm>
            <a:off x="4650792" y="1590145"/>
            <a:ext cx="16710008" cy="0"/>
          </a:xfrm>
          <a:prstGeom prst="line">
            <a:avLst/>
          </a:prstGeom>
          <a:ln w="25400">
            <a:solidFill>
              <a:srgbClr val="ACC0D4"/>
            </a:solidFill>
            <a:miter lim="400000"/>
          </a:ln>
        </p:spPr>
        <p:txBody>
          <a:bodyPr lIns="50799" tIns="50799" rIns="50799" bIns="50799" anchor="ctr"/>
          <a:lstStyle/>
          <a:p>
            <a:pPr marL="0" marR="0" lvl="0" indent="0" algn="ctr" defTabSz="825481" rtl="0" eaLnBrk="1" fontAlgn="auto" latinLnBrk="0" hangingPunct="0">
              <a:lnSpc>
                <a:spcPct val="100000"/>
              </a:lnSpc>
              <a:spcBef>
                <a:spcPts val="0"/>
              </a:spcBef>
              <a:spcAft>
                <a:spcPts val="0"/>
              </a:spcAft>
              <a:buClrTx/>
              <a:buSzTx/>
              <a:buFontTx/>
              <a:buNone/>
              <a:tabLst/>
              <a:defRPr sz="3200"/>
            </a:pPr>
            <a:endParaRPr kumimoji="0" sz="3200" b="0" i="0" u="none" strike="noStrike" kern="0" cap="none" spc="0" normalizeH="0" baseline="0" noProof="0" dirty="0">
              <a:ln>
                <a:noFill/>
              </a:ln>
              <a:solidFill>
                <a:srgbClr val="000000"/>
              </a:solidFill>
              <a:effectLst/>
              <a:uLnTx/>
              <a:uFillTx/>
              <a:latin typeface="Arial"/>
              <a:ea typeface="Calibri"/>
              <a:cs typeface="Calibri"/>
              <a:sym typeface="Helvetica Light"/>
            </a:endParaRPr>
          </a:p>
        </p:txBody>
      </p:sp>
      <p:sp>
        <p:nvSpPr>
          <p:cNvPr id="50" name="Shape 50"/>
          <p:cNvSpPr>
            <a:spLocks noGrp="1"/>
          </p:cNvSpPr>
          <p:nvPr>
            <p:ph type="title"/>
          </p:nvPr>
        </p:nvSpPr>
        <p:spPr>
          <a:xfrm>
            <a:off x="4650792" y="245944"/>
            <a:ext cx="18403954" cy="1131656"/>
          </a:xfrm>
          <a:prstGeom prst="rect">
            <a:avLst/>
          </a:prstGeom>
        </p:spPr>
        <p:txBody>
          <a:bodyPr anchor="t"/>
          <a:lstStyle>
            <a:lvl1pPr algn="l">
              <a:defRPr sz="6400">
                <a:solidFill>
                  <a:srgbClr val="566275"/>
                </a:solidFill>
                <a:latin typeface="+mj-lt"/>
                <a:ea typeface="Lato Black"/>
                <a:cs typeface="Lato Black"/>
                <a:sym typeface="Bebas Neue Bold"/>
              </a:defRPr>
            </a:lvl1pPr>
          </a:lstStyle>
          <a:p>
            <a:r>
              <a:rPr dirty="0"/>
              <a:t>Title Text</a:t>
            </a:r>
          </a:p>
        </p:txBody>
      </p:sp>
      <p:sp>
        <p:nvSpPr>
          <p:cNvPr id="51" name="Shape 51"/>
          <p:cNvSpPr>
            <a:spLocks noGrp="1"/>
          </p:cNvSpPr>
          <p:nvPr>
            <p:ph type="sldNum" sz="quarter" idx="2"/>
          </p:nvPr>
        </p:nvSpPr>
        <p:spPr>
          <a:xfrm>
            <a:off x="3295659" y="785963"/>
            <a:ext cx="431206" cy="425756"/>
          </a:xfrm>
          <a:prstGeom prst="rect">
            <a:avLst/>
          </a:prstGeom>
        </p:spPr>
        <p:txBody>
          <a:bodyPr/>
          <a:lstStyle>
            <a:lvl1pPr>
              <a:defRPr sz="2100" b="1">
                <a:solidFill>
                  <a:srgbClr val="FFFFFF"/>
                </a:solidFill>
                <a:latin typeface="+mj-lt"/>
                <a:ea typeface="Calibri"/>
                <a:cs typeface="Calibri"/>
                <a:sym typeface="Helvetica"/>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Arial"/>
                <a:cs typeface="Calibri"/>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100" b="1" i="0" u="none" strike="noStrike" kern="0" cap="none" spc="0" normalizeH="0" baseline="0" noProof="0" dirty="0">
              <a:ln>
                <a:noFill/>
              </a:ln>
              <a:solidFill>
                <a:srgbClr val="FFFFFF"/>
              </a:solidFill>
              <a:effectLst/>
              <a:uLnTx/>
              <a:uFillTx/>
              <a:latin typeface="Arial"/>
              <a:cs typeface="Calibri"/>
              <a:sym typeface="Helvetica"/>
            </a:endParaRPr>
          </a:p>
        </p:txBody>
      </p:sp>
    </p:spTree>
    <p:extLst>
      <p:ext uri="{BB962C8B-B14F-4D97-AF65-F5344CB8AC3E}">
        <p14:creationId xmlns:p14="http://schemas.microsoft.com/office/powerpoint/2010/main" val="316329455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743" name="Shape 743"/>
          <p:cNvSpPr>
            <a:spLocks noGrp="1"/>
          </p:cNvSpPr>
          <p:nvPr>
            <p:ph type="title"/>
          </p:nvPr>
        </p:nvSpPr>
        <p:spPr>
          <a:xfrm>
            <a:off x="1778000" y="4533903"/>
            <a:ext cx="20828000" cy="4648200"/>
          </a:xfrm>
          <a:prstGeom prst="rect">
            <a:avLst/>
          </a:prstGeom>
        </p:spPr>
        <p:txBody>
          <a:bodyPr/>
          <a:lstStyle>
            <a:lvl1pPr>
              <a:defRPr>
                <a:latin typeface="+mj-lt"/>
              </a:defRPr>
            </a:lvl1pPr>
          </a:lstStyle>
          <a:p>
            <a:r>
              <a:t>Title Text</a:t>
            </a:r>
          </a:p>
        </p:txBody>
      </p:sp>
      <p:sp>
        <p:nvSpPr>
          <p:cNvPr id="744" name="Shape 744"/>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1602896433"/>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751" name="Shape 751"/>
          <p:cNvSpPr>
            <a:spLocks noGrp="1"/>
          </p:cNvSpPr>
          <p:nvPr>
            <p:ph type="pic" sz="half" idx="13"/>
          </p:nvPr>
        </p:nvSpPr>
        <p:spPr>
          <a:xfrm>
            <a:off x="13165983" y="1104903"/>
            <a:ext cx="9525000" cy="11506200"/>
          </a:xfrm>
          <a:prstGeom prst="rect">
            <a:avLst/>
          </a:prstGeom>
        </p:spPr>
        <p:txBody>
          <a:bodyPr lIns="91438" tIns="45719" rIns="91438" bIns="45719" anchor="t">
            <a:noAutofit/>
          </a:bodyPr>
          <a:lstStyle>
            <a:lvl1pPr>
              <a:defRPr>
                <a:latin typeface="+mj-lt"/>
              </a:defRPr>
            </a:lvl1pPr>
          </a:lstStyle>
          <a:p>
            <a:endParaRPr/>
          </a:p>
        </p:txBody>
      </p:sp>
      <p:sp>
        <p:nvSpPr>
          <p:cNvPr id="752" name="Shape 752"/>
          <p:cNvSpPr>
            <a:spLocks noGrp="1"/>
          </p:cNvSpPr>
          <p:nvPr>
            <p:ph type="title"/>
          </p:nvPr>
        </p:nvSpPr>
        <p:spPr>
          <a:xfrm>
            <a:off x="1651002" y="1104903"/>
            <a:ext cx="10223501" cy="5613400"/>
          </a:xfrm>
          <a:prstGeom prst="rect">
            <a:avLst/>
          </a:prstGeom>
        </p:spPr>
        <p:txBody>
          <a:bodyPr anchor="b"/>
          <a:lstStyle>
            <a:lvl1pPr>
              <a:defRPr sz="8500">
                <a:latin typeface="+mj-lt"/>
              </a:defRPr>
            </a:lvl1pPr>
          </a:lstStyle>
          <a:p>
            <a:r>
              <a:t>Title Text</a:t>
            </a:r>
          </a:p>
        </p:txBody>
      </p:sp>
      <p:sp>
        <p:nvSpPr>
          <p:cNvPr id="753" name="Shape 753"/>
          <p:cNvSpPr>
            <a:spLocks noGrp="1"/>
          </p:cNvSpPr>
          <p:nvPr>
            <p:ph type="body" sz="quarter" idx="1"/>
          </p:nvPr>
        </p:nvSpPr>
        <p:spPr>
          <a:xfrm>
            <a:off x="1651002" y="6845303"/>
            <a:ext cx="10223501" cy="5765800"/>
          </a:xfrm>
          <a:prstGeom prst="rect">
            <a:avLst/>
          </a:prstGeom>
        </p:spPr>
        <p:txBody>
          <a:bodyPr anchor="t"/>
          <a:lstStyle>
            <a:lvl1pPr marL="0" indent="0" algn="ctr">
              <a:spcBef>
                <a:spcPts val="0"/>
              </a:spcBef>
              <a:buSzTx/>
              <a:buNone/>
              <a:defRPr sz="4500">
                <a:latin typeface="+mj-lt"/>
              </a:defRPr>
            </a:lvl1pPr>
            <a:lvl2pPr marL="0" indent="228594" algn="ctr">
              <a:spcBef>
                <a:spcPts val="0"/>
              </a:spcBef>
              <a:buSzTx/>
              <a:buNone/>
              <a:defRPr sz="4500">
                <a:latin typeface="+mj-lt"/>
              </a:defRPr>
            </a:lvl2pPr>
            <a:lvl3pPr marL="0" indent="457189" algn="ctr">
              <a:spcBef>
                <a:spcPts val="0"/>
              </a:spcBef>
              <a:buSzTx/>
              <a:buNone/>
              <a:defRPr sz="4500">
                <a:latin typeface="+mj-lt"/>
              </a:defRPr>
            </a:lvl3pPr>
            <a:lvl4pPr marL="0" indent="685783" algn="ctr">
              <a:spcBef>
                <a:spcPts val="0"/>
              </a:spcBef>
              <a:buSzTx/>
              <a:buNone/>
              <a:defRPr sz="4500">
                <a:latin typeface="+mj-lt"/>
              </a:defRPr>
            </a:lvl4pPr>
            <a:lvl5pPr marL="0" indent="914377" algn="ctr">
              <a:spcBef>
                <a:spcPts val="0"/>
              </a:spcBef>
              <a:buSzTx/>
              <a:buNone/>
              <a:defRPr sz="4500">
                <a:latin typeface="+mj-lt"/>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754" name="Shape 754"/>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740198824"/>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761" name="Shape 761"/>
          <p:cNvSpPr>
            <a:spLocks noGrp="1"/>
          </p:cNvSpPr>
          <p:nvPr>
            <p:ph type="title"/>
          </p:nvPr>
        </p:nvSpPr>
        <p:spPr>
          <a:prstGeom prst="rect">
            <a:avLst/>
          </a:prstGeom>
        </p:spPr>
        <p:txBody>
          <a:bodyPr/>
          <a:lstStyle>
            <a:lvl1pPr>
              <a:defRPr>
                <a:latin typeface="+mj-lt"/>
              </a:defRPr>
            </a:lvl1pPr>
          </a:lstStyle>
          <a:p>
            <a:r>
              <a:t>Title Text</a:t>
            </a:r>
          </a:p>
        </p:txBody>
      </p:sp>
      <p:sp>
        <p:nvSpPr>
          <p:cNvPr id="762" name="Shape 762"/>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591895748"/>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769" name="Shape 769"/>
          <p:cNvSpPr>
            <a:spLocks noGrp="1"/>
          </p:cNvSpPr>
          <p:nvPr>
            <p:ph type="title"/>
          </p:nvPr>
        </p:nvSpPr>
        <p:spPr>
          <a:prstGeom prst="rect">
            <a:avLst/>
          </a:prstGeom>
        </p:spPr>
        <p:txBody>
          <a:bodyPr/>
          <a:lstStyle>
            <a:lvl1pPr>
              <a:defRPr>
                <a:latin typeface="+mj-lt"/>
              </a:defRPr>
            </a:lvl1pPr>
          </a:lstStyle>
          <a:p>
            <a:r>
              <a:t>Title Text</a:t>
            </a:r>
          </a:p>
        </p:txBody>
      </p:sp>
      <p:sp>
        <p:nvSpPr>
          <p:cNvPr id="770" name="Shape 770"/>
          <p:cNvSpPr>
            <a:spLocks noGrp="1"/>
          </p:cNvSpPr>
          <p:nvPr>
            <p:ph type="body" idx="1"/>
          </p:nvPr>
        </p:nvSpPr>
        <p:spPr>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r>
              <a:t>Body Level One</a:t>
            </a:r>
          </a:p>
          <a:p>
            <a:pPr lvl="1"/>
            <a:r>
              <a:t>Body Level Two</a:t>
            </a:r>
          </a:p>
          <a:p>
            <a:pPr lvl="2"/>
            <a:r>
              <a:t>Body Level Three</a:t>
            </a:r>
          </a:p>
          <a:p>
            <a:pPr lvl="3"/>
            <a:r>
              <a:t>Body Level Four</a:t>
            </a:r>
          </a:p>
          <a:p>
            <a:pPr lvl="4"/>
            <a:r>
              <a:t>Body Level Five</a:t>
            </a:r>
          </a:p>
        </p:txBody>
      </p:sp>
      <p:sp>
        <p:nvSpPr>
          <p:cNvPr id="771" name="Shape 771"/>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230381091"/>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778" name="Shape 778"/>
          <p:cNvSpPr>
            <a:spLocks noGrp="1"/>
          </p:cNvSpPr>
          <p:nvPr>
            <p:ph type="pic" sz="half" idx="13"/>
          </p:nvPr>
        </p:nvSpPr>
        <p:spPr>
          <a:xfrm>
            <a:off x="13169903" y="3238500"/>
            <a:ext cx="9525000" cy="9207501"/>
          </a:xfrm>
          <a:prstGeom prst="rect">
            <a:avLst/>
          </a:prstGeom>
        </p:spPr>
        <p:txBody>
          <a:bodyPr lIns="91438" tIns="45719" rIns="91438" bIns="45719" anchor="t">
            <a:noAutofit/>
          </a:bodyPr>
          <a:lstStyle>
            <a:lvl1pPr>
              <a:defRPr>
                <a:latin typeface="+mj-lt"/>
              </a:defRPr>
            </a:lvl1pPr>
          </a:lstStyle>
          <a:p>
            <a:endParaRPr/>
          </a:p>
        </p:txBody>
      </p:sp>
      <p:sp>
        <p:nvSpPr>
          <p:cNvPr id="779" name="Shape 779"/>
          <p:cNvSpPr>
            <a:spLocks noGrp="1"/>
          </p:cNvSpPr>
          <p:nvPr>
            <p:ph type="title"/>
          </p:nvPr>
        </p:nvSpPr>
        <p:spPr>
          <a:prstGeom prst="rect">
            <a:avLst/>
          </a:prstGeom>
        </p:spPr>
        <p:txBody>
          <a:bodyPr/>
          <a:lstStyle>
            <a:lvl1pPr>
              <a:defRPr>
                <a:latin typeface="+mj-lt"/>
              </a:defRPr>
            </a:lvl1pPr>
          </a:lstStyle>
          <a:p>
            <a:r>
              <a:t>Title Text</a:t>
            </a:r>
          </a:p>
        </p:txBody>
      </p:sp>
      <p:sp>
        <p:nvSpPr>
          <p:cNvPr id="780" name="Shape 780"/>
          <p:cNvSpPr>
            <a:spLocks noGrp="1"/>
          </p:cNvSpPr>
          <p:nvPr>
            <p:ph type="body" sz="half" idx="1"/>
          </p:nvPr>
        </p:nvSpPr>
        <p:spPr>
          <a:xfrm>
            <a:off x="1689101" y="3238500"/>
            <a:ext cx="10007600" cy="9207501"/>
          </a:xfrm>
          <a:prstGeom prst="rect">
            <a:avLst/>
          </a:prstGeom>
        </p:spPr>
        <p:txBody>
          <a:bodyPr/>
          <a:lstStyle>
            <a:lvl1pPr marL="558786" indent="-558786">
              <a:spcBef>
                <a:spcPts val="4501"/>
              </a:spcBef>
              <a:defRPr sz="4500">
                <a:latin typeface="+mj-lt"/>
              </a:defRPr>
            </a:lvl1pPr>
            <a:lvl2pPr marL="1117572" indent="-558786">
              <a:spcBef>
                <a:spcPts val="4501"/>
              </a:spcBef>
              <a:defRPr sz="4500">
                <a:latin typeface="+mj-lt"/>
              </a:defRPr>
            </a:lvl2pPr>
            <a:lvl3pPr marL="1676358" indent="-558786">
              <a:spcBef>
                <a:spcPts val="4501"/>
              </a:spcBef>
              <a:defRPr sz="4500">
                <a:latin typeface="+mj-lt"/>
              </a:defRPr>
            </a:lvl3pPr>
            <a:lvl4pPr marL="2235144" indent="-558786">
              <a:spcBef>
                <a:spcPts val="4501"/>
              </a:spcBef>
              <a:defRPr sz="4500">
                <a:latin typeface="+mj-lt"/>
              </a:defRPr>
            </a:lvl4pPr>
            <a:lvl5pPr marL="2793930" indent="-558786">
              <a:spcBef>
                <a:spcPts val="4501"/>
              </a:spcBef>
              <a:defRPr sz="4500">
                <a:latin typeface="+mj-lt"/>
              </a:defRPr>
            </a:lvl5pPr>
          </a:lstStyle>
          <a:p>
            <a:r>
              <a:t>Body Level One</a:t>
            </a:r>
          </a:p>
          <a:p>
            <a:pPr lvl="1"/>
            <a:r>
              <a:t>Body Level Two</a:t>
            </a:r>
          </a:p>
          <a:p>
            <a:pPr lvl="2"/>
            <a:r>
              <a:t>Body Level Three</a:t>
            </a:r>
          </a:p>
          <a:p>
            <a:pPr lvl="3"/>
            <a:r>
              <a:t>Body Level Four</a:t>
            </a:r>
          </a:p>
          <a:p>
            <a:pPr lvl="4"/>
            <a:r>
              <a:t>Body Level Five</a:t>
            </a:r>
          </a:p>
        </p:txBody>
      </p:sp>
      <p:sp>
        <p:nvSpPr>
          <p:cNvPr id="781" name="Shape 781"/>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3184562631"/>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88" name="Shape 788"/>
          <p:cNvSpPr>
            <a:spLocks noGrp="1"/>
          </p:cNvSpPr>
          <p:nvPr>
            <p:ph type="body" idx="1"/>
          </p:nvPr>
        </p:nvSpPr>
        <p:spPr>
          <a:xfrm>
            <a:off x="1689103" y="1778000"/>
            <a:ext cx="21005800" cy="10147301"/>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r>
              <a:t>Body Level One</a:t>
            </a:r>
          </a:p>
          <a:p>
            <a:pPr lvl="1"/>
            <a:r>
              <a:t>Body Level Two</a:t>
            </a:r>
          </a:p>
          <a:p>
            <a:pPr lvl="2"/>
            <a:r>
              <a:t>Body Level Three</a:t>
            </a:r>
          </a:p>
          <a:p>
            <a:pPr lvl="3"/>
            <a:r>
              <a:t>Body Level Four</a:t>
            </a:r>
          </a:p>
          <a:p>
            <a:pPr lvl="4"/>
            <a:r>
              <a:t>Body Level Five</a:t>
            </a:r>
          </a:p>
        </p:txBody>
      </p:sp>
      <p:sp>
        <p:nvSpPr>
          <p:cNvPr id="789" name="Shape 789"/>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347171489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Header Style">
    <p:spTree>
      <p:nvGrpSpPr>
        <p:cNvPr id="1" name=""/>
        <p:cNvGrpSpPr/>
        <p:nvPr/>
      </p:nvGrpSpPr>
      <p:grpSpPr>
        <a:xfrm>
          <a:off x="0" y="0"/>
          <a:ext cx="0" cy="0"/>
          <a:chOff x="0" y="0"/>
          <a:chExt cx="0" cy="0"/>
        </a:xfrm>
      </p:grpSpPr>
      <p:grpSp>
        <p:nvGrpSpPr>
          <p:cNvPr id="10" name="Group 33"/>
          <p:cNvGrpSpPr/>
          <p:nvPr userDrawn="1"/>
        </p:nvGrpSpPr>
        <p:grpSpPr>
          <a:xfrm>
            <a:off x="1358899" y="638629"/>
            <a:ext cx="2493435" cy="713771"/>
            <a:chOff x="0" y="0"/>
            <a:chExt cx="2493433" cy="713769"/>
          </a:xfrm>
        </p:grpSpPr>
        <p:sp>
          <p:nvSpPr>
            <p:cNvPr id="16" name="Shape 29"/>
            <p:cNvSpPr/>
            <p:nvPr/>
          </p:nvSpPr>
          <p:spPr>
            <a:xfrm>
              <a:off x="0" y="0"/>
              <a:ext cx="713770" cy="713770"/>
            </a:xfrm>
            <a:prstGeom prst="ellipse">
              <a:avLst/>
            </a:prstGeom>
            <a:solidFill>
              <a:srgbClr val="0070C0"/>
            </a:solidFill>
            <a:ln w="12700" cap="flat">
              <a:noFill/>
              <a:miter lim="400000"/>
            </a:ln>
            <a:effectLst/>
          </p:spPr>
          <p:txBody>
            <a:bodyPr wrap="square" lIns="50800" tIns="50800" rIns="50800" bIns="50800" numCol="1" anchor="ctr">
              <a:noAutofit/>
            </a:bodyPr>
            <a:lstStyle/>
            <a:p>
              <a:pPr>
                <a:defRPr sz="3200">
                  <a:solidFill>
                    <a:srgbClr val="FFFFFF"/>
                  </a:solidFill>
                </a:defRPr>
              </a:pPr>
              <a:endParaRPr dirty="0">
                <a:latin typeface="+mj-lt"/>
                <a:ea typeface="Calibri"/>
                <a:cs typeface="Calibri"/>
              </a:endParaRPr>
            </a:p>
          </p:txBody>
        </p:sp>
        <p:sp>
          <p:nvSpPr>
            <p:cNvPr id="17" name="Shape 30"/>
            <p:cNvSpPr/>
            <p:nvPr/>
          </p:nvSpPr>
          <p:spPr>
            <a:xfrm>
              <a:off x="593221" y="0"/>
              <a:ext cx="713770" cy="713770"/>
            </a:xfrm>
            <a:prstGeom prst="ellipse">
              <a:avLst/>
            </a:prstGeom>
            <a:solidFill>
              <a:schemeClr val="accent2"/>
            </a:solidFill>
            <a:ln w="12700" cap="flat">
              <a:noFill/>
              <a:miter lim="400000"/>
            </a:ln>
            <a:effectLst/>
          </p:spPr>
          <p:txBody>
            <a:bodyPr wrap="square" lIns="50800" tIns="50800" rIns="50800" bIns="50800" numCol="1" anchor="ctr">
              <a:noAutofit/>
            </a:bodyPr>
            <a:lstStyle/>
            <a:p>
              <a:pPr>
                <a:defRPr sz="3200">
                  <a:solidFill>
                    <a:srgbClr val="FFFFFF"/>
                  </a:solidFill>
                </a:defRPr>
              </a:pPr>
              <a:endParaRPr dirty="0">
                <a:latin typeface="+mj-lt"/>
                <a:ea typeface="Calibri"/>
                <a:cs typeface="Calibri"/>
              </a:endParaRPr>
            </a:p>
          </p:txBody>
        </p:sp>
        <p:sp>
          <p:nvSpPr>
            <p:cNvPr id="18" name="Shape 31"/>
            <p:cNvSpPr/>
            <p:nvPr/>
          </p:nvSpPr>
          <p:spPr>
            <a:xfrm>
              <a:off x="1186442" y="0"/>
              <a:ext cx="713770" cy="713770"/>
            </a:xfrm>
            <a:prstGeom prst="ellipse">
              <a:avLst/>
            </a:prstGeom>
            <a:solidFill>
              <a:srgbClr val="3698DA"/>
            </a:solidFill>
            <a:ln w="12700" cap="flat">
              <a:noFill/>
              <a:miter lim="400000"/>
            </a:ln>
            <a:effectLst/>
          </p:spPr>
          <p:txBody>
            <a:bodyPr wrap="square" lIns="50800" tIns="50800" rIns="50800" bIns="50800" numCol="1" anchor="ctr">
              <a:noAutofit/>
            </a:bodyPr>
            <a:lstStyle/>
            <a:p>
              <a:pPr>
                <a:defRPr sz="3200">
                  <a:solidFill>
                    <a:srgbClr val="FFFFFF"/>
                  </a:solidFill>
                </a:defRPr>
              </a:pPr>
              <a:endParaRPr dirty="0">
                <a:latin typeface="+mj-lt"/>
                <a:ea typeface="Calibri"/>
                <a:cs typeface="Calibri"/>
              </a:endParaRPr>
            </a:p>
          </p:txBody>
        </p:sp>
        <p:sp>
          <p:nvSpPr>
            <p:cNvPr id="19" name="Shape 32"/>
            <p:cNvSpPr/>
            <p:nvPr/>
          </p:nvSpPr>
          <p:spPr>
            <a:xfrm>
              <a:off x="1779664" y="0"/>
              <a:ext cx="713770" cy="713770"/>
            </a:xfrm>
            <a:prstGeom prst="ellipse">
              <a:avLst/>
            </a:prstGeom>
            <a:solidFill>
              <a:srgbClr val="119FFF"/>
            </a:solidFill>
            <a:ln w="12700" cap="flat">
              <a:noFill/>
              <a:miter lim="400000"/>
            </a:ln>
            <a:effectLst/>
          </p:spPr>
          <p:txBody>
            <a:bodyPr wrap="square" lIns="50800" tIns="50800" rIns="50800" bIns="50800" numCol="1" anchor="ctr">
              <a:noAutofit/>
            </a:bodyPr>
            <a:lstStyle/>
            <a:p>
              <a:pPr>
                <a:defRPr sz="3200">
                  <a:solidFill>
                    <a:srgbClr val="FFFFFF"/>
                  </a:solidFill>
                </a:defRPr>
              </a:pPr>
              <a:endParaRPr dirty="0">
                <a:latin typeface="+mj-lt"/>
                <a:ea typeface="Calibri"/>
                <a:cs typeface="Calibri"/>
              </a:endParaRPr>
            </a:p>
          </p:txBody>
        </p:sp>
      </p:grpSp>
      <p:pic>
        <p:nvPicPr>
          <p:cNvPr id="20" name="Picture 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1557" y="12725250"/>
            <a:ext cx="3933410" cy="629345"/>
          </a:xfrm>
          <a:prstGeom prst="rect">
            <a:avLst/>
          </a:prstGeom>
        </p:spPr>
      </p:pic>
      <p:sp>
        <p:nvSpPr>
          <p:cNvPr id="44" name="Shape 44"/>
          <p:cNvSpPr/>
          <p:nvPr/>
        </p:nvSpPr>
        <p:spPr>
          <a:xfrm>
            <a:off x="4650792" y="1590145"/>
            <a:ext cx="16710008" cy="0"/>
          </a:xfrm>
          <a:prstGeom prst="line">
            <a:avLst/>
          </a:prstGeom>
          <a:ln w="25400">
            <a:solidFill>
              <a:srgbClr val="ACC0D4"/>
            </a:solidFill>
            <a:miter lim="400000"/>
          </a:ln>
        </p:spPr>
        <p:txBody>
          <a:bodyPr lIns="50799" tIns="50799" rIns="50799" bIns="50799" anchor="ctr"/>
          <a:lstStyle/>
          <a:p>
            <a:pPr>
              <a:defRPr sz="3200"/>
            </a:pPr>
            <a:endParaRPr dirty="0">
              <a:latin typeface="+mj-lt"/>
              <a:ea typeface="Calibri"/>
              <a:cs typeface="Calibri"/>
            </a:endParaRPr>
          </a:p>
        </p:txBody>
      </p:sp>
      <p:sp>
        <p:nvSpPr>
          <p:cNvPr id="50" name="Shape 50"/>
          <p:cNvSpPr>
            <a:spLocks noGrp="1"/>
          </p:cNvSpPr>
          <p:nvPr>
            <p:ph type="title"/>
          </p:nvPr>
        </p:nvSpPr>
        <p:spPr>
          <a:xfrm>
            <a:off x="4650792" y="245944"/>
            <a:ext cx="18403954" cy="1131656"/>
          </a:xfrm>
          <a:prstGeom prst="rect">
            <a:avLst/>
          </a:prstGeom>
        </p:spPr>
        <p:txBody>
          <a:bodyPr anchor="t"/>
          <a:lstStyle>
            <a:lvl1pPr algn="l">
              <a:defRPr sz="6400">
                <a:solidFill>
                  <a:srgbClr val="566275"/>
                </a:solidFill>
                <a:latin typeface="+mj-lt"/>
                <a:ea typeface="Lato Black"/>
                <a:cs typeface="Lato Black"/>
                <a:sym typeface="Bebas Neue Bold"/>
              </a:defRPr>
            </a:lvl1pPr>
          </a:lstStyle>
          <a:p>
            <a:r>
              <a:rPr dirty="0"/>
              <a:t>Title Text</a:t>
            </a:r>
          </a:p>
        </p:txBody>
      </p:sp>
      <p:sp>
        <p:nvSpPr>
          <p:cNvPr id="51" name="Shape 51"/>
          <p:cNvSpPr>
            <a:spLocks noGrp="1"/>
          </p:cNvSpPr>
          <p:nvPr>
            <p:ph type="sldNum" sz="quarter" idx="2"/>
          </p:nvPr>
        </p:nvSpPr>
        <p:spPr>
          <a:xfrm>
            <a:off x="3295659" y="785963"/>
            <a:ext cx="431206" cy="425756"/>
          </a:xfrm>
          <a:prstGeom prst="rect">
            <a:avLst/>
          </a:prstGeom>
        </p:spPr>
        <p:txBody>
          <a:bodyPr/>
          <a:lstStyle>
            <a:lvl1pPr>
              <a:defRPr sz="2100" b="1">
                <a:solidFill>
                  <a:srgbClr val="FFFFFF"/>
                </a:solidFill>
                <a:latin typeface="+mj-lt"/>
                <a:ea typeface="Calibri"/>
                <a:cs typeface="Calibri"/>
                <a:sym typeface="Helvetica"/>
              </a:defRPr>
            </a:lvl1pPr>
          </a:lstStyle>
          <a:p>
            <a:fld id="{20752FB9-4AF5-4D02-92F1-114FA4C71F5B}" type="slidenum">
              <a:rPr lang="en-US" smtClean="0"/>
              <a:pPr/>
              <a:t>‹#›</a:t>
            </a:fld>
            <a:endParaRPr lang="en-US" dirty="0"/>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796" name="Shape 796"/>
          <p:cNvSpPr>
            <a:spLocks noGrp="1"/>
          </p:cNvSpPr>
          <p:nvPr>
            <p:ph type="pic" sz="quarter" idx="13"/>
          </p:nvPr>
        </p:nvSpPr>
        <p:spPr>
          <a:xfrm>
            <a:off x="15760699" y="7048500"/>
            <a:ext cx="7404101" cy="5549901"/>
          </a:xfrm>
          <a:prstGeom prst="rect">
            <a:avLst/>
          </a:prstGeom>
        </p:spPr>
        <p:txBody>
          <a:bodyPr lIns="91438" tIns="45719" rIns="91438" bIns="45719" anchor="t">
            <a:noAutofit/>
          </a:bodyPr>
          <a:lstStyle>
            <a:lvl1pPr>
              <a:defRPr>
                <a:latin typeface="+mj-lt"/>
              </a:defRPr>
            </a:lvl1pPr>
          </a:lstStyle>
          <a:p>
            <a:endParaRPr/>
          </a:p>
        </p:txBody>
      </p:sp>
      <p:sp>
        <p:nvSpPr>
          <p:cNvPr id="797" name="Shape 797"/>
          <p:cNvSpPr>
            <a:spLocks noGrp="1"/>
          </p:cNvSpPr>
          <p:nvPr>
            <p:ph type="pic" sz="quarter" idx="14"/>
          </p:nvPr>
        </p:nvSpPr>
        <p:spPr>
          <a:xfrm>
            <a:off x="15760699" y="1130300"/>
            <a:ext cx="7404101" cy="5549901"/>
          </a:xfrm>
          <a:prstGeom prst="rect">
            <a:avLst/>
          </a:prstGeom>
        </p:spPr>
        <p:txBody>
          <a:bodyPr lIns="91438" tIns="45719" rIns="91438" bIns="45719" anchor="t">
            <a:noAutofit/>
          </a:bodyPr>
          <a:lstStyle>
            <a:lvl1pPr>
              <a:defRPr>
                <a:latin typeface="+mj-lt"/>
              </a:defRPr>
            </a:lvl1pPr>
          </a:lstStyle>
          <a:p>
            <a:endParaRPr/>
          </a:p>
        </p:txBody>
      </p:sp>
      <p:sp>
        <p:nvSpPr>
          <p:cNvPr id="798" name="Shape 798"/>
          <p:cNvSpPr>
            <a:spLocks noGrp="1"/>
          </p:cNvSpPr>
          <p:nvPr>
            <p:ph type="pic" idx="15"/>
          </p:nvPr>
        </p:nvSpPr>
        <p:spPr>
          <a:xfrm>
            <a:off x="1206501" y="1130299"/>
            <a:ext cx="14173200" cy="11468101"/>
          </a:xfrm>
          <a:prstGeom prst="rect">
            <a:avLst/>
          </a:prstGeom>
        </p:spPr>
        <p:txBody>
          <a:bodyPr lIns="91438" tIns="45719" rIns="91438" bIns="45719" anchor="t">
            <a:noAutofit/>
          </a:bodyPr>
          <a:lstStyle>
            <a:lvl1pPr>
              <a:defRPr>
                <a:latin typeface="+mj-lt"/>
              </a:defRPr>
            </a:lvl1pPr>
          </a:lstStyle>
          <a:p>
            <a:endParaRPr/>
          </a:p>
        </p:txBody>
      </p:sp>
      <p:sp>
        <p:nvSpPr>
          <p:cNvPr id="799" name="Shape 799"/>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4001560939"/>
      </p:ext>
    </p:extLst>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815" name="Shape 815"/>
          <p:cNvSpPr>
            <a:spLocks noGrp="1"/>
          </p:cNvSpPr>
          <p:nvPr>
            <p:ph type="pic" idx="13"/>
          </p:nvPr>
        </p:nvSpPr>
        <p:spPr>
          <a:xfrm>
            <a:off x="0" y="0"/>
            <a:ext cx="24384000" cy="13716000"/>
          </a:xfrm>
          <a:prstGeom prst="rect">
            <a:avLst/>
          </a:prstGeom>
        </p:spPr>
        <p:txBody>
          <a:bodyPr lIns="91438" tIns="45719" rIns="91438" bIns="45719" anchor="t">
            <a:noAutofit/>
          </a:bodyPr>
          <a:lstStyle>
            <a:lvl1pPr>
              <a:defRPr>
                <a:latin typeface="+mj-lt"/>
              </a:defRPr>
            </a:lvl1pPr>
          </a:lstStyle>
          <a:p>
            <a:endParaRPr/>
          </a:p>
        </p:txBody>
      </p:sp>
      <p:sp>
        <p:nvSpPr>
          <p:cNvPr id="816" name="Shape 816"/>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2140485799"/>
      </p:ext>
    </p:extLst>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823" name="Shape 823"/>
          <p:cNvSpPr>
            <a:spLocks noGrp="1"/>
          </p:cNvSpPr>
          <p:nvPr>
            <p:ph type="sldNum" sz="quarter" idx="2"/>
          </p:nvPr>
        </p:nvSpPr>
        <p:spPr>
          <a:prstGeom prst="rect">
            <a:avLst/>
          </a:prstGeom>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1893177095"/>
      </p:ext>
    </p:extLst>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cSld name="Full Page Image">
    <p:spTree>
      <p:nvGrpSpPr>
        <p:cNvPr id="1" name=""/>
        <p:cNvGrpSpPr/>
        <p:nvPr/>
      </p:nvGrpSpPr>
      <p:grpSpPr>
        <a:xfrm>
          <a:off x="0" y="0"/>
          <a:ext cx="0" cy="0"/>
          <a:chOff x="0" y="0"/>
          <a:chExt cx="0" cy="0"/>
        </a:xfrm>
      </p:grpSpPr>
      <p:sp>
        <p:nvSpPr>
          <p:cNvPr id="11" name="Shape 11"/>
          <p:cNvSpPr>
            <a:spLocks noGrp="1"/>
          </p:cNvSpPr>
          <p:nvPr>
            <p:ph type="pic" idx="13"/>
          </p:nvPr>
        </p:nvSpPr>
        <p:spPr>
          <a:xfrm>
            <a:off x="0" y="0"/>
            <a:ext cx="24384000" cy="13716000"/>
          </a:xfrm>
          <a:prstGeom prst="rect">
            <a:avLst/>
          </a:prstGeom>
        </p:spPr>
        <p:txBody>
          <a:bodyPr lIns="91438" tIns="45719" rIns="91438" bIns="45719" anchor="t">
            <a:noAutofit/>
          </a:bodyPr>
          <a:lstStyle/>
          <a:p>
            <a:endParaRPr dirty="0"/>
          </a:p>
        </p:txBody>
      </p:sp>
      <p:sp>
        <p:nvSpPr>
          <p:cNvPr id="12" name="Shape 12"/>
          <p:cNvSpPr>
            <a:spLocks noGrp="1"/>
          </p:cNvSpPr>
          <p:nvPr>
            <p:ph type="sldNum" sz="quarter" idx="2"/>
          </p:nvPr>
        </p:nvSpPr>
        <p:spPr>
          <a:prstGeom prst="rect">
            <a:avLst/>
          </a:prstGeom>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3267257396"/>
      </p:ext>
    </p:extLst>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Header Style">
    <p:spTree>
      <p:nvGrpSpPr>
        <p:cNvPr id="1" name=""/>
        <p:cNvGrpSpPr/>
        <p:nvPr/>
      </p:nvGrpSpPr>
      <p:grpSpPr>
        <a:xfrm>
          <a:off x="0" y="0"/>
          <a:ext cx="0" cy="0"/>
          <a:chOff x="0" y="0"/>
          <a:chExt cx="0" cy="0"/>
        </a:xfrm>
      </p:grpSpPr>
      <p:grpSp>
        <p:nvGrpSpPr>
          <p:cNvPr id="10" name="Group 33"/>
          <p:cNvGrpSpPr/>
          <p:nvPr userDrawn="1"/>
        </p:nvGrpSpPr>
        <p:grpSpPr>
          <a:xfrm>
            <a:off x="1358899" y="638629"/>
            <a:ext cx="2493435" cy="713771"/>
            <a:chOff x="0" y="0"/>
            <a:chExt cx="2493433" cy="713769"/>
          </a:xfrm>
        </p:grpSpPr>
        <p:sp>
          <p:nvSpPr>
            <p:cNvPr id="16" name="Shape 29"/>
            <p:cNvSpPr/>
            <p:nvPr/>
          </p:nvSpPr>
          <p:spPr>
            <a:xfrm>
              <a:off x="0" y="0"/>
              <a:ext cx="713770" cy="713770"/>
            </a:xfrm>
            <a:prstGeom prst="ellipse">
              <a:avLst/>
            </a:prstGeom>
            <a:solidFill>
              <a:srgbClr val="0070C0"/>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sp>
          <p:nvSpPr>
            <p:cNvPr id="17" name="Shape 30"/>
            <p:cNvSpPr/>
            <p:nvPr/>
          </p:nvSpPr>
          <p:spPr>
            <a:xfrm>
              <a:off x="593221" y="0"/>
              <a:ext cx="713770" cy="713770"/>
            </a:xfrm>
            <a:prstGeom prst="ellipse">
              <a:avLst/>
            </a:prstGeom>
            <a:solidFill>
              <a:schemeClr val="accent2"/>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sp>
          <p:nvSpPr>
            <p:cNvPr id="18" name="Shape 31"/>
            <p:cNvSpPr/>
            <p:nvPr/>
          </p:nvSpPr>
          <p:spPr>
            <a:xfrm>
              <a:off x="1186442" y="0"/>
              <a:ext cx="713770" cy="713770"/>
            </a:xfrm>
            <a:prstGeom prst="ellipse">
              <a:avLst/>
            </a:prstGeom>
            <a:solidFill>
              <a:srgbClr val="3698DA"/>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sp>
          <p:nvSpPr>
            <p:cNvPr id="19" name="Shape 32"/>
            <p:cNvSpPr/>
            <p:nvPr/>
          </p:nvSpPr>
          <p:spPr>
            <a:xfrm>
              <a:off x="1779664" y="0"/>
              <a:ext cx="713770" cy="713770"/>
            </a:xfrm>
            <a:prstGeom prst="ellipse">
              <a:avLst/>
            </a:prstGeom>
            <a:solidFill>
              <a:srgbClr val="119FFF"/>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grpSp>
      <p:pic>
        <p:nvPicPr>
          <p:cNvPr id="20" name="Picture 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1557" y="12725250"/>
            <a:ext cx="3933410" cy="629345"/>
          </a:xfrm>
          <a:prstGeom prst="rect">
            <a:avLst/>
          </a:prstGeom>
        </p:spPr>
      </p:pic>
      <p:sp>
        <p:nvSpPr>
          <p:cNvPr id="44" name="Shape 44"/>
          <p:cNvSpPr/>
          <p:nvPr/>
        </p:nvSpPr>
        <p:spPr>
          <a:xfrm>
            <a:off x="4650792" y="1590145"/>
            <a:ext cx="16710008" cy="0"/>
          </a:xfrm>
          <a:prstGeom prst="line">
            <a:avLst/>
          </a:prstGeom>
          <a:ln w="25400">
            <a:solidFill>
              <a:srgbClr val="ACC0D4"/>
            </a:solidFill>
            <a:miter lim="400000"/>
          </a:ln>
        </p:spPr>
        <p:txBody>
          <a:bodyPr lIns="50799" tIns="50799" rIns="50799" bIns="50799" anchor="ctr"/>
          <a:lstStyle/>
          <a:p>
            <a:pPr marL="0" marR="0" lvl="0" indent="0" algn="ctr" defTabSz="825481" rtl="0" eaLnBrk="1" fontAlgn="auto" latinLnBrk="0" hangingPunct="0">
              <a:lnSpc>
                <a:spcPct val="100000"/>
              </a:lnSpc>
              <a:spcBef>
                <a:spcPts val="0"/>
              </a:spcBef>
              <a:spcAft>
                <a:spcPts val="0"/>
              </a:spcAft>
              <a:buClrTx/>
              <a:buSzTx/>
              <a:buFontTx/>
              <a:buNone/>
              <a:tabLst/>
              <a:defRPr sz="3200"/>
            </a:pPr>
            <a:endParaRPr kumimoji="0" sz="3200" b="0" i="0" u="none" strike="noStrike" kern="0" cap="none" spc="0" normalizeH="0" baseline="0" noProof="0" dirty="0">
              <a:ln>
                <a:noFill/>
              </a:ln>
              <a:solidFill>
                <a:srgbClr val="000000"/>
              </a:solidFill>
              <a:effectLst/>
              <a:uLnTx/>
              <a:uFillTx/>
              <a:latin typeface="Arial"/>
              <a:ea typeface="Calibri"/>
              <a:cs typeface="Calibri"/>
              <a:sym typeface="Helvetica Light"/>
            </a:endParaRPr>
          </a:p>
        </p:txBody>
      </p:sp>
      <p:sp>
        <p:nvSpPr>
          <p:cNvPr id="50" name="Shape 50"/>
          <p:cNvSpPr>
            <a:spLocks noGrp="1"/>
          </p:cNvSpPr>
          <p:nvPr>
            <p:ph type="title"/>
          </p:nvPr>
        </p:nvSpPr>
        <p:spPr>
          <a:xfrm>
            <a:off x="4650792" y="245944"/>
            <a:ext cx="18403954" cy="1131656"/>
          </a:xfrm>
          <a:prstGeom prst="rect">
            <a:avLst/>
          </a:prstGeom>
        </p:spPr>
        <p:txBody>
          <a:bodyPr anchor="t"/>
          <a:lstStyle>
            <a:lvl1pPr algn="l">
              <a:defRPr sz="6400">
                <a:solidFill>
                  <a:srgbClr val="566275"/>
                </a:solidFill>
                <a:latin typeface="+mj-lt"/>
                <a:ea typeface="Lato Black"/>
                <a:cs typeface="Lato Black"/>
                <a:sym typeface="Bebas Neue Bold"/>
              </a:defRPr>
            </a:lvl1pPr>
          </a:lstStyle>
          <a:p>
            <a:r>
              <a:rPr dirty="0"/>
              <a:t>Title Text</a:t>
            </a:r>
          </a:p>
        </p:txBody>
      </p:sp>
      <p:sp>
        <p:nvSpPr>
          <p:cNvPr id="51" name="Shape 51"/>
          <p:cNvSpPr>
            <a:spLocks noGrp="1"/>
          </p:cNvSpPr>
          <p:nvPr>
            <p:ph type="sldNum" sz="quarter" idx="2"/>
          </p:nvPr>
        </p:nvSpPr>
        <p:spPr>
          <a:xfrm>
            <a:off x="3295659" y="785963"/>
            <a:ext cx="431206" cy="425756"/>
          </a:xfrm>
          <a:prstGeom prst="rect">
            <a:avLst/>
          </a:prstGeom>
        </p:spPr>
        <p:txBody>
          <a:bodyPr/>
          <a:lstStyle>
            <a:lvl1pPr>
              <a:defRPr sz="2100" b="1">
                <a:solidFill>
                  <a:srgbClr val="FFFFFF"/>
                </a:solidFill>
                <a:latin typeface="+mj-lt"/>
                <a:ea typeface="Calibri"/>
                <a:cs typeface="Calibri"/>
                <a:sym typeface="Helvetica"/>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Arial"/>
                <a:cs typeface="Calibri"/>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100" b="1" i="0" u="none" strike="noStrike" kern="0" cap="none" spc="0" normalizeH="0" baseline="0" noProof="0" dirty="0">
              <a:ln>
                <a:noFill/>
              </a:ln>
              <a:solidFill>
                <a:srgbClr val="FFFFFF"/>
              </a:solidFill>
              <a:effectLst/>
              <a:uLnTx/>
              <a:uFillTx/>
              <a:latin typeface="Arial"/>
              <a:cs typeface="Calibri"/>
              <a:sym typeface="Helvetica"/>
            </a:endParaRPr>
          </a:p>
        </p:txBody>
      </p:sp>
    </p:spTree>
    <p:extLst>
      <p:ext uri="{BB962C8B-B14F-4D97-AF65-F5344CB8AC3E}">
        <p14:creationId xmlns:p14="http://schemas.microsoft.com/office/powerpoint/2010/main" val="468901784"/>
      </p:ext>
    </p:extLst>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743" name="Shape 743"/>
          <p:cNvSpPr>
            <a:spLocks noGrp="1"/>
          </p:cNvSpPr>
          <p:nvPr>
            <p:ph type="title"/>
          </p:nvPr>
        </p:nvSpPr>
        <p:spPr>
          <a:xfrm>
            <a:off x="1778000" y="4533903"/>
            <a:ext cx="20828000" cy="4648200"/>
          </a:xfrm>
          <a:prstGeom prst="rect">
            <a:avLst/>
          </a:prstGeom>
        </p:spPr>
        <p:txBody>
          <a:bodyPr/>
          <a:lstStyle>
            <a:lvl1pPr>
              <a:defRPr>
                <a:latin typeface="+mj-lt"/>
              </a:defRPr>
            </a:lvl1pPr>
          </a:lstStyle>
          <a:p>
            <a:r>
              <a:t>Title Text</a:t>
            </a:r>
          </a:p>
        </p:txBody>
      </p:sp>
      <p:sp>
        <p:nvSpPr>
          <p:cNvPr id="744" name="Shape 744"/>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1791019233"/>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751" name="Shape 751"/>
          <p:cNvSpPr>
            <a:spLocks noGrp="1"/>
          </p:cNvSpPr>
          <p:nvPr>
            <p:ph type="pic" sz="half" idx="13"/>
          </p:nvPr>
        </p:nvSpPr>
        <p:spPr>
          <a:xfrm>
            <a:off x="13165983" y="1104903"/>
            <a:ext cx="9525000" cy="11506200"/>
          </a:xfrm>
          <a:prstGeom prst="rect">
            <a:avLst/>
          </a:prstGeom>
        </p:spPr>
        <p:txBody>
          <a:bodyPr lIns="91438" tIns="45719" rIns="91438" bIns="45719" anchor="t">
            <a:noAutofit/>
          </a:bodyPr>
          <a:lstStyle>
            <a:lvl1pPr>
              <a:defRPr>
                <a:latin typeface="+mj-lt"/>
              </a:defRPr>
            </a:lvl1pPr>
          </a:lstStyle>
          <a:p>
            <a:endParaRPr/>
          </a:p>
        </p:txBody>
      </p:sp>
      <p:sp>
        <p:nvSpPr>
          <p:cNvPr id="752" name="Shape 752"/>
          <p:cNvSpPr>
            <a:spLocks noGrp="1"/>
          </p:cNvSpPr>
          <p:nvPr>
            <p:ph type="title"/>
          </p:nvPr>
        </p:nvSpPr>
        <p:spPr>
          <a:xfrm>
            <a:off x="1651002" y="1104903"/>
            <a:ext cx="10223501" cy="5613400"/>
          </a:xfrm>
          <a:prstGeom prst="rect">
            <a:avLst/>
          </a:prstGeom>
        </p:spPr>
        <p:txBody>
          <a:bodyPr anchor="b"/>
          <a:lstStyle>
            <a:lvl1pPr>
              <a:defRPr sz="8500">
                <a:latin typeface="+mj-lt"/>
              </a:defRPr>
            </a:lvl1pPr>
          </a:lstStyle>
          <a:p>
            <a:r>
              <a:t>Title Text</a:t>
            </a:r>
          </a:p>
        </p:txBody>
      </p:sp>
      <p:sp>
        <p:nvSpPr>
          <p:cNvPr id="753" name="Shape 753"/>
          <p:cNvSpPr>
            <a:spLocks noGrp="1"/>
          </p:cNvSpPr>
          <p:nvPr>
            <p:ph type="body" sz="quarter" idx="1"/>
          </p:nvPr>
        </p:nvSpPr>
        <p:spPr>
          <a:xfrm>
            <a:off x="1651002" y="6845303"/>
            <a:ext cx="10223501" cy="5765800"/>
          </a:xfrm>
          <a:prstGeom prst="rect">
            <a:avLst/>
          </a:prstGeom>
        </p:spPr>
        <p:txBody>
          <a:bodyPr anchor="t"/>
          <a:lstStyle>
            <a:lvl1pPr marL="0" indent="0" algn="ctr">
              <a:spcBef>
                <a:spcPts val="0"/>
              </a:spcBef>
              <a:buSzTx/>
              <a:buNone/>
              <a:defRPr sz="4500">
                <a:latin typeface="+mj-lt"/>
              </a:defRPr>
            </a:lvl1pPr>
            <a:lvl2pPr marL="0" indent="228594" algn="ctr">
              <a:spcBef>
                <a:spcPts val="0"/>
              </a:spcBef>
              <a:buSzTx/>
              <a:buNone/>
              <a:defRPr sz="4500">
                <a:latin typeface="+mj-lt"/>
              </a:defRPr>
            </a:lvl2pPr>
            <a:lvl3pPr marL="0" indent="457189" algn="ctr">
              <a:spcBef>
                <a:spcPts val="0"/>
              </a:spcBef>
              <a:buSzTx/>
              <a:buNone/>
              <a:defRPr sz="4500">
                <a:latin typeface="+mj-lt"/>
              </a:defRPr>
            </a:lvl3pPr>
            <a:lvl4pPr marL="0" indent="685783" algn="ctr">
              <a:spcBef>
                <a:spcPts val="0"/>
              </a:spcBef>
              <a:buSzTx/>
              <a:buNone/>
              <a:defRPr sz="4500">
                <a:latin typeface="+mj-lt"/>
              </a:defRPr>
            </a:lvl4pPr>
            <a:lvl5pPr marL="0" indent="914377" algn="ctr">
              <a:spcBef>
                <a:spcPts val="0"/>
              </a:spcBef>
              <a:buSzTx/>
              <a:buNone/>
              <a:defRPr sz="4500">
                <a:latin typeface="+mj-lt"/>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754" name="Shape 754"/>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145271385"/>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761" name="Shape 761"/>
          <p:cNvSpPr>
            <a:spLocks noGrp="1"/>
          </p:cNvSpPr>
          <p:nvPr>
            <p:ph type="title"/>
          </p:nvPr>
        </p:nvSpPr>
        <p:spPr>
          <a:prstGeom prst="rect">
            <a:avLst/>
          </a:prstGeom>
        </p:spPr>
        <p:txBody>
          <a:bodyPr/>
          <a:lstStyle>
            <a:lvl1pPr>
              <a:defRPr>
                <a:latin typeface="+mj-lt"/>
              </a:defRPr>
            </a:lvl1pPr>
          </a:lstStyle>
          <a:p>
            <a:r>
              <a:t>Title Text</a:t>
            </a:r>
          </a:p>
        </p:txBody>
      </p:sp>
      <p:sp>
        <p:nvSpPr>
          <p:cNvPr id="762" name="Shape 762"/>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2942472021"/>
      </p:ext>
    </p:extLst>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769" name="Shape 769"/>
          <p:cNvSpPr>
            <a:spLocks noGrp="1"/>
          </p:cNvSpPr>
          <p:nvPr>
            <p:ph type="title"/>
          </p:nvPr>
        </p:nvSpPr>
        <p:spPr>
          <a:prstGeom prst="rect">
            <a:avLst/>
          </a:prstGeom>
        </p:spPr>
        <p:txBody>
          <a:bodyPr/>
          <a:lstStyle>
            <a:lvl1pPr>
              <a:defRPr>
                <a:latin typeface="+mj-lt"/>
              </a:defRPr>
            </a:lvl1pPr>
          </a:lstStyle>
          <a:p>
            <a:r>
              <a:t>Title Text</a:t>
            </a:r>
          </a:p>
        </p:txBody>
      </p:sp>
      <p:sp>
        <p:nvSpPr>
          <p:cNvPr id="770" name="Shape 770"/>
          <p:cNvSpPr>
            <a:spLocks noGrp="1"/>
          </p:cNvSpPr>
          <p:nvPr>
            <p:ph type="body" idx="1"/>
          </p:nvPr>
        </p:nvSpPr>
        <p:spPr>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r>
              <a:t>Body Level One</a:t>
            </a:r>
          </a:p>
          <a:p>
            <a:pPr lvl="1"/>
            <a:r>
              <a:t>Body Level Two</a:t>
            </a:r>
          </a:p>
          <a:p>
            <a:pPr lvl="2"/>
            <a:r>
              <a:t>Body Level Three</a:t>
            </a:r>
          </a:p>
          <a:p>
            <a:pPr lvl="3"/>
            <a:r>
              <a:t>Body Level Four</a:t>
            </a:r>
          </a:p>
          <a:p>
            <a:pPr lvl="4"/>
            <a:r>
              <a:t>Body Level Five</a:t>
            </a:r>
          </a:p>
        </p:txBody>
      </p:sp>
      <p:sp>
        <p:nvSpPr>
          <p:cNvPr id="771" name="Shape 771"/>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4094002911"/>
      </p:ext>
    </p:extLst>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778" name="Shape 778"/>
          <p:cNvSpPr>
            <a:spLocks noGrp="1"/>
          </p:cNvSpPr>
          <p:nvPr>
            <p:ph type="pic" sz="half" idx="13"/>
          </p:nvPr>
        </p:nvSpPr>
        <p:spPr>
          <a:xfrm>
            <a:off x="13169903" y="3238500"/>
            <a:ext cx="9525000" cy="9207501"/>
          </a:xfrm>
          <a:prstGeom prst="rect">
            <a:avLst/>
          </a:prstGeom>
        </p:spPr>
        <p:txBody>
          <a:bodyPr lIns="91438" tIns="45719" rIns="91438" bIns="45719" anchor="t">
            <a:noAutofit/>
          </a:bodyPr>
          <a:lstStyle>
            <a:lvl1pPr>
              <a:defRPr>
                <a:latin typeface="+mj-lt"/>
              </a:defRPr>
            </a:lvl1pPr>
          </a:lstStyle>
          <a:p>
            <a:endParaRPr/>
          </a:p>
        </p:txBody>
      </p:sp>
      <p:sp>
        <p:nvSpPr>
          <p:cNvPr id="779" name="Shape 779"/>
          <p:cNvSpPr>
            <a:spLocks noGrp="1"/>
          </p:cNvSpPr>
          <p:nvPr>
            <p:ph type="title"/>
          </p:nvPr>
        </p:nvSpPr>
        <p:spPr>
          <a:prstGeom prst="rect">
            <a:avLst/>
          </a:prstGeom>
        </p:spPr>
        <p:txBody>
          <a:bodyPr/>
          <a:lstStyle>
            <a:lvl1pPr>
              <a:defRPr>
                <a:latin typeface="+mj-lt"/>
              </a:defRPr>
            </a:lvl1pPr>
          </a:lstStyle>
          <a:p>
            <a:r>
              <a:t>Title Text</a:t>
            </a:r>
          </a:p>
        </p:txBody>
      </p:sp>
      <p:sp>
        <p:nvSpPr>
          <p:cNvPr id="780" name="Shape 780"/>
          <p:cNvSpPr>
            <a:spLocks noGrp="1"/>
          </p:cNvSpPr>
          <p:nvPr>
            <p:ph type="body" sz="half" idx="1"/>
          </p:nvPr>
        </p:nvSpPr>
        <p:spPr>
          <a:xfrm>
            <a:off x="1689101" y="3238500"/>
            <a:ext cx="10007600" cy="9207501"/>
          </a:xfrm>
          <a:prstGeom prst="rect">
            <a:avLst/>
          </a:prstGeom>
        </p:spPr>
        <p:txBody>
          <a:bodyPr/>
          <a:lstStyle>
            <a:lvl1pPr marL="558786" indent="-558786">
              <a:spcBef>
                <a:spcPts val="4501"/>
              </a:spcBef>
              <a:defRPr sz="4500">
                <a:latin typeface="+mj-lt"/>
              </a:defRPr>
            </a:lvl1pPr>
            <a:lvl2pPr marL="1117572" indent="-558786">
              <a:spcBef>
                <a:spcPts val="4501"/>
              </a:spcBef>
              <a:defRPr sz="4500">
                <a:latin typeface="+mj-lt"/>
              </a:defRPr>
            </a:lvl2pPr>
            <a:lvl3pPr marL="1676358" indent="-558786">
              <a:spcBef>
                <a:spcPts val="4501"/>
              </a:spcBef>
              <a:defRPr sz="4500">
                <a:latin typeface="+mj-lt"/>
              </a:defRPr>
            </a:lvl3pPr>
            <a:lvl4pPr marL="2235144" indent="-558786">
              <a:spcBef>
                <a:spcPts val="4501"/>
              </a:spcBef>
              <a:defRPr sz="4500">
                <a:latin typeface="+mj-lt"/>
              </a:defRPr>
            </a:lvl4pPr>
            <a:lvl5pPr marL="2793930" indent="-558786">
              <a:spcBef>
                <a:spcPts val="4501"/>
              </a:spcBef>
              <a:defRPr sz="4500">
                <a:latin typeface="+mj-lt"/>
              </a:defRPr>
            </a:lvl5pPr>
          </a:lstStyle>
          <a:p>
            <a:r>
              <a:t>Body Level One</a:t>
            </a:r>
          </a:p>
          <a:p>
            <a:pPr lvl="1"/>
            <a:r>
              <a:t>Body Level Two</a:t>
            </a:r>
          </a:p>
          <a:p>
            <a:pPr lvl="2"/>
            <a:r>
              <a:t>Body Level Three</a:t>
            </a:r>
          </a:p>
          <a:p>
            <a:pPr lvl="3"/>
            <a:r>
              <a:t>Body Level Four</a:t>
            </a:r>
          </a:p>
          <a:p>
            <a:pPr lvl="4"/>
            <a:r>
              <a:t>Body Level Five</a:t>
            </a:r>
          </a:p>
        </p:txBody>
      </p:sp>
      <p:sp>
        <p:nvSpPr>
          <p:cNvPr id="781" name="Shape 781"/>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675833535"/>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743" name="Shape 743"/>
          <p:cNvSpPr>
            <a:spLocks noGrp="1"/>
          </p:cNvSpPr>
          <p:nvPr>
            <p:ph type="title"/>
          </p:nvPr>
        </p:nvSpPr>
        <p:spPr>
          <a:xfrm>
            <a:off x="1778000" y="4533903"/>
            <a:ext cx="20828000" cy="4648200"/>
          </a:xfrm>
          <a:prstGeom prst="rect">
            <a:avLst/>
          </a:prstGeom>
        </p:spPr>
        <p:txBody>
          <a:bodyPr/>
          <a:lstStyle>
            <a:lvl1pPr>
              <a:defRPr>
                <a:latin typeface="+mj-lt"/>
              </a:defRPr>
            </a:lvl1pPr>
          </a:lstStyle>
          <a:p>
            <a:r>
              <a:t>Title Text</a:t>
            </a:r>
          </a:p>
        </p:txBody>
      </p:sp>
      <p:sp>
        <p:nvSpPr>
          <p:cNvPr id="744" name="Shape 744"/>
          <p:cNvSpPr>
            <a:spLocks noGrp="1"/>
          </p:cNvSpPr>
          <p:nvPr>
            <p:ph type="sldNum" sz="quarter" idx="2"/>
          </p:nvPr>
        </p:nvSpPr>
        <p:spPr>
          <a:prstGeom prst="rect">
            <a:avLst/>
          </a:prstGeom>
        </p:spPr>
        <p:txBody>
          <a:bodyPr/>
          <a:lstStyle>
            <a:lvl1pPr>
              <a:defRPr>
                <a:latin typeface="+mj-lt"/>
              </a:defRPr>
            </a:lvl1pPr>
          </a:lstStyle>
          <a:p>
            <a:fld id="{86CB4B4D-7CA3-9044-876B-883B54F8677D}" type="slidenum">
              <a:rPr lang="en-US" smtClean="0"/>
              <a:pPr/>
              <a:t>‹#›</a:t>
            </a:fld>
            <a:endParaRPr lang="en-US"/>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88" name="Shape 788"/>
          <p:cNvSpPr>
            <a:spLocks noGrp="1"/>
          </p:cNvSpPr>
          <p:nvPr>
            <p:ph type="body" idx="1"/>
          </p:nvPr>
        </p:nvSpPr>
        <p:spPr>
          <a:xfrm>
            <a:off x="1689103" y="1778000"/>
            <a:ext cx="21005800" cy="10147301"/>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r>
              <a:t>Body Level One</a:t>
            </a:r>
          </a:p>
          <a:p>
            <a:pPr lvl="1"/>
            <a:r>
              <a:t>Body Level Two</a:t>
            </a:r>
          </a:p>
          <a:p>
            <a:pPr lvl="2"/>
            <a:r>
              <a:t>Body Level Three</a:t>
            </a:r>
          </a:p>
          <a:p>
            <a:pPr lvl="3"/>
            <a:r>
              <a:t>Body Level Four</a:t>
            </a:r>
          </a:p>
          <a:p>
            <a:pPr lvl="4"/>
            <a:r>
              <a:t>Body Level Five</a:t>
            </a:r>
          </a:p>
        </p:txBody>
      </p:sp>
      <p:sp>
        <p:nvSpPr>
          <p:cNvPr id="789" name="Shape 789"/>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4161009549"/>
      </p:ext>
    </p:extLst>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796" name="Shape 796"/>
          <p:cNvSpPr>
            <a:spLocks noGrp="1"/>
          </p:cNvSpPr>
          <p:nvPr>
            <p:ph type="pic" sz="quarter" idx="13"/>
          </p:nvPr>
        </p:nvSpPr>
        <p:spPr>
          <a:xfrm>
            <a:off x="15760699" y="7048500"/>
            <a:ext cx="7404101" cy="5549901"/>
          </a:xfrm>
          <a:prstGeom prst="rect">
            <a:avLst/>
          </a:prstGeom>
        </p:spPr>
        <p:txBody>
          <a:bodyPr lIns="91438" tIns="45719" rIns="91438" bIns="45719" anchor="t">
            <a:noAutofit/>
          </a:bodyPr>
          <a:lstStyle>
            <a:lvl1pPr>
              <a:defRPr>
                <a:latin typeface="+mj-lt"/>
              </a:defRPr>
            </a:lvl1pPr>
          </a:lstStyle>
          <a:p>
            <a:endParaRPr/>
          </a:p>
        </p:txBody>
      </p:sp>
      <p:sp>
        <p:nvSpPr>
          <p:cNvPr id="797" name="Shape 797"/>
          <p:cNvSpPr>
            <a:spLocks noGrp="1"/>
          </p:cNvSpPr>
          <p:nvPr>
            <p:ph type="pic" sz="quarter" idx="14"/>
          </p:nvPr>
        </p:nvSpPr>
        <p:spPr>
          <a:xfrm>
            <a:off x="15760699" y="1130300"/>
            <a:ext cx="7404101" cy="5549901"/>
          </a:xfrm>
          <a:prstGeom prst="rect">
            <a:avLst/>
          </a:prstGeom>
        </p:spPr>
        <p:txBody>
          <a:bodyPr lIns="91438" tIns="45719" rIns="91438" bIns="45719" anchor="t">
            <a:noAutofit/>
          </a:bodyPr>
          <a:lstStyle>
            <a:lvl1pPr>
              <a:defRPr>
                <a:latin typeface="+mj-lt"/>
              </a:defRPr>
            </a:lvl1pPr>
          </a:lstStyle>
          <a:p>
            <a:endParaRPr/>
          </a:p>
        </p:txBody>
      </p:sp>
      <p:sp>
        <p:nvSpPr>
          <p:cNvPr id="798" name="Shape 798"/>
          <p:cNvSpPr>
            <a:spLocks noGrp="1"/>
          </p:cNvSpPr>
          <p:nvPr>
            <p:ph type="pic" idx="15"/>
          </p:nvPr>
        </p:nvSpPr>
        <p:spPr>
          <a:xfrm>
            <a:off x="1206501" y="1130299"/>
            <a:ext cx="14173200" cy="11468101"/>
          </a:xfrm>
          <a:prstGeom prst="rect">
            <a:avLst/>
          </a:prstGeom>
        </p:spPr>
        <p:txBody>
          <a:bodyPr lIns="91438" tIns="45719" rIns="91438" bIns="45719" anchor="t">
            <a:noAutofit/>
          </a:bodyPr>
          <a:lstStyle>
            <a:lvl1pPr>
              <a:defRPr>
                <a:latin typeface="+mj-lt"/>
              </a:defRPr>
            </a:lvl1pPr>
          </a:lstStyle>
          <a:p>
            <a:endParaRPr/>
          </a:p>
        </p:txBody>
      </p:sp>
      <p:sp>
        <p:nvSpPr>
          <p:cNvPr id="799" name="Shape 799"/>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4046250565"/>
      </p:ext>
    </p:extLst>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815" name="Shape 815"/>
          <p:cNvSpPr>
            <a:spLocks noGrp="1"/>
          </p:cNvSpPr>
          <p:nvPr>
            <p:ph type="pic" idx="13"/>
          </p:nvPr>
        </p:nvSpPr>
        <p:spPr>
          <a:xfrm>
            <a:off x="0" y="0"/>
            <a:ext cx="24384000" cy="13716000"/>
          </a:xfrm>
          <a:prstGeom prst="rect">
            <a:avLst/>
          </a:prstGeom>
        </p:spPr>
        <p:txBody>
          <a:bodyPr lIns="91438" tIns="45719" rIns="91438" bIns="45719" anchor="t">
            <a:noAutofit/>
          </a:bodyPr>
          <a:lstStyle>
            <a:lvl1pPr>
              <a:defRPr>
                <a:latin typeface="+mj-lt"/>
              </a:defRPr>
            </a:lvl1pPr>
          </a:lstStyle>
          <a:p>
            <a:endParaRPr/>
          </a:p>
        </p:txBody>
      </p:sp>
      <p:sp>
        <p:nvSpPr>
          <p:cNvPr id="816" name="Shape 816"/>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633472048"/>
      </p:ext>
    </p:extLst>
  </p:cSld>
  <p:clrMapOvr>
    <a:masterClrMapping/>
  </p:clrMapOvr>
  <p:transition spd="med"/>
</p:sldLayout>
</file>

<file path=ppt/slideLayouts/slideLayout33.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823" name="Shape 823"/>
          <p:cNvSpPr>
            <a:spLocks noGrp="1"/>
          </p:cNvSpPr>
          <p:nvPr>
            <p:ph type="sldNum" sz="quarter" idx="2"/>
          </p:nvPr>
        </p:nvSpPr>
        <p:spPr>
          <a:prstGeom prst="rect">
            <a:avLst/>
          </a:prstGeom>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3502932749"/>
      </p:ext>
    </p:extLst>
  </p:cSld>
  <p:clrMapOvr>
    <a:masterClrMapping/>
  </p:clrMapOvr>
  <p:transition spd="med"/>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cSld name="Full Page Image">
    <p:spTree>
      <p:nvGrpSpPr>
        <p:cNvPr id="1" name=""/>
        <p:cNvGrpSpPr/>
        <p:nvPr/>
      </p:nvGrpSpPr>
      <p:grpSpPr>
        <a:xfrm>
          <a:off x="0" y="0"/>
          <a:ext cx="0" cy="0"/>
          <a:chOff x="0" y="0"/>
          <a:chExt cx="0" cy="0"/>
        </a:xfrm>
      </p:grpSpPr>
      <p:sp>
        <p:nvSpPr>
          <p:cNvPr id="11" name="Shape 11"/>
          <p:cNvSpPr>
            <a:spLocks noGrp="1"/>
          </p:cNvSpPr>
          <p:nvPr>
            <p:ph type="pic" idx="13"/>
          </p:nvPr>
        </p:nvSpPr>
        <p:spPr>
          <a:xfrm>
            <a:off x="0" y="0"/>
            <a:ext cx="24384000" cy="13716000"/>
          </a:xfrm>
          <a:prstGeom prst="rect">
            <a:avLst/>
          </a:prstGeom>
        </p:spPr>
        <p:txBody>
          <a:bodyPr lIns="91438" tIns="45719" rIns="91438" bIns="45719" anchor="t">
            <a:noAutofit/>
          </a:bodyPr>
          <a:lstStyle/>
          <a:p>
            <a:endParaRPr dirty="0"/>
          </a:p>
        </p:txBody>
      </p:sp>
      <p:sp>
        <p:nvSpPr>
          <p:cNvPr id="12" name="Shape 12"/>
          <p:cNvSpPr>
            <a:spLocks noGrp="1"/>
          </p:cNvSpPr>
          <p:nvPr>
            <p:ph type="sldNum" sz="quarter" idx="2"/>
          </p:nvPr>
        </p:nvSpPr>
        <p:spPr>
          <a:prstGeom prst="rect">
            <a:avLst/>
          </a:prstGeom>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3295354125"/>
      </p:ext>
    </p:extLst>
  </p:cSld>
  <p:clrMapOvr>
    <a:masterClrMapping/>
  </p:clrMapOvr>
  <p:transition spd="med"/>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Header Style">
    <p:spTree>
      <p:nvGrpSpPr>
        <p:cNvPr id="1" name=""/>
        <p:cNvGrpSpPr/>
        <p:nvPr/>
      </p:nvGrpSpPr>
      <p:grpSpPr>
        <a:xfrm>
          <a:off x="0" y="0"/>
          <a:ext cx="0" cy="0"/>
          <a:chOff x="0" y="0"/>
          <a:chExt cx="0" cy="0"/>
        </a:xfrm>
      </p:grpSpPr>
      <p:grpSp>
        <p:nvGrpSpPr>
          <p:cNvPr id="10" name="Group 33"/>
          <p:cNvGrpSpPr/>
          <p:nvPr userDrawn="1"/>
        </p:nvGrpSpPr>
        <p:grpSpPr>
          <a:xfrm>
            <a:off x="1358899" y="638629"/>
            <a:ext cx="2493435" cy="713771"/>
            <a:chOff x="0" y="0"/>
            <a:chExt cx="2493433" cy="713769"/>
          </a:xfrm>
        </p:grpSpPr>
        <p:sp>
          <p:nvSpPr>
            <p:cNvPr id="16" name="Shape 29"/>
            <p:cNvSpPr/>
            <p:nvPr/>
          </p:nvSpPr>
          <p:spPr>
            <a:xfrm>
              <a:off x="0" y="0"/>
              <a:ext cx="713770" cy="713770"/>
            </a:xfrm>
            <a:prstGeom prst="ellipse">
              <a:avLst/>
            </a:prstGeom>
            <a:solidFill>
              <a:srgbClr val="0070C0"/>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sp>
          <p:nvSpPr>
            <p:cNvPr id="17" name="Shape 30"/>
            <p:cNvSpPr/>
            <p:nvPr/>
          </p:nvSpPr>
          <p:spPr>
            <a:xfrm>
              <a:off x="593221" y="0"/>
              <a:ext cx="713770" cy="713770"/>
            </a:xfrm>
            <a:prstGeom prst="ellipse">
              <a:avLst/>
            </a:prstGeom>
            <a:solidFill>
              <a:schemeClr val="accent2"/>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sp>
          <p:nvSpPr>
            <p:cNvPr id="18" name="Shape 31"/>
            <p:cNvSpPr/>
            <p:nvPr/>
          </p:nvSpPr>
          <p:spPr>
            <a:xfrm>
              <a:off x="1186442" y="0"/>
              <a:ext cx="713770" cy="713770"/>
            </a:xfrm>
            <a:prstGeom prst="ellipse">
              <a:avLst/>
            </a:prstGeom>
            <a:solidFill>
              <a:srgbClr val="3698DA"/>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sp>
          <p:nvSpPr>
            <p:cNvPr id="19" name="Shape 32"/>
            <p:cNvSpPr/>
            <p:nvPr/>
          </p:nvSpPr>
          <p:spPr>
            <a:xfrm>
              <a:off x="1779664" y="0"/>
              <a:ext cx="713770" cy="713770"/>
            </a:xfrm>
            <a:prstGeom prst="ellipse">
              <a:avLst/>
            </a:prstGeom>
            <a:solidFill>
              <a:srgbClr val="119FFF"/>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grpSp>
      <p:pic>
        <p:nvPicPr>
          <p:cNvPr id="20" name="Picture 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1557" y="12725250"/>
            <a:ext cx="3933410" cy="629345"/>
          </a:xfrm>
          <a:prstGeom prst="rect">
            <a:avLst/>
          </a:prstGeom>
        </p:spPr>
      </p:pic>
      <p:sp>
        <p:nvSpPr>
          <p:cNvPr id="44" name="Shape 44"/>
          <p:cNvSpPr/>
          <p:nvPr/>
        </p:nvSpPr>
        <p:spPr>
          <a:xfrm>
            <a:off x="4650792" y="1590145"/>
            <a:ext cx="16710008" cy="0"/>
          </a:xfrm>
          <a:prstGeom prst="line">
            <a:avLst/>
          </a:prstGeom>
          <a:ln w="25400">
            <a:solidFill>
              <a:srgbClr val="ACC0D4"/>
            </a:solidFill>
            <a:miter lim="400000"/>
          </a:ln>
        </p:spPr>
        <p:txBody>
          <a:bodyPr lIns="50799" tIns="50799" rIns="50799" bIns="50799" anchor="ctr"/>
          <a:lstStyle/>
          <a:p>
            <a:pPr marL="0" marR="0" lvl="0" indent="0" algn="ctr" defTabSz="825481" rtl="0" eaLnBrk="1" fontAlgn="auto" latinLnBrk="0" hangingPunct="0">
              <a:lnSpc>
                <a:spcPct val="100000"/>
              </a:lnSpc>
              <a:spcBef>
                <a:spcPts val="0"/>
              </a:spcBef>
              <a:spcAft>
                <a:spcPts val="0"/>
              </a:spcAft>
              <a:buClrTx/>
              <a:buSzTx/>
              <a:buFontTx/>
              <a:buNone/>
              <a:tabLst/>
              <a:defRPr sz="3200"/>
            </a:pPr>
            <a:endParaRPr kumimoji="0" sz="3200" b="0" i="0" u="none" strike="noStrike" kern="0" cap="none" spc="0" normalizeH="0" baseline="0" noProof="0" dirty="0">
              <a:ln>
                <a:noFill/>
              </a:ln>
              <a:solidFill>
                <a:srgbClr val="000000"/>
              </a:solidFill>
              <a:effectLst/>
              <a:uLnTx/>
              <a:uFillTx/>
              <a:latin typeface="Arial"/>
              <a:ea typeface="Calibri"/>
              <a:cs typeface="Calibri"/>
              <a:sym typeface="Helvetica Light"/>
            </a:endParaRPr>
          </a:p>
        </p:txBody>
      </p:sp>
      <p:sp>
        <p:nvSpPr>
          <p:cNvPr id="50" name="Shape 50"/>
          <p:cNvSpPr>
            <a:spLocks noGrp="1"/>
          </p:cNvSpPr>
          <p:nvPr>
            <p:ph type="title"/>
          </p:nvPr>
        </p:nvSpPr>
        <p:spPr>
          <a:xfrm>
            <a:off x="4650792" y="245944"/>
            <a:ext cx="18403954" cy="1131656"/>
          </a:xfrm>
          <a:prstGeom prst="rect">
            <a:avLst/>
          </a:prstGeom>
        </p:spPr>
        <p:txBody>
          <a:bodyPr anchor="t"/>
          <a:lstStyle>
            <a:lvl1pPr algn="l">
              <a:defRPr sz="6400">
                <a:solidFill>
                  <a:srgbClr val="566275"/>
                </a:solidFill>
                <a:latin typeface="+mj-lt"/>
                <a:ea typeface="Lato Black"/>
                <a:cs typeface="Lato Black"/>
                <a:sym typeface="Bebas Neue Bold"/>
              </a:defRPr>
            </a:lvl1pPr>
          </a:lstStyle>
          <a:p>
            <a:r>
              <a:rPr dirty="0"/>
              <a:t>Title Text</a:t>
            </a:r>
          </a:p>
        </p:txBody>
      </p:sp>
      <p:sp>
        <p:nvSpPr>
          <p:cNvPr id="51" name="Shape 51"/>
          <p:cNvSpPr>
            <a:spLocks noGrp="1"/>
          </p:cNvSpPr>
          <p:nvPr>
            <p:ph type="sldNum" sz="quarter" idx="2"/>
          </p:nvPr>
        </p:nvSpPr>
        <p:spPr>
          <a:xfrm>
            <a:off x="3295659" y="785963"/>
            <a:ext cx="431206" cy="425756"/>
          </a:xfrm>
          <a:prstGeom prst="rect">
            <a:avLst/>
          </a:prstGeom>
        </p:spPr>
        <p:txBody>
          <a:bodyPr/>
          <a:lstStyle>
            <a:lvl1pPr>
              <a:defRPr sz="2100" b="1">
                <a:solidFill>
                  <a:srgbClr val="FFFFFF"/>
                </a:solidFill>
                <a:latin typeface="+mj-lt"/>
                <a:ea typeface="Calibri"/>
                <a:cs typeface="Calibri"/>
                <a:sym typeface="Helvetica"/>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Arial"/>
                <a:cs typeface="Calibri"/>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100" b="1" i="0" u="none" strike="noStrike" kern="0" cap="none" spc="0" normalizeH="0" baseline="0" noProof="0" dirty="0">
              <a:ln>
                <a:noFill/>
              </a:ln>
              <a:solidFill>
                <a:srgbClr val="FFFFFF"/>
              </a:solidFill>
              <a:effectLst/>
              <a:uLnTx/>
              <a:uFillTx/>
              <a:latin typeface="Arial"/>
              <a:cs typeface="Calibri"/>
              <a:sym typeface="Helvetica"/>
            </a:endParaRPr>
          </a:p>
        </p:txBody>
      </p:sp>
    </p:spTree>
    <p:extLst>
      <p:ext uri="{BB962C8B-B14F-4D97-AF65-F5344CB8AC3E}">
        <p14:creationId xmlns:p14="http://schemas.microsoft.com/office/powerpoint/2010/main" val="3828242569"/>
      </p:ext>
    </p:extLst>
  </p:cSld>
  <p:clrMapOvr>
    <a:masterClrMapping/>
  </p:clrMapOvr>
  <p:transition spd="med"/>
</p:sldLayout>
</file>

<file path=ppt/slideLayouts/slideLayout36.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743" name="Shape 743"/>
          <p:cNvSpPr>
            <a:spLocks noGrp="1"/>
          </p:cNvSpPr>
          <p:nvPr>
            <p:ph type="title"/>
          </p:nvPr>
        </p:nvSpPr>
        <p:spPr>
          <a:xfrm>
            <a:off x="1778000" y="4533903"/>
            <a:ext cx="20828000" cy="4648200"/>
          </a:xfrm>
          <a:prstGeom prst="rect">
            <a:avLst/>
          </a:prstGeom>
        </p:spPr>
        <p:txBody>
          <a:bodyPr/>
          <a:lstStyle>
            <a:lvl1pPr>
              <a:defRPr>
                <a:latin typeface="+mj-lt"/>
              </a:defRPr>
            </a:lvl1pPr>
          </a:lstStyle>
          <a:p>
            <a:r>
              <a:t>Title Text</a:t>
            </a:r>
          </a:p>
        </p:txBody>
      </p:sp>
      <p:sp>
        <p:nvSpPr>
          <p:cNvPr id="744" name="Shape 744"/>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2546322911"/>
      </p:ext>
    </p:extLst>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751" name="Shape 751"/>
          <p:cNvSpPr>
            <a:spLocks noGrp="1"/>
          </p:cNvSpPr>
          <p:nvPr>
            <p:ph type="pic" sz="half" idx="13"/>
          </p:nvPr>
        </p:nvSpPr>
        <p:spPr>
          <a:xfrm>
            <a:off x="13165983" y="1104903"/>
            <a:ext cx="9525000" cy="11506200"/>
          </a:xfrm>
          <a:prstGeom prst="rect">
            <a:avLst/>
          </a:prstGeom>
        </p:spPr>
        <p:txBody>
          <a:bodyPr lIns="91438" tIns="45719" rIns="91438" bIns="45719" anchor="t">
            <a:noAutofit/>
          </a:bodyPr>
          <a:lstStyle>
            <a:lvl1pPr>
              <a:defRPr>
                <a:latin typeface="+mj-lt"/>
              </a:defRPr>
            </a:lvl1pPr>
          </a:lstStyle>
          <a:p>
            <a:endParaRPr/>
          </a:p>
        </p:txBody>
      </p:sp>
      <p:sp>
        <p:nvSpPr>
          <p:cNvPr id="752" name="Shape 752"/>
          <p:cNvSpPr>
            <a:spLocks noGrp="1"/>
          </p:cNvSpPr>
          <p:nvPr>
            <p:ph type="title"/>
          </p:nvPr>
        </p:nvSpPr>
        <p:spPr>
          <a:xfrm>
            <a:off x="1651002" y="1104903"/>
            <a:ext cx="10223501" cy="5613400"/>
          </a:xfrm>
          <a:prstGeom prst="rect">
            <a:avLst/>
          </a:prstGeom>
        </p:spPr>
        <p:txBody>
          <a:bodyPr anchor="b"/>
          <a:lstStyle>
            <a:lvl1pPr>
              <a:defRPr sz="8500">
                <a:latin typeface="+mj-lt"/>
              </a:defRPr>
            </a:lvl1pPr>
          </a:lstStyle>
          <a:p>
            <a:r>
              <a:t>Title Text</a:t>
            </a:r>
          </a:p>
        </p:txBody>
      </p:sp>
      <p:sp>
        <p:nvSpPr>
          <p:cNvPr id="753" name="Shape 753"/>
          <p:cNvSpPr>
            <a:spLocks noGrp="1"/>
          </p:cNvSpPr>
          <p:nvPr>
            <p:ph type="body" sz="quarter" idx="1"/>
          </p:nvPr>
        </p:nvSpPr>
        <p:spPr>
          <a:xfrm>
            <a:off x="1651002" y="6845303"/>
            <a:ext cx="10223501" cy="5765800"/>
          </a:xfrm>
          <a:prstGeom prst="rect">
            <a:avLst/>
          </a:prstGeom>
        </p:spPr>
        <p:txBody>
          <a:bodyPr anchor="t"/>
          <a:lstStyle>
            <a:lvl1pPr marL="0" indent="0" algn="ctr">
              <a:spcBef>
                <a:spcPts val="0"/>
              </a:spcBef>
              <a:buSzTx/>
              <a:buNone/>
              <a:defRPr sz="4500">
                <a:latin typeface="+mj-lt"/>
              </a:defRPr>
            </a:lvl1pPr>
            <a:lvl2pPr marL="0" indent="228594" algn="ctr">
              <a:spcBef>
                <a:spcPts val="0"/>
              </a:spcBef>
              <a:buSzTx/>
              <a:buNone/>
              <a:defRPr sz="4500">
                <a:latin typeface="+mj-lt"/>
              </a:defRPr>
            </a:lvl2pPr>
            <a:lvl3pPr marL="0" indent="457189" algn="ctr">
              <a:spcBef>
                <a:spcPts val="0"/>
              </a:spcBef>
              <a:buSzTx/>
              <a:buNone/>
              <a:defRPr sz="4500">
                <a:latin typeface="+mj-lt"/>
              </a:defRPr>
            </a:lvl3pPr>
            <a:lvl4pPr marL="0" indent="685783" algn="ctr">
              <a:spcBef>
                <a:spcPts val="0"/>
              </a:spcBef>
              <a:buSzTx/>
              <a:buNone/>
              <a:defRPr sz="4500">
                <a:latin typeface="+mj-lt"/>
              </a:defRPr>
            </a:lvl4pPr>
            <a:lvl5pPr marL="0" indent="914377" algn="ctr">
              <a:spcBef>
                <a:spcPts val="0"/>
              </a:spcBef>
              <a:buSzTx/>
              <a:buNone/>
              <a:defRPr sz="4500">
                <a:latin typeface="+mj-lt"/>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754" name="Shape 754"/>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542528154"/>
      </p:ext>
    </p:extLst>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761" name="Shape 761"/>
          <p:cNvSpPr>
            <a:spLocks noGrp="1"/>
          </p:cNvSpPr>
          <p:nvPr>
            <p:ph type="title"/>
          </p:nvPr>
        </p:nvSpPr>
        <p:spPr>
          <a:prstGeom prst="rect">
            <a:avLst/>
          </a:prstGeom>
        </p:spPr>
        <p:txBody>
          <a:bodyPr/>
          <a:lstStyle>
            <a:lvl1pPr>
              <a:defRPr>
                <a:latin typeface="+mj-lt"/>
              </a:defRPr>
            </a:lvl1pPr>
          </a:lstStyle>
          <a:p>
            <a:r>
              <a:t>Title Text</a:t>
            </a:r>
          </a:p>
        </p:txBody>
      </p:sp>
      <p:sp>
        <p:nvSpPr>
          <p:cNvPr id="762" name="Shape 762"/>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1876081389"/>
      </p:ext>
    </p:extLst>
  </p:cSld>
  <p:clrMapOvr>
    <a:masterClrMapping/>
  </p:clrMapOvr>
  <p:transition spd="med"/>
</p:sldLayout>
</file>

<file path=ppt/slideLayouts/slideLayout39.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769" name="Shape 769"/>
          <p:cNvSpPr>
            <a:spLocks noGrp="1"/>
          </p:cNvSpPr>
          <p:nvPr>
            <p:ph type="title"/>
          </p:nvPr>
        </p:nvSpPr>
        <p:spPr>
          <a:prstGeom prst="rect">
            <a:avLst/>
          </a:prstGeom>
        </p:spPr>
        <p:txBody>
          <a:bodyPr/>
          <a:lstStyle>
            <a:lvl1pPr>
              <a:defRPr>
                <a:latin typeface="+mj-lt"/>
              </a:defRPr>
            </a:lvl1pPr>
          </a:lstStyle>
          <a:p>
            <a:r>
              <a:t>Title Text</a:t>
            </a:r>
          </a:p>
        </p:txBody>
      </p:sp>
      <p:sp>
        <p:nvSpPr>
          <p:cNvPr id="770" name="Shape 770"/>
          <p:cNvSpPr>
            <a:spLocks noGrp="1"/>
          </p:cNvSpPr>
          <p:nvPr>
            <p:ph type="body" idx="1"/>
          </p:nvPr>
        </p:nvSpPr>
        <p:spPr>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r>
              <a:t>Body Level One</a:t>
            </a:r>
          </a:p>
          <a:p>
            <a:pPr lvl="1"/>
            <a:r>
              <a:t>Body Level Two</a:t>
            </a:r>
          </a:p>
          <a:p>
            <a:pPr lvl="2"/>
            <a:r>
              <a:t>Body Level Three</a:t>
            </a:r>
          </a:p>
          <a:p>
            <a:pPr lvl="3"/>
            <a:r>
              <a:t>Body Level Four</a:t>
            </a:r>
          </a:p>
          <a:p>
            <a:pPr lvl="4"/>
            <a:r>
              <a:t>Body Level Five</a:t>
            </a:r>
          </a:p>
        </p:txBody>
      </p:sp>
      <p:sp>
        <p:nvSpPr>
          <p:cNvPr id="771" name="Shape 771"/>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199335279"/>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751" name="Shape 751"/>
          <p:cNvSpPr>
            <a:spLocks noGrp="1"/>
          </p:cNvSpPr>
          <p:nvPr>
            <p:ph type="pic" sz="half" idx="13"/>
          </p:nvPr>
        </p:nvSpPr>
        <p:spPr>
          <a:xfrm>
            <a:off x="13165983" y="1104903"/>
            <a:ext cx="9525000" cy="11506200"/>
          </a:xfrm>
          <a:prstGeom prst="rect">
            <a:avLst/>
          </a:prstGeom>
        </p:spPr>
        <p:txBody>
          <a:bodyPr lIns="91438" tIns="45719" rIns="91438" bIns="45719" anchor="t">
            <a:noAutofit/>
          </a:bodyPr>
          <a:lstStyle>
            <a:lvl1pPr>
              <a:defRPr>
                <a:latin typeface="+mj-lt"/>
              </a:defRPr>
            </a:lvl1pPr>
          </a:lstStyle>
          <a:p>
            <a:endParaRPr/>
          </a:p>
        </p:txBody>
      </p:sp>
      <p:sp>
        <p:nvSpPr>
          <p:cNvPr id="752" name="Shape 752"/>
          <p:cNvSpPr>
            <a:spLocks noGrp="1"/>
          </p:cNvSpPr>
          <p:nvPr>
            <p:ph type="title"/>
          </p:nvPr>
        </p:nvSpPr>
        <p:spPr>
          <a:xfrm>
            <a:off x="1651002" y="1104903"/>
            <a:ext cx="10223501" cy="5613400"/>
          </a:xfrm>
          <a:prstGeom prst="rect">
            <a:avLst/>
          </a:prstGeom>
        </p:spPr>
        <p:txBody>
          <a:bodyPr anchor="b"/>
          <a:lstStyle>
            <a:lvl1pPr>
              <a:defRPr sz="8500">
                <a:latin typeface="+mj-lt"/>
              </a:defRPr>
            </a:lvl1pPr>
          </a:lstStyle>
          <a:p>
            <a:r>
              <a:t>Title Text</a:t>
            </a:r>
          </a:p>
        </p:txBody>
      </p:sp>
      <p:sp>
        <p:nvSpPr>
          <p:cNvPr id="753" name="Shape 753"/>
          <p:cNvSpPr>
            <a:spLocks noGrp="1"/>
          </p:cNvSpPr>
          <p:nvPr>
            <p:ph type="body" sz="quarter" idx="1"/>
          </p:nvPr>
        </p:nvSpPr>
        <p:spPr>
          <a:xfrm>
            <a:off x="1651002" y="6845303"/>
            <a:ext cx="10223501" cy="5765800"/>
          </a:xfrm>
          <a:prstGeom prst="rect">
            <a:avLst/>
          </a:prstGeom>
        </p:spPr>
        <p:txBody>
          <a:bodyPr anchor="t"/>
          <a:lstStyle>
            <a:lvl1pPr marL="0" indent="0" algn="ctr">
              <a:spcBef>
                <a:spcPts val="0"/>
              </a:spcBef>
              <a:buSzTx/>
              <a:buNone/>
              <a:defRPr sz="4500">
                <a:latin typeface="+mj-lt"/>
              </a:defRPr>
            </a:lvl1pPr>
            <a:lvl2pPr marL="0" indent="228594" algn="ctr">
              <a:spcBef>
                <a:spcPts val="0"/>
              </a:spcBef>
              <a:buSzTx/>
              <a:buNone/>
              <a:defRPr sz="4500">
                <a:latin typeface="+mj-lt"/>
              </a:defRPr>
            </a:lvl2pPr>
            <a:lvl3pPr marL="0" indent="457189" algn="ctr">
              <a:spcBef>
                <a:spcPts val="0"/>
              </a:spcBef>
              <a:buSzTx/>
              <a:buNone/>
              <a:defRPr sz="4500">
                <a:latin typeface="+mj-lt"/>
              </a:defRPr>
            </a:lvl3pPr>
            <a:lvl4pPr marL="0" indent="685783" algn="ctr">
              <a:spcBef>
                <a:spcPts val="0"/>
              </a:spcBef>
              <a:buSzTx/>
              <a:buNone/>
              <a:defRPr sz="4500">
                <a:latin typeface="+mj-lt"/>
              </a:defRPr>
            </a:lvl4pPr>
            <a:lvl5pPr marL="0" indent="914377" algn="ctr">
              <a:spcBef>
                <a:spcPts val="0"/>
              </a:spcBef>
              <a:buSzTx/>
              <a:buNone/>
              <a:defRPr sz="4500">
                <a:latin typeface="+mj-lt"/>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754" name="Shape 754"/>
          <p:cNvSpPr>
            <a:spLocks noGrp="1"/>
          </p:cNvSpPr>
          <p:nvPr>
            <p:ph type="sldNum" sz="quarter" idx="2"/>
          </p:nvPr>
        </p:nvSpPr>
        <p:spPr>
          <a:prstGeom prst="rect">
            <a:avLst/>
          </a:prstGeom>
        </p:spPr>
        <p:txBody>
          <a:bodyPr/>
          <a:lstStyle>
            <a:lvl1pPr>
              <a:defRPr>
                <a:latin typeface="+mj-lt"/>
              </a:defRPr>
            </a:lvl1pPr>
          </a:lstStyle>
          <a:p>
            <a:fld id="{86CB4B4D-7CA3-9044-876B-883B54F8677D}" type="slidenum">
              <a:rPr lang="en-US" smtClean="0"/>
              <a:pPr/>
              <a:t>‹#›</a:t>
            </a:fld>
            <a:endParaRPr lang="en-US"/>
          </a:p>
        </p:txBody>
      </p:sp>
    </p:spTree>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778" name="Shape 778"/>
          <p:cNvSpPr>
            <a:spLocks noGrp="1"/>
          </p:cNvSpPr>
          <p:nvPr>
            <p:ph type="pic" sz="half" idx="13"/>
          </p:nvPr>
        </p:nvSpPr>
        <p:spPr>
          <a:xfrm>
            <a:off x="13169903" y="3238500"/>
            <a:ext cx="9525000" cy="9207501"/>
          </a:xfrm>
          <a:prstGeom prst="rect">
            <a:avLst/>
          </a:prstGeom>
        </p:spPr>
        <p:txBody>
          <a:bodyPr lIns="91438" tIns="45719" rIns="91438" bIns="45719" anchor="t">
            <a:noAutofit/>
          </a:bodyPr>
          <a:lstStyle>
            <a:lvl1pPr>
              <a:defRPr>
                <a:latin typeface="+mj-lt"/>
              </a:defRPr>
            </a:lvl1pPr>
          </a:lstStyle>
          <a:p>
            <a:endParaRPr/>
          </a:p>
        </p:txBody>
      </p:sp>
      <p:sp>
        <p:nvSpPr>
          <p:cNvPr id="779" name="Shape 779"/>
          <p:cNvSpPr>
            <a:spLocks noGrp="1"/>
          </p:cNvSpPr>
          <p:nvPr>
            <p:ph type="title"/>
          </p:nvPr>
        </p:nvSpPr>
        <p:spPr>
          <a:prstGeom prst="rect">
            <a:avLst/>
          </a:prstGeom>
        </p:spPr>
        <p:txBody>
          <a:bodyPr/>
          <a:lstStyle>
            <a:lvl1pPr>
              <a:defRPr>
                <a:latin typeface="+mj-lt"/>
              </a:defRPr>
            </a:lvl1pPr>
          </a:lstStyle>
          <a:p>
            <a:r>
              <a:t>Title Text</a:t>
            </a:r>
          </a:p>
        </p:txBody>
      </p:sp>
      <p:sp>
        <p:nvSpPr>
          <p:cNvPr id="780" name="Shape 780"/>
          <p:cNvSpPr>
            <a:spLocks noGrp="1"/>
          </p:cNvSpPr>
          <p:nvPr>
            <p:ph type="body" sz="half" idx="1"/>
          </p:nvPr>
        </p:nvSpPr>
        <p:spPr>
          <a:xfrm>
            <a:off x="1689101" y="3238500"/>
            <a:ext cx="10007600" cy="9207501"/>
          </a:xfrm>
          <a:prstGeom prst="rect">
            <a:avLst/>
          </a:prstGeom>
        </p:spPr>
        <p:txBody>
          <a:bodyPr/>
          <a:lstStyle>
            <a:lvl1pPr marL="558786" indent="-558786">
              <a:spcBef>
                <a:spcPts val="4501"/>
              </a:spcBef>
              <a:defRPr sz="4500">
                <a:latin typeface="+mj-lt"/>
              </a:defRPr>
            </a:lvl1pPr>
            <a:lvl2pPr marL="1117572" indent="-558786">
              <a:spcBef>
                <a:spcPts val="4501"/>
              </a:spcBef>
              <a:defRPr sz="4500">
                <a:latin typeface="+mj-lt"/>
              </a:defRPr>
            </a:lvl2pPr>
            <a:lvl3pPr marL="1676358" indent="-558786">
              <a:spcBef>
                <a:spcPts val="4501"/>
              </a:spcBef>
              <a:defRPr sz="4500">
                <a:latin typeface="+mj-lt"/>
              </a:defRPr>
            </a:lvl3pPr>
            <a:lvl4pPr marL="2235144" indent="-558786">
              <a:spcBef>
                <a:spcPts val="4501"/>
              </a:spcBef>
              <a:defRPr sz="4500">
                <a:latin typeface="+mj-lt"/>
              </a:defRPr>
            </a:lvl4pPr>
            <a:lvl5pPr marL="2793930" indent="-558786">
              <a:spcBef>
                <a:spcPts val="4501"/>
              </a:spcBef>
              <a:defRPr sz="4500">
                <a:latin typeface="+mj-lt"/>
              </a:defRPr>
            </a:lvl5pPr>
          </a:lstStyle>
          <a:p>
            <a:r>
              <a:t>Body Level One</a:t>
            </a:r>
          </a:p>
          <a:p>
            <a:pPr lvl="1"/>
            <a:r>
              <a:t>Body Level Two</a:t>
            </a:r>
          </a:p>
          <a:p>
            <a:pPr lvl="2"/>
            <a:r>
              <a:t>Body Level Three</a:t>
            </a:r>
          </a:p>
          <a:p>
            <a:pPr lvl="3"/>
            <a:r>
              <a:t>Body Level Four</a:t>
            </a:r>
          </a:p>
          <a:p>
            <a:pPr lvl="4"/>
            <a:r>
              <a:t>Body Level Five</a:t>
            </a:r>
          </a:p>
        </p:txBody>
      </p:sp>
      <p:sp>
        <p:nvSpPr>
          <p:cNvPr id="781" name="Shape 781"/>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3338147740"/>
      </p:ext>
    </p:extLst>
  </p:cSld>
  <p:clrMapOvr>
    <a:masterClrMapping/>
  </p:clrMapOvr>
  <p:transition spd="med"/>
</p:sldLayout>
</file>

<file path=ppt/slideLayouts/slideLayout41.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88" name="Shape 788"/>
          <p:cNvSpPr>
            <a:spLocks noGrp="1"/>
          </p:cNvSpPr>
          <p:nvPr>
            <p:ph type="body" idx="1"/>
          </p:nvPr>
        </p:nvSpPr>
        <p:spPr>
          <a:xfrm>
            <a:off x="1689103" y="1778000"/>
            <a:ext cx="21005800" cy="10147301"/>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r>
              <a:t>Body Level One</a:t>
            </a:r>
          </a:p>
          <a:p>
            <a:pPr lvl="1"/>
            <a:r>
              <a:t>Body Level Two</a:t>
            </a:r>
          </a:p>
          <a:p>
            <a:pPr lvl="2"/>
            <a:r>
              <a:t>Body Level Three</a:t>
            </a:r>
          </a:p>
          <a:p>
            <a:pPr lvl="3"/>
            <a:r>
              <a:t>Body Level Four</a:t>
            </a:r>
          </a:p>
          <a:p>
            <a:pPr lvl="4"/>
            <a:r>
              <a:t>Body Level Five</a:t>
            </a:r>
          </a:p>
        </p:txBody>
      </p:sp>
      <p:sp>
        <p:nvSpPr>
          <p:cNvPr id="789" name="Shape 789"/>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3527670629"/>
      </p:ext>
    </p:extLst>
  </p:cSld>
  <p:clrMapOvr>
    <a:masterClrMapping/>
  </p:clrMapOvr>
  <p:transition spd="med"/>
</p:sldLayout>
</file>

<file path=ppt/slideLayouts/slideLayout42.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796" name="Shape 796"/>
          <p:cNvSpPr>
            <a:spLocks noGrp="1"/>
          </p:cNvSpPr>
          <p:nvPr>
            <p:ph type="pic" sz="quarter" idx="13"/>
          </p:nvPr>
        </p:nvSpPr>
        <p:spPr>
          <a:xfrm>
            <a:off x="15760699" y="7048500"/>
            <a:ext cx="7404101" cy="5549901"/>
          </a:xfrm>
          <a:prstGeom prst="rect">
            <a:avLst/>
          </a:prstGeom>
        </p:spPr>
        <p:txBody>
          <a:bodyPr lIns="91438" tIns="45719" rIns="91438" bIns="45719" anchor="t">
            <a:noAutofit/>
          </a:bodyPr>
          <a:lstStyle>
            <a:lvl1pPr>
              <a:defRPr>
                <a:latin typeface="+mj-lt"/>
              </a:defRPr>
            </a:lvl1pPr>
          </a:lstStyle>
          <a:p>
            <a:endParaRPr/>
          </a:p>
        </p:txBody>
      </p:sp>
      <p:sp>
        <p:nvSpPr>
          <p:cNvPr id="797" name="Shape 797"/>
          <p:cNvSpPr>
            <a:spLocks noGrp="1"/>
          </p:cNvSpPr>
          <p:nvPr>
            <p:ph type="pic" sz="quarter" idx="14"/>
          </p:nvPr>
        </p:nvSpPr>
        <p:spPr>
          <a:xfrm>
            <a:off x="15760699" y="1130300"/>
            <a:ext cx="7404101" cy="5549901"/>
          </a:xfrm>
          <a:prstGeom prst="rect">
            <a:avLst/>
          </a:prstGeom>
        </p:spPr>
        <p:txBody>
          <a:bodyPr lIns="91438" tIns="45719" rIns="91438" bIns="45719" anchor="t">
            <a:noAutofit/>
          </a:bodyPr>
          <a:lstStyle>
            <a:lvl1pPr>
              <a:defRPr>
                <a:latin typeface="+mj-lt"/>
              </a:defRPr>
            </a:lvl1pPr>
          </a:lstStyle>
          <a:p>
            <a:endParaRPr/>
          </a:p>
        </p:txBody>
      </p:sp>
      <p:sp>
        <p:nvSpPr>
          <p:cNvPr id="798" name="Shape 798"/>
          <p:cNvSpPr>
            <a:spLocks noGrp="1"/>
          </p:cNvSpPr>
          <p:nvPr>
            <p:ph type="pic" idx="15"/>
          </p:nvPr>
        </p:nvSpPr>
        <p:spPr>
          <a:xfrm>
            <a:off x="1206501" y="1130299"/>
            <a:ext cx="14173200" cy="11468101"/>
          </a:xfrm>
          <a:prstGeom prst="rect">
            <a:avLst/>
          </a:prstGeom>
        </p:spPr>
        <p:txBody>
          <a:bodyPr lIns="91438" tIns="45719" rIns="91438" bIns="45719" anchor="t">
            <a:noAutofit/>
          </a:bodyPr>
          <a:lstStyle>
            <a:lvl1pPr>
              <a:defRPr>
                <a:latin typeface="+mj-lt"/>
              </a:defRPr>
            </a:lvl1pPr>
          </a:lstStyle>
          <a:p>
            <a:endParaRPr/>
          </a:p>
        </p:txBody>
      </p:sp>
      <p:sp>
        <p:nvSpPr>
          <p:cNvPr id="799" name="Shape 799"/>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3039227499"/>
      </p:ext>
    </p:extLst>
  </p:cSld>
  <p:clrMapOvr>
    <a:masterClrMapping/>
  </p:clrMapOvr>
  <p:transition spd="med"/>
</p:sldLayout>
</file>

<file path=ppt/slideLayouts/slideLayout43.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815" name="Shape 815"/>
          <p:cNvSpPr>
            <a:spLocks noGrp="1"/>
          </p:cNvSpPr>
          <p:nvPr>
            <p:ph type="pic" idx="13"/>
          </p:nvPr>
        </p:nvSpPr>
        <p:spPr>
          <a:xfrm>
            <a:off x="0" y="0"/>
            <a:ext cx="24384000" cy="13716000"/>
          </a:xfrm>
          <a:prstGeom prst="rect">
            <a:avLst/>
          </a:prstGeom>
        </p:spPr>
        <p:txBody>
          <a:bodyPr lIns="91438" tIns="45719" rIns="91438" bIns="45719" anchor="t">
            <a:noAutofit/>
          </a:bodyPr>
          <a:lstStyle>
            <a:lvl1pPr>
              <a:defRPr>
                <a:latin typeface="+mj-lt"/>
              </a:defRPr>
            </a:lvl1pPr>
          </a:lstStyle>
          <a:p>
            <a:endParaRPr/>
          </a:p>
        </p:txBody>
      </p:sp>
      <p:sp>
        <p:nvSpPr>
          <p:cNvPr id="816" name="Shape 816"/>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4033580536"/>
      </p:ext>
    </p:extLst>
  </p:cSld>
  <p:clrMapOvr>
    <a:masterClrMapping/>
  </p:clrMapOvr>
  <p:transition spd="med"/>
</p:sldLayout>
</file>

<file path=ppt/slideLayouts/slideLayout44.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823" name="Shape 823"/>
          <p:cNvSpPr>
            <a:spLocks noGrp="1"/>
          </p:cNvSpPr>
          <p:nvPr>
            <p:ph type="sldNum" sz="quarter" idx="2"/>
          </p:nvPr>
        </p:nvSpPr>
        <p:spPr>
          <a:prstGeom prst="rect">
            <a:avLst/>
          </a:prstGeom>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2819381251"/>
      </p:ext>
    </p:extLst>
  </p:cSld>
  <p:clrMapOvr>
    <a:masterClrMapping/>
  </p:clrMapOvr>
  <p:transition spd="med"/>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cSld name="Full Page Image">
    <p:spTree>
      <p:nvGrpSpPr>
        <p:cNvPr id="1" name=""/>
        <p:cNvGrpSpPr/>
        <p:nvPr/>
      </p:nvGrpSpPr>
      <p:grpSpPr>
        <a:xfrm>
          <a:off x="0" y="0"/>
          <a:ext cx="0" cy="0"/>
          <a:chOff x="0" y="0"/>
          <a:chExt cx="0" cy="0"/>
        </a:xfrm>
      </p:grpSpPr>
      <p:sp>
        <p:nvSpPr>
          <p:cNvPr id="11" name="Shape 11"/>
          <p:cNvSpPr>
            <a:spLocks noGrp="1"/>
          </p:cNvSpPr>
          <p:nvPr>
            <p:ph type="pic" idx="13"/>
          </p:nvPr>
        </p:nvSpPr>
        <p:spPr>
          <a:xfrm>
            <a:off x="0" y="0"/>
            <a:ext cx="24384000" cy="13716000"/>
          </a:xfrm>
          <a:prstGeom prst="rect">
            <a:avLst/>
          </a:prstGeom>
        </p:spPr>
        <p:txBody>
          <a:bodyPr lIns="91438" tIns="45719" rIns="91438" bIns="45719" anchor="t">
            <a:noAutofit/>
          </a:bodyPr>
          <a:lstStyle/>
          <a:p>
            <a:endParaRPr dirty="0"/>
          </a:p>
        </p:txBody>
      </p:sp>
      <p:sp>
        <p:nvSpPr>
          <p:cNvPr id="12" name="Shape 12"/>
          <p:cNvSpPr>
            <a:spLocks noGrp="1"/>
          </p:cNvSpPr>
          <p:nvPr>
            <p:ph type="sldNum" sz="quarter" idx="2"/>
          </p:nvPr>
        </p:nvSpPr>
        <p:spPr>
          <a:prstGeom prst="rect">
            <a:avLst/>
          </a:prstGeom>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3043397390"/>
      </p:ext>
    </p:extLst>
  </p:cSld>
  <p:clrMapOvr>
    <a:masterClrMapping/>
  </p:clrMapOvr>
  <p:transition spd="med"/>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Header Style">
    <p:spTree>
      <p:nvGrpSpPr>
        <p:cNvPr id="1" name=""/>
        <p:cNvGrpSpPr/>
        <p:nvPr/>
      </p:nvGrpSpPr>
      <p:grpSpPr>
        <a:xfrm>
          <a:off x="0" y="0"/>
          <a:ext cx="0" cy="0"/>
          <a:chOff x="0" y="0"/>
          <a:chExt cx="0" cy="0"/>
        </a:xfrm>
      </p:grpSpPr>
      <p:grpSp>
        <p:nvGrpSpPr>
          <p:cNvPr id="10" name="Group 33"/>
          <p:cNvGrpSpPr/>
          <p:nvPr userDrawn="1"/>
        </p:nvGrpSpPr>
        <p:grpSpPr>
          <a:xfrm>
            <a:off x="1358899" y="638629"/>
            <a:ext cx="2493435" cy="713771"/>
            <a:chOff x="0" y="0"/>
            <a:chExt cx="2493433" cy="713769"/>
          </a:xfrm>
        </p:grpSpPr>
        <p:sp>
          <p:nvSpPr>
            <p:cNvPr id="16" name="Shape 29"/>
            <p:cNvSpPr/>
            <p:nvPr/>
          </p:nvSpPr>
          <p:spPr>
            <a:xfrm>
              <a:off x="0" y="0"/>
              <a:ext cx="713770" cy="713770"/>
            </a:xfrm>
            <a:prstGeom prst="ellipse">
              <a:avLst/>
            </a:prstGeom>
            <a:solidFill>
              <a:srgbClr val="0070C0"/>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sp>
          <p:nvSpPr>
            <p:cNvPr id="17" name="Shape 30"/>
            <p:cNvSpPr/>
            <p:nvPr/>
          </p:nvSpPr>
          <p:spPr>
            <a:xfrm>
              <a:off x="593221" y="0"/>
              <a:ext cx="713770" cy="713770"/>
            </a:xfrm>
            <a:prstGeom prst="ellipse">
              <a:avLst/>
            </a:prstGeom>
            <a:solidFill>
              <a:schemeClr val="accent2"/>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sp>
          <p:nvSpPr>
            <p:cNvPr id="18" name="Shape 31"/>
            <p:cNvSpPr/>
            <p:nvPr/>
          </p:nvSpPr>
          <p:spPr>
            <a:xfrm>
              <a:off x="1186442" y="0"/>
              <a:ext cx="713770" cy="713770"/>
            </a:xfrm>
            <a:prstGeom prst="ellipse">
              <a:avLst/>
            </a:prstGeom>
            <a:solidFill>
              <a:srgbClr val="3698DA"/>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sp>
          <p:nvSpPr>
            <p:cNvPr id="19" name="Shape 32"/>
            <p:cNvSpPr/>
            <p:nvPr/>
          </p:nvSpPr>
          <p:spPr>
            <a:xfrm>
              <a:off x="1779664" y="0"/>
              <a:ext cx="713770" cy="713770"/>
            </a:xfrm>
            <a:prstGeom prst="ellipse">
              <a:avLst/>
            </a:prstGeom>
            <a:solidFill>
              <a:srgbClr val="119FFF"/>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grpSp>
      <p:pic>
        <p:nvPicPr>
          <p:cNvPr id="20" name="Picture 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1557" y="12725250"/>
            <a:ext cx="3933410" cy="629345"/>
          </a:xfrm>
          <a:prstGeom prst="rect">
            <a:avLst/>
          </a:prstGeom>
        </p:spPr>
      </p:pic>
      <p:sp>
        <p:nvSpPr>
          <p:cNvPr id="44" name="Shape 44"/>
          <p:cNvSpPr/>
          <p:nvPr/>
        </p:nvSpPr>
        <p:spPr>
          <a:xfrm>
            <a:off x="4650792" y="1590145"/>
            <a:ext cx="16710008" cy="0"/>
          </a:xfrm>
          <a:prstGeom prst="line">
            <a:avLst/>
          </a:prstGeom>
          <a:ln w="25400">
            <a:solidFill>
              <a:srgbClr val="ACC0D4"/>
            </a:solidFill>
            <a:miter lim="400000"/>
          </a:ln>
        </p:spPr>
        <p:txBody>
          <a:bodyPr lIns="50799" tIns="50799" rIns="50799" bIns="50799" anchor="ctr"/>
          <a:lstStyle/>
          <a:p>
            <a:pPr marL="0" marR="0" lvl="0" indent="0" algn="ctr" defTabSz="825481" rtl="0" eaLnBrk="1" fontAlgn="auto" latinLnBrk="0" hangingPunct="0">
              <a:lnSpc>
                <a:spcPct val="100000"/>
              </a:lnSpc>
              <a:spcBef>
                <a:spcPts val="0"/>
              </a:spcBef>
              <a:spcAft>
                <a:spcPts val="0"/>
              </a:spcAft>
              <a:buClrTx/>
              <a:buSzTx/>
              <a:buFontTx/>
              <a:buNone/>
              <a:tabLst/>
              <a:defRPr sz="3200"/>
            </a:pPr>
            <a:endParaRPr kumimoji="0" sz="3200" b="0" i="0" u="none" strike="noStrike" kern="0" cap="none" spc="0" normalizeH="0" baseline="0" noProof="0" dirty="0">
              <a:ln>
                <a:noFill/>
              </a:ln>
              <a:solidFill>
                <a:srgbClr val="000000"/>
              </a:solidFill>
              <a:effectLst/>
              <a:uLnTx/>
              <a:uFillTx/>
              <a:latin typeface="Arial"/>
              <a:ea typeface="Calibri"/>
              <a:cs typeface="Calibri"/>
              <a:sym typeface="Helvetica Light"/>
            </a:endParaRPr>
          </a:p>
        </p:txBody>
      </p:sp>
      <p:sp>
        <p:nvSpPr>
          <p:cNvPr id="50" name="Shape 50"/>
          <p:cNvSpPr>
            <a:spLocks noGrp="1"/>
          </p:cNvSpPr>
          <p:nvPr>
            <p:ph type="title"/>
          </p:nvPr>
        </p:nvSpPr>
        <p:spPr>
          <a:xfrm>
            <a:off x="4650792" y="245944"/>
            <a:ext cx="18403954" cy="1131656"/>
          </a:xfrm>
          <a:prstGeom prst="rect">
            <a:avLst/>
          </a:prstGeom>
        </p:spPr>
        <p:txBody>
          <a:bodyPr anchor="t"/>
          <a:lstStyle>
            <a:lvl1pPr algn="l">
              <a:defRPr sz="6400">
                <a:solidFill>
                  <a:srgbClr val="566275"/>
                </a:solidFill>
                <a:latin typeface="+mj-lt"/>
                <a:ea typeface="Lato Black"/>
                <a:cs typeface="Lato Black"/>
                <a:sym typeface="Bebas Neue Bold"/>
              </a:defRPr>
            </a:lvl1pPr>
          </a:lstStyle>
          <a:p>
            <a:r>
              <a:rPr dirty="0"/>
              <a:t>Title Text</a:t>
            </a:r>
          </a:p>
        </p:txBody>
      </p:sp>
      <p:sp>
        <p:nvSpPr>
          <p:cNvPr id="51" name="Shape 51"/>
          <p:cNvSpPr>
            <a:spLocks noGrp="1"/>
          </p:cNvSpPr>
          <p:nvPr>
            <p:ph type="sldNum" sz="quarter" idx="2"/>
          </p:nvPr>
        </p:nvSpPr>
        <p:spPr>
          <a:xfrm>
            <a:off x="3295659" y="785963"/>
            <a:ext cx="431206" cy="425756"/>
          </a:xfrm>
          <a:prstGeom prst="rect">
            <a:avLst/>
          </a:prstGeom>
        </p:spPr>
        <p:txBody>
          <a:bodyPr/>
          <a:lstStyle>
            <a:lvl1pPr>
              <a:defRPr sz="2100" b="1">
                <a:solidFill>
                  <a:srgbClr val="FFFFFF"/>
                </a:solidFill>
                <a:latin typeface="+mj-lt"/>
                <a:ea typeface="Calibri"/>
                <a:cs typeface="Calibri"/>
                <a:sym typeface="Helvetica"/>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Arial"/>
                <a:cs typeface="Calibri"/>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100" b="1" i="0" u="none" strike="noStrike" kern="0" cap="none" spc="0" normalizeH="0" baseline="0" noProof="0" dirty="0">
              <a:ln>
                <a:noFill/>
              </a:ln>
              <a:solidFill>
                <a:srgbClr val="FFFFFF"/>
              </a:solidFill>
              <a:effectLst/>
              <a:uLnTx/>
              <a:uFillTx/>
              <a:latin typeface="Arial"/>
              <a:cs typeface="Calibri"/>
              <a:sym typeface="Helvetica"/>
            </a:endParaRPr>
          </a:p>
        </p:txBody>
      </p:sp>
    </p:spTree>
    <p:extLst>
      <p:ext uri="{BB962C8B-B14F-4D97-AF65-F5344CB8AC3E}">
        <p14:creationId xmlns:p14="http://schemas.microsoft.com/office/powerpoint/2010/main" val="3942819084"/>
      </p:ext>
    </p:extLst>
  </p:cSld>
  <p:clrMapOvr>
    <a:masterClrMapping/>
  </p:clrMapOvr>
  <p:transition spd="med"/>
</p:sldLayout>
</file>

<file path=ppt/slideLayouts/slideLayout47.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743" name="Shape 743"/>
          <p:cNvSpPr>
            <a:spLocks noGrp="1"/>
          </p:cNvSpPr>
          <p:nvPr>
            <p:ph type="title"/>
          </p:nvPr>
        </p:nvSpPr>
        <p:spPr>
          <a:xfrm>
            <a:off x="1778000" y="4533903"/>
            <a:ext cx="20828000" cy="4648200"/>
          </a:xfrm>
          <a:prstGeom prst="rect">
            <a:avLst/>
          </a:prstGeom>
        </p:spPr>
        <p:txBody>
          <a:bodyPr/>
          <a:lstStyle>
            <a:lvl1pPr>
              <a:defRPr>
                <a:latin typeface="+mj-lt"/>
              </a:defRPr>
            </a:lvl1pPr>
          </a:lstStyle>
          <a:p>
            <a:r>
              <a:t>Title Text</a:t>
            </a:r>
          </a:p>
        </p:txBody>
      </p:sp>
      <p:sp>
        <p:nvSpPr>
          <p:cNvPr id="744" name="Shape 744"/>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1692138185"/>
      </p:ext>
    </p:extLst>
  </p:cSld>
  <p:clrMapOvr>
    <a:masterClrMapping/>
  </p:clrMapOvr>
  <p:transition spd="med"/>
</p:sldLayout>
</file>

<file path=ppt/slideLayouts/slideLayout48.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751" name="Shape 751"/>
          <p:cNvSpPr>
            <a:spLocks noGrp="1"/>
          </p:cNvSpPr>
          <p:nvPr>
            <p:ph type="pic" sz="half" idx="13"/>
          </p:nvPr>
        </p:nvSpPr>
        <p:spPr>
          <a:xfrm>
            <a:off x="13165983" y="1104903"/>
            <a:ext cx="9525000" cy="11506200"/>
          </a:xfrm>
          <a:prstGeom prst="rect">
            <a:avLst/>
          </a:prstGeom>
        </p:spPr>
        <p:txBody>
          <a:bodyPr lIns="91438" tIns="45719" rIns="91438" bIns="45719" anchor="t">
            <a:noAutofit/>
          </a:bodyPr>
          <a:lstStyle>
            <a:lvl1pPr>
              <a:defRPr>
                <a:latin typeface="+mj-lt"/>
              </a:defRPr>
            </a:lvl1pPr>
          </a:lstStyle>
          <a:p>
            <a:endParaRPr/>
          </a:p>
        </p:txBody>
      </p:sp>
      <p:sp>
        <p:nvSpPr>
          <p:cNvPr id="752" name="Shape 752"/>
          <p:cNvSpPr>
            <a:spLocks noGrp="1"/>
          </p:cNvSpPr>
          <p:nvPr>
            <p:ph type="title"/>
          </p:nvPr>
        </p:nvSpPr>
        <p:spPr>
          <a:xfrm>
            <a:off x="1651002" y="1104903"/>
            <a:ext cx="10223501" cy="5613400"/>
          </a:xfrm>
          <a:prstGeom prst="rect">
            <a:avLst/>
          </a:prstGeom>
        </p:spPr>
        <p:txBody>
          <a:bodyPr anchor="b"/>
          <a:lstStyle>
            <a:lvl1pPr>
              <a:defRPr sz="8500">
                <a:latin typeface="+mj-lt"/>
              </a:defRPr>
            </a:lvl1pPr>
          </a:lstStyle>
          <a:p>
            <a:r>
              <a:t>Title Text</a:t>
            </a:r>
          </a:p>
        </p:txBody>
      </p:sp>
      <p:sp>
        <p:nvSpPr>
          <p:cNvPr id="753" name="Shape 753"/>
          <p:cNvSpPr>
            <a:spLocks noGrp="1"/>
          </p:cNvSpPr>
          <p:nvPr>
            <p:ph type="body" sz="quarter" idx="1"/>
          </p:nvPr>
        </p:nvSpPr>
        <p:spPr>
          <a:xfrm>
            <a:off x="1651002" y="6845303"/>
            <a:ext cx="10223501" cy="5765800"/>
          </a:xfrm>
          <a:prstGeom prst="rect">
            <a:avLst/>
          </a:prstGeom>
        </p:spPr>
        <p:txBody>
          <a:bodyPr anchor="t"/>
          <a:lstStyle>
            <a:lvl1pPr marL="0" indent="0" algn="ctr">
              <a:spcBef>
                <a:spcPts val="0"/>
              </a:spcBef>
              <a:buSzTx/>
              <a:buNone/>
              <a:defRPr sz="4500">
                <a:latin typeface="+mj-lt"/>
              </a:defRPr>
            </a:lvl1pPr>
            <a:lvl2pPr marL="0" indent="228594" algn="ctr">
              <a:spcBef>
                <a:spcPts val="0"/>
              </a:spcBef>
              <a:buSzTx/>
              <a:buNone/>
              <a:defRPr sz="4500">
                <a:latin typeface="+mj-lt"/>
              </a:defRPr>
            </a:lvl2pPr>
            <a:lvl3pPr marL="0" indent="457189" algn="ctr">
              <a:spcBef>
                <a:spcPts val="0"/>
              </a:spcBef>
              <a:buSzTx/>
              <a:buNone/>
              <a:defRPr sz="4500">
                <a:latin typeface="+mj-lt"/>
              </a:defRPr>
            </a:lvl3pPr>
            <a:lvl4pPr marL="0" indent="685783" algn="ctr">
              <a:spcBef>
                <a:spcPts val="0"/>
              </a:spcBef>
              <a:buSzTx/>
              <a:buNone/>
              <a:defRPr sz="4500">
                <a:latin typeface="+mj-lt"/>
              </a:defRPr>
            </a:lvl4pPr>
            <a:lvl5pPr marL="0" indent="914377" algn="ctr">
              <a:spcBef>
                <a:spcPts val="0"/>
              </a:spcBef>
              <a:buSzTx/>
              <a:buNone/>
              <a:defRPr sz="4500">
                <a:latin typeface="+mj-lt"/>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754" name="Shape 754"/>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3192021521"/>
      </p:ext>
    </p:extLst>
  </p:cSld>
  <p:clrMapOvr>
    <a:masterClrMapping/>
  </p:clrMapOvr>
  <p:transition spd="med"/>
</p:sldLayout>
</file>

<file path=ppt/slideLayouts/slideLayout49.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761" name="Shape 761"/>
          <p:cNvSpPr>
            <a:spLocks noGrp="1"/>
          </p:cNvSpPr>
          <p:nvPr>
            <p:ph type="title"/>
          </p:nvPr>
        </p:nvSpPr>
        <p:spPr>
          <a:prstGeom prst="rect">
            <a:avLst/>
          </a:prstGeom>
        </p:spPr>
        <p:txBody>
          <a:bodyPr/>
          <a:lstStyle>
            <a:lvl1pPr>
              <a:defRPr>
                <a:latin typeface="+mj-lt"/>
              </a:defRPr>
            </a:lvl1pPr>
          </a:lstStyle>
          <a:p>
            <a:r>
              <a:t>Title Text</a:t>
            </a:r>
          </a:p>
        </p:txBody>
      </p:sp>
      <p:sp>
        <p:nvSpPr>
          <p:cNvPr id="762" name="Shape 762"/>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762077919"/>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761" name="Shape 761"/>
          <p:cNvSpPr>
            <a:spLocks noGrp="1"/>
          </p:cNvSpPr>
          <p:nvPr>
            <p:ph type="title"/>
          </p:nvPr>
        </p:nvSpPr>
        <p:spPr>
          <a:prstGeom prst="rect">
            <a:avLst/>
          </a:prstGeom>
        </p:spPr>
        <p:txBody>
          <a:bodyPr/>
          <a:lstStyle>
            <a:lvl1pPr>
              <a:defRPr>
                <a:latin typeface="+mj-lt"/>
              </a:defRPr>
            </a:lvl1pPr>
          </a:lstStyle>
          <a:p>
            <a:r>
              <a:t>Title Text</a:t>
            </a:r>
          </a:p>
        </p:txBody>
      </p:sp>
      <p:sp>
        <p:nvSpPr>
          <p:cNvPr id="762" name="Shape 762"/>
          <p:cNvSpPr>
            <a:spLocks noGrp="1"/>
          </p:cNvSpPr>
          <p:nvPr>
            <p:ph type="sldNum" sz="quarter" idx="2"/>
          </p:nvPr>
        </p:nvSpPr>
        <p:spPr>
          <a:prstGeom prst="rect">
            <a:avLst/>
          </a:prstGeom>
        </p:spPr>
        <p:txBody>
          <a:bodyPr/>
          <a:lstStyle>
            <a:lvl1pPr>
              <a:defRPr>
                <a:latin typeface="+mj-lt"/>
              </a:defRPr>
            </a:lvl1pPr>
          </a:lstStyle>
          <a:p>
            <a:fld id="{86CB4B4D-7CA3-9044-876B-883B54F8677D}" type="slidenum">
              <a:rPr lang="en-US" smtClean="0"/>
              <a:pPr/>
              <a:t>‹#›</a:t>
            </a:fld>
            <a:endParaRPr lang="en-US"/>
          </a:p>
        </p:txBody>
      </p:sp>
    </p:spTree>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769" name="Shape 769"/>
          <p:cNvSpPr>
            <a:spLocks noGrp="1"/>
          </p:cNvSpPr>
          <p:nvPr>
            <p:ph type="title"/>
          </p:nvPr>
        </p:nvSpPr>
        <p:spPr>
          <a:prstGeom prst="rect">
            <a:avLst/>
          </a:prstGeom>
        </p:spPr>
        <p:txBody>
          <a:bodyPr/>
          <a:lstStyle>
            <a:lvl1pPr>
              <a:defRPr>
                <a:latin typeface="+mj-lt"/>
              </a:defRPr>
            </a:lvl1pPr>
          </a:lstStyle>
          <a:p>
            <a:r>
              <a:t>Title Text</a:t>
            </a:r>
          </a:p>
        </p:txBody>
      </p:sp>
      <p:sp>
        <p:nvSpPr>
          <p:cNvPr id="770" name="Shape 770"/>
          <p:cNvSpPr>
            <a:spLocks noGrp="1"/>
          </p:cNvSpPr>
          <p:nvPr>
            <p:ph type="body" idx="1"/>
          </p:nvPr>
        </p:nvSpPr>
        <p:spPr>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r>
              <a:t>Body Level One</a:t>
            </a:r>
          </a:p>
          <a:p>
            <a:pPr lvl="1"/>
            <a:r>
              <a:t>Body Level Two</a:t>
            </a:r>
          </a:p>
          <a:p>
            <a:pPr lvl="2"/>
            <a:r>
              <a:t>Body Level Three</a:t>
            </a:r>
          </a:p>
          <a:p>
            <a:pPr lvl="3"/>
            <a:r>
              <a:t>Body Level Four</a:t>
            </a:r>
          </a:p>
          <a:p>
            <a:pPr lvl="4"/>
            <a:r>
              <a:t>Body Level Five</a:t>
            </a:r>
          </a:p>
        </p:txBody>
      </p:sp>
      <p:sp>
        <p:nvSpPr>
          <p:cNvPr id="771" name="Shape 771"/>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2293366599"/>
      </p:ext>
    </p:extLst>
  </p:cSld>
  <p:clrMapOvr>
    <a:masterClrMapping/>
  </p:clrMapOvr>
  <p:transition spd="med"/>
</p:sldLayout>
</file>

<file path=ppt/slideLayouts/slideLayout51.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778" name="Shape 778"/>
          <p:cNvSpPr>
            <a:spLocks noGrp="1"/>
          </p:cNvSpPr>
          <p:nvPr>
            <p:ph type="pic" sz="half" idx="13"/>
          </p:nvPr>
        </p:nvSpPr>
        <p:spPr>
          <a:xfrm>
            <a:off x="13169903" y="3238500"/>
            <a:ext cx="9525000" cy="9207501"/>
          </a:xfrm>
          <a:prstGeom prst="rect">
            <a:avLst/>
          </a:prstGeom>
        </p:spPr>
        <p:txBody>
          <a:bodyPr lIns="91438" tIns="45719" rIns="91438" bIns="45719" anchor="t">
            <a:noAutofit/>
          </a:bodyPr>
          <a:lstStyle>
            <a:lvl1pPr>
              <a:defRPr>
                <a:latin typeface="+mj-lt"/>
              </a:defRPr>
            </a:lvl1pPr>
          </a:lstStyle>
          <a:p>
            <a:endParaRPr/>
          </a:p>
        </p:txBody>
      </p:sp>
      <p:sp>
        <p:nvSpPr>
          <p:cNvPr id="779" name="Shape 779"/>
          <p:cNvSpPr>
            <a:spLocks noGrp="1"/>
          </p:cNvSpPr>
          <p:nvPr>
            <p:ph type="title"/>
          </p:nvPr>
        </p:nvSpPr>
        <p:spPr>
          <a:prstGeom prst="rect">
            <a:avLst/>
          </a:prstGeom>
        </p:spPr>
        <p:txBody>
          <a:bodyPr/>
          <a:lstStyle>
            <a:lvl1pPr>
              <a:defRPr>
                <a:latin typeface="+mj-lt"/>
              </a:defRPr>
            </a:lvl1pPr>
          </a:lstStyle>
          <a:p>
            <a:r>
              <a:t>Title Text</a:t>
            </a:r>
          </a:p>
        </p:txBody>
      </p:sp>
      <p:sp>
        <p:nvSpPr>
          <p:cNvPr id="780" name="Shape 780"/>
          <p:cNvSpPr>
            <a:spLocks noGrp="1"/>
          </p:cNvSpPr>
          <p:nvPr>
            <p:ph type="body" sz="half" idx="1"/>
          </p:nvPr>
        </p:nvSpPr>
        <p:spPr>
          <a:xfrm>
            <a:off x="1689101" y="3238500"/>
            <a:ext cx="10007600" cy="9207501"/>
          </a:xfrm>
          <a:prstGeom prst="rect">
            <a:avLst/>
          </a:prstGeom>
        </p:spPr>
        <p:txBody>
          <a:bodyPr/>
          <a:lstStyle>
            <a:lvl1pPr marL="558786" indent="-558786">
              <a:spcBef>
                <a:spcPts val="4501"/>
              </a:spcBef>
              <a:defRPr sz="4500">
                <a:latin typeface="+mj-lt"/>
              </a:defRPr>
            </a:lvl1pPr>
            <a:lvl2pPr marL="1117572" indent="-558786">
              <a:spcBef>
                <a:spcPts val="4501"/>
              </a:spcBef>
              <a:defRPr sz="4500">
                <a:latin typeface="+mj-lt"/>
              </a:defRPr>
            </a:lvl2pPr>
            <a:lvl3pPr marL="1676358" indent="-558786">
              <a:spcBef>
                <a:spcPts val="4501"/>
              </a:spcBef>
              <a:defRPr sz="4500">
                <a:latin typeface="+mj-lt"/>
              </a:defRPr>
            </a:lvl3pPr>
            <a:lvl4pPr marL="2235144" indent="-558786">
              <a:spcBef>
                <a:spcPts val="4501"/>
              </a:spcBef>
              <a:defRPr sz="4500">
                <a:latin typeface="+mj-lt"/>
              </a:defRPr>
            </a:lvl4pPr>
            <a:lvl5pPr marL="2793930" indent="-558786">
              <a:spcBef>
                <a:spcPts val="4501"/>
              </a:spcBef>
              <a:defRPr sz="4500">
                <a:latin typeface="+mj-lt"/>
              </a:defRPr>
            </a:lvl5pPr>
          </a:lstStyle>
          <a:p>
            <a:r>
              <a:t>Body Level One</a:t>
            </a:r>
          </a:p>
          <a:p>
            <a:pPr lvl="1"/>
            <a:r>
              <a:t>Body Level Two</a:t>
            </a:r>
          </a:p>
          <a:p>
            <a:pPr lvl="2"/>
            <a:r>
              <a:t>Body Level Three</a:t>
            </a:r>
          </a:p>
          <a:p>
            <a:pPr lvl="3"/>
            <a:r>
              <a:t>Body Level Four</a:t>
            </a:r>
          </a:p>
          <a:p>
            <a:pPr lvl="4"/>
            <a:r>
              <a:t>Body Level Five</a:t>
            </a:r>
          </a:p>
        </p:txBody>
      </p:sp>
      <p:sp>
        <p:nvSpPr>
          <p:cNvPr id="781" name="Shape 781"/>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1800826868"/>
      </p:ext>
    </p:extLst>
  </p:cSld>
  <p:clrMapOvr>
    <a:masterClrMapping/>
  </p:clrMapOvr>
  <p:transition spd="med"/>
</p:sldLayout>
</file>

<file path=ppt/slideLayouts/slideLayout52.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88" name="Shape 788"/>
          <p:cNvSpPr>
            <a:spLocks noGrp="1"/>
          </p:cNvSpPr>
          <p:nvPr>
            <p:ph type="body" idx="1"/>
          </p:nvPr>
        </p:nvSpPr>
        <p:spPr>
          <a:xfrm>
            <a:off x="1689103" y="1778000"/>
            <a:ext cx="21005800" cy="10147301"/>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r>
              <a:t>Body Level One</a:t>
            </a:r>
          </a:p>
          <a:p>
            <a:pPr lvl="1"/>
            <a:r>
              <a:t>Body Level Two</a:t>
            </a:r>
          </a:p>
          <a:p>
            <a:pPr lvl="2"/>
            <a:r>
              <a:t>Body Level Three</a:t>
            </a:r>
          </a:p>
          <a:p>
            <a:pPr lvl="3"/>
            <a:r>
              <a:t>Body Level Four</a:t>
            </a:r>
          </a:p>
          <a:p>
            <a:pPr lvl="4"/>
            <a:r>
              <a:t>Body Level Five</a:t>
            </a:r>
          </a:p>
        </p:txBody>
      </p:sp>
      <p:sp>
        <p:nvSpPr>
          <p:cNvPr id="789" name="Shape 789"/>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4025911848"/>
      </p:ext>
    </p:extLst>
  </p:cSld>
  <p:clrMapOvr>
    <a:masterClrMapping/>
  </p:clrMapOvr>
  <p:transition spd="med"/>
</p:sldLayout>
</file>

<file path=ppt/slideLayouts/slideLayout5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796" name="Shape 796"/>
          <p:cNvSpPr>
            <a:spLocks noGrp="1"/>
          </p:cNvSpPr>
          <p:nvPr>
            <p:ph type="pic" sz="quarter" idx="13"/>
          </p:nvPr>
        </p:nvSpPr>
        <p:spPr>
          <a:xfrm>
            <a:off x="15760699" y="7048500"/>
            <a:ext cx="7404101" cy="5549901"/>
          </a:xfrm>
          <a:prstGeom prst="rect">
            <a:avLst/>
          </a:prstGeom>
        </p:spPr>
        <p:txBody>
          <a:bodyPr lIns="91438" tIns="45719" rIns="91438" bIns="45719" anchor="t">
            <a:noAutofit/>
          </a:bodyPr>
          <a:lstStyle>
            <a:lvl1pPr>
              <a:defRPr>
                <a:latin typeface="+mj-lt"/>
              </a:defRPr>
            </a:lvl1pPr>
          </a:lstStyle>
          <a:p>
            <a:endParaRPr/>
          </a:p>
        </p:txBody>
      </p:sp>
      <p:sp>
        <p:nvSpPr>
          <p:cNvPr id="797" name="Shape 797"/>
          <p:cNvSpPr>
            <a:spLocks noGrp="1"/>
          </p:cNvSpPr>
          <p:nvPr>
            <p:ph type="pic" sz="quarter" idx="14"/>
          </p:nvPr>
        </p:nvSpPr>
        <p:spPr>
          <a:xfrm>
            <a:off x="15760699" y="1130300"/>
            <a:ext cx="7404101" cy="5549901"/>
          </a:xfrm>
          <a:prstGeom prst="rect">
            <a:avLst/>
          </a:prstGeom>
        </p:spPr>
        <p:txBody>
          <a:bodyPr lIns="91438" tIns="45719" rIns="91438" bIns="45719" anchor="t">
            <a:noAutofit/>
          </a:bodyPr>
          <a:lstStyle>
            <a:lvl1pPr>
              <a:defRPr>
                <a:latin typeface="+mj-lt"/>
              </a:defRPr>
            </a:lvl1pPr>
          </a:lstStyle>
          <a:p>
            <a:endParaRPr/>
          </a:p>
        </p:txBody>
      </p:sp>
      <p:sp>
        <p:nvSpPr>
          <p:cNvPr id="798" name="Shape 798"/>
          <p:cNvSpPr>
            <a:spLocks noGrp="1"/>
          </p:cNvSpPr>
          <p:nvPr>
            <p:ph type="pic" idx="15"/>
          </p:nvPr>
        </p:nvSpPr>
        <p:spPr>
          <a:xfrm>
            <a:off x="1206501" y="1130299"/>
            <a:ext cx="14173200" cy="11468101"/>
          </a:xfrm>
          <a:prstGeom prst="rect">
            <a:avLst/>
          </a:prstGeom>
        </p:spPr>
        <p:txBody>
          <a:bodyPr lIns="91438" tIns="45719" rIns="91438" bIns="45719" anchor="t">
            <a:noAutofit/>
          </a:bodyPr>
          <a:lstStyle>
            <a:lvl1pPr>
              <a:defRPr>
                <a:latin typeface="+mj-lt"/>
              </a:defRPr>
            </a:lvl1pPr>
          </a:lstStyle>
          <a:p>
            <a:endParaRPr/>
          </a:p>
        </p:txBody>
      </p:sp>
      <p:sp>
        <p:nvSpPr>
          <p:cNvPr id="799" name="Shape 799"/>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681952036"/>
      </p:ext>
    </p:extLst>
  </p:cSld>
  <p:clrMapOvr>
    <a:masterClrMapping/>
  </p:clrMapOvr>
  <p:transition spd="med"/>
</p:sldLayout>
</file>

<file path=ppt/slideLayouts/slideLayout5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815" name="Shape 815"/>
          <p:cNvSpPr>
            <a:spLocks noGrp="1"/>
          </p:cNvSpPr>
          <p:nvPr>
            <p:ph type="pic" idx="13"/>
          </p:nvPr>
        </p:nvSpPr>
        <p:spPr>
          <a:xfrm>
            <a:off x="0" y="0"/>
            <a:ext cx="24384000" cy="13716000"/>
          </a:xfrm>
          <a:prstGeom prst="rect">
            <a:avLst/>
          </a:prstGeom>
        </p:spPr>
        <p:txBody>
          <a:bodyPr lIns="91438" tIns="45719" rIns="91438" bIns="45719" anchor="t">
            <a:noAutofit/>
          </a:bodyPr>
          <a:lstStyle>
            <a:lvl1pPr>
              <a:defRPr>
                <a:latin typeface="+mj-lt"/>
              </a:defRPr>
            </a:lvl1pPr>
          </a:lstStyle>
          <a:p>
            <a:endParaRPr/>
          </a:p>
        </p:txBody>
      </p:sp>
      <p:sp>
        <p:nvSpPr>
          <p:cNvPr id="816" name="Shape 816"/>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1511115932"/>
      </p:ext>
    </p:extLst>
  </p:cSld>
  <p:clrMapOvr>
    <a:masterClrMapping/>
  </p:clrMapOvr>
  <p:transition spd="med"/>
</p:sldLayout>
</file>

<file path=ppt/slideLayouts/slideLayout5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823" name="Shape 823"/>
          <p:cNvSpPr>
            <a:spLocks noGrp="1"/>
          </p:cNvSpPr>
          <p:nvPr>
            <p:ph type="sldNum" sz="quarter" idx="2"/>
          </p:nvPr>
        </p:nvSpPr>
        <p:spPr>
          <a:prstGeom prst="rect">
            <a:avLst/>
          </a:prstGeom>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443172352"/>
      </p:ext>
    </p:extLst>
  </p:cSld>
  <p:clrMapOvr>
    <a:masterClrMapping/>
  </p:clrMapOvr>
  <p:transition spd="med"/>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cSld name="Full Page Image">
    <p:spTree>
      <p:nvGrpSpPr>
        <p:cNvPr id="1" name=""/>
        <p:cNvGrpSpPr/>
        <p:nvPr/>
      </p:nvGrpSpPr>
      <p:grpSpPr>
        <a:xfrm>
          <a:off x="0" y="0"/>
          <a:ext cx="0" cy="0"/>
          <a:chOff x="0" y="0"/>
          <a:chExt cx="0" cy="0"/>
        </a:xfrm>
      </p:grpSpPr>
      <p:sp>
        <p:nvSpPr>
          <p:cNvPr id="11" name="Shape 11"/>
          <p:cNvSpPr>
            <a:spLocks noGrp="1"/>
          </p:cNvSpPr>
          <p:nvPr>
            <p:ph type="pic" idx="13"/>
          </p:nvPr>
        </p:nvSpPr>
        <p:spPr>
          <a:xfrm>
            <a:off x="0" y="0"/>
            <a:ext cx="24384000" cy="13716000"/>
          </a:xfrm>
          <a:prstGeom prst="rect">
            <a:avLst/>
          </a:prstGeom>
        </p:spPr>
        <p:txBody>
          <a:bodyPr lIns="91438" tIns="45719" rIns="91438" bIns="45719" anchor="t">
            <a:noAutofit/>
          </a:bodyPr>
          <a:lstStyle/>
          <a:p>
            <a:endParaRPr dirty="0"/>
          </a:p>
        </p:txBody>
      </p:sp>
      <p:sp>
        <p:nvSpPr>
          <p:cNvPr id="12" name="Shape 12"/>
          <p:cNvSpPr>
            <a:spLocks noGrp="1"/>
          </p:cNvSpPr>
          <p:nvPr>
            <p:ph type="sldNum" sz="quarter" idx="2"/>
          </p:nvPr>
        </p:nvSpPr>
        <p:spPr>
          <a:prstGeom prst="rect">
            <a:avLst/>
          </a:prstGeom>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2780994416"/>
      </p:ext>
    </p:extLst>
  </p:cSld>
  <p:clrMapOvr>
    <a:masterClrMapping/>
  </p:clrMapOvr>
  <p:transition spd="med"/>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Header Style">
    <p:spTree>
      <p:nvGrpSpPr>
        <p:cNvPr id="1" name=""/>
        <p:cNvGrpSpPr/>
        <p:nvPr/>
      </p:nvGrpSpPr>
      <p:grpSpPr>
        <a:xfrm>
          <a:off x="0" y="0"/>
          <a:ext cx="0" cy="0"/>
          <a:chOff x="0" y="0"/>
          <a:chExt cx="0" cy="0"/>
        </a:xfrm>
      </p:grpSpPr>
      <p:grpSp>
        <p:nvGrpSpPr>
          <p:cNvPr id="10" name="Group 33"/>
          <p:cNvGrpSpPr/>
          <p:nvPr userDrawn="1"/>
        </p:nvGrpSpPr>
        <p:grpSpPr>
          <a:xfrm>
            <a:off x="1358899" y="638629"/>
            <a:ext cx="2493435" cy="713771"/>
            <a:chOff x="0" y="0"/>
            <a:chExt cx="2493433" cy="713769"/>
          </a:xfrm>
        </p:grpSpPr>
        <p:sp>
          <p:nvSpPr>
            <p:cNvPr id="16" name="Shape 29"/>
            <p:cNvSpPr/>
            <p:nvPr/>
          </p:nvSpPr>
          <p:spPr>
            <a:xfrm>
              <a:off x="0" y="0"/>
              <a:ext cx="713770" cy="713770"/>
            </a:xfrm>
            <a:prstGeom prst="ellipse">
              <a:avLst/>
            </a:prstGeom>
            <a:solidFill>
              <a:srgbClr val="0070C0"/>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sp>
          <p:nvSpPr>
            <p:cNvPr id="17" name="Shape 30"/>
            <p:cNvSpPr/>
            <p:nvPr/>
          </p:nvSpPr>
          <p:spPr>
            <a:xfrm>
              <a:off x="593221" y="0"/>
              <a:ext cx="713770" cy="713770"/>
            </a:xfrm>
            <a:prstGeom prst="ellipse">
              <a:avLst/>
            </a:prstGeom>
            <a:solidFill>
              <a:schemeClr val="accent2"/>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sp>
          <p:nvSpPr>
            <p:cNvPr id="18" name="Shape 31"/>
            <p:cNvSpPr/>
            <p:nvPr/>
          </p:nvSpPr>
          <p:spPr>
            <a:xfrm>
              <a:off x="1186442" y="0"/>
              <a:ext cx="713770" cy="713770"/>
            </a:xfrm>
            <a:prstGeom prst="ellipse">
              <a:avLst/>
            </a:prstGeom>
            <a:solidFill>
              <a:srgbClr val="3698DA"/>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sp>
          <p:nvSpPr>
            <p:cNvPr id="19" name="Shape 32"/>
            <p:cNvSpPr/>
            <p:nvPr/>
          </p:nvSpPr>
          <p:spPr>
            <a:xfrm>
              <a:off x="1779664" y="0"/>
              <a:ext cx="713770" cy="713770"/>
            </a:xfrm>
            <a:prstGeom prst="ellipse">
              <a:avLst/>
            </a:prstGeom>
            <a:solidFill>
              <a:srgbClr val="119FFF"/>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grpSp>
      <p:pic>
        <p:nvPicPr>
          <p:cNvPr id="20" name="Picture 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1557" y="12725250"/>
            <a:ext cx="3933410" cy="629345"/>
          </a:xfrm>
          <a:prstGeom prst="rect">
            <a:avLst/>
          </a:prstGeom>
        </p:spPr>
      </p:pic>
      <p:sp>
        <p:nvSpPr>
          <p:cNvPr id="44" name="Shape 44"/>
          <p:cNvSpPr/>
          <p:nvPr/>
        </p:nvSpPr>
        <p:spPr>
          <a:xfrm>
            <a:off x="4650792" y="1590145"/>
            <a:ext cx="16710008" cy="0"/>
          </a:xfrm>
          <a:prstGeom prst="line">
            <a:avLst/>
          </a:prstGeom>
          <a:ln w="25400">
            <a:solidFill>
              <a:srgbClr val="ACC0D4"/>
            </a:solidFill>
            <a:miter lim="400000"/>
          </a:ln>
        </p:spPr>
        <p:txBody>
          <a:bodyPr lIns="50799" tIns="50799" rIns="50799" bIns="50799" anchor="ctr"/>
          <a:lstStyle/>
          <a:p>
            <a:pPr marL="0" marR="0" lvl="0" indent="0" algn="ctr" defTabSz="825481" rtl="0" eaLnBrk="1" fontAlgn="auto" latinLnBrk="0" hangingPunct="0">
              <a:lnSpc>
                <a:spcPct val="100000"/>
              </a:lnSpc>
              <a:spcBef>
                <a:spcPts val="0"/>
              </a:spcBef>
              <a:spcAft>
                <a:spcPts val="0"/>
              </a:spcAft>
              <a:buClrTx/>
              <a:buSzTx/>
              <a:buFontTx/>
              <a:buNone/>
              <a:tabLst/>
              <a:defRPr sz="3200"/>
            </a:pPr>
            <a:endParaRPr kumimoji="0" sz="3200" b="0" i="0" u="none" strike="noStrike" kern="0" cap="none" spc="0" normalizeH="0" baseline="0" noProof="0" dirty="0">
              <a:ln>
                <a:noFill/>
              </a:ln>
              <a:solidFill>
                <a:srgbClr val="000000"/>
              </a:solidFill>
              <a:effectLst/>
              <a:uLnTx/>
              <a:uFillTx/>
              <a:latin typeface="Arial"/>
              <a:ea typeface="Calibri"/>
              <a:cs typeface="Calibri"/>
              <a:sym typeface="Helvetica Light"/>
            </a:endParaRPr>
          </a:p>
        </p:txBody>
      </p:sp>
      <p:sp>
        <p:nvSpPr>
          <p:cNvPr id="50" name="Shape 50"/>
          <p:cNvSpPr>
            <a:spLocks noGrp="1"/>
          </p:cNvSpPr>
          <p:nvPr>
            <p:ph type="title"/>
          </p:nvPr>
        </p:nvSpPr>
        <p:spPr>
          <a:xfrm>
            <a:off x="4650792" y="245944"/>
            <a:ext cx="18403954" cy="1131656"/>
          </a:xfrm>
          <a:prstGeom prst="rect">
            <a:avLst/>
          </a:prstGeom>
        </p:spPr>
        <p:txBody>
          <a:bodyPr anchor="t"/>
          <a:lstStyle>
            <a:lvl1pPr algn="l">
              <a:defRPr sz="6400">
                <a:solidFill>
                  <a:srgbClr val="566275"/>
                </a:solidFill>
                <a:latin typeface="+mj-lt"/>
                <a:ea typeface="Lato Black"/>
                <a:cs typeface="Lato Black"/>
                <a:sym typeface="Bebas Neue Bold"/>
              </a:defRPr>
            </a:lvl1pPr>
          </a:lstStyle>
          <a:p>
            <a:r>
              <a:rPr dirty="0"/>
              <a:t>Title Text</a:t>
            </a:r>
          </a:p>
        </p:txBody>
      </p:sp>
      <p:sp>
        <p:nvSpPr>
          <p:cNvPr id="51" name="Shape 51"/>
          <p:cNvSpPr>
            <a:spLocks noGrp="1"/>
          </p:cNvSpPr>
          <p:nvPr>
            <p:ph type="sldNum" sz="quarter" idx="2"/>
          </p:nvPr>
        </p:nvSpPr>
        <p:spPr>
          <a:xfrm>
            <a:off x="3295659" y="785963"/>
            <a:ext cx="431206" cy="425756"/>
          </a:xfrm>
          <a:prstGeom prst="rect">
            <a:avLst/>
          </a:prstGeom>
        </p:spPr>
        <p:txBody>
          <a:bodyPr/>
          <a:lstStyle>
            <a:lvl1pPr>
              <a:defRPr sz="2100" b="1">
                <a:solidFill>
                  <a:srgbClr val="FFFFFF"/>
                </a:solidFill>
                <a:latin typeface="+mj-lt"/>
                <a:ea typeface="Calibri"/>
                <a:cs typeface="Calibri"/>
                <a:sym typeface="Helvetica"/>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Arial"/>
                <a:cs typeface="Calibri"/>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100" b="1" i="0" u="none" strike="noStrike" kern="0" cap="none" spc="0" normalizeH="0" baseline="0" noProof="0" dirty="0">
              <a:ln>
                <a:noFill/>
              </a:ln>
              <a:solidFill>
                <a:srgbClr val="FFFFFF"/>
              </a:solidFill>
              <a:effectLst/>
              <a:uLnTx/>
              <a:uFillTx/>
              <a:latin typeface="Arial"/>
              <a:cs typeface="Calibri"/>
              <a:sym typeface="Helvetica"/>
            </a:endParaRPr>
          </a:p>
        </p:txBody>
      </p:sp>
    </p:spTree>
    <p:extLst>
      <p:ext uri="{BB962C8B-B14F-4D97-AF65-F5344CB8AC3E}">
        <p14:creationId xmlns:p14="http://schemas.microsoft.com/office/powerpoint/2010/main" val="62471975"/>
      </p:ext>
    </p:extLst>
  </p:cSld>
  <p:clrMapOvr>
    <a:masterClrMapping/>
  </p:clrMapOvr>
  <p:transition spd="med"/>
</p:sldLayout>
</file>

<file path=ppt/slideLayouts/slideLayout58.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743" name="Shape 743"/>
          <p:cNvSpPr>
            <a:spLocks noGrp="1"/>
          </p:cNvSpPr>
          <p:nvPr>
            <p:ph type="title"/>
          </p:nvPr>
        </p:nvSpPr>
        <p:spPr>
          <a:xfrm>
            <a:off x="1778000" y="4533903"/>
            <a:ext cx="20828000" cy="4648200"/>
          </a:xfrm>
          <a:prstGeom prst="rect">
            <a:avLst/>
          </a:prstGeom>
        </p:spPr>
        <p:txBody>
          <a:bodyPr/>
          <a:lstStyle>
            <a:lvl1pPr>
              <a:defRPr>
                <a:latin typeface="+mj-lt"/>
              </a:defRPr>
            </a:lvl1pPr>
          </a:lstStyle>
          <a:p>
            <a:r>
              <a:t>Title Text</a:t>
            </a:r>
          </a:p>
        </p:txBody>
      </p:sp>
      <p:sp>
        <p:nvSpPr>
          <p:cNvPr id="744" name="Shape 744"/>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1751752826"/>
      </p:ext>
    </p:extLst>
  </p:cSld>
  <p:clrMapOvr>
    <a:masterClrMapping/>
  </p:clrMapOvr>
  <p:transition spd="med"/>
</p:sldLayout>
</file>

<file path=ppt/slideLayouts/slideLayout59.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751" name="Shape 751"/>
          <p:cNvSpPr>
            <a:spLocks noGrp="1"/>
          </p:cNvSpPr>
          <p:nvPr>
            <p:ph type="pic" sz="half" idx="13"/>
          </p:nvPr>
        </p:nvSpPr>
        <p:spPr>
          <a:xfrm>
            <a:off x="13165983" y="1104903"/>
            <a:ext cx="9525000" cy="11506200"/>
          </a:xfrm>
          <a:prstGeom prst="rect">
            <a:avLst/>
          </a:prstGeom>
        </p:spPr>
        <p:txBody>
          <a:bodyPr lIns="91438" tIns="45719" rIns="91438" bIns="45719" anchor="t">
            <a:noAutofit/>
          </a:bodyPr>
          <a:lstStyle>
            <a:lvl1pPr>
              <a:defRPr>
                <a:latin typeface="+mj-lt"/>
              </a:defRPr>
            </a:lvl1pPr>
          </a:lstStyle>
          <a:p>
            <a:endParaRPr/>
          </a:p>
        </p:txBody>
      </p:sp>
      <p:sp>
        <p:nvSpPr>
          <p:cNvPr id="752" name="Shape 752"/>
          <p:cNvSpPr>
            <a:spLocks noGrp="1"/>
          </p:cNvSpPr>
          <p:nvPr>
            <p:ph type="title"/>
          </p:nvPr>
        </p:nvSpPr>
        <p:spPr>
          <a:xfrm>
            <a:off x="1651002" y="1104903"/>
            <a:ext cx="10223501" cy="5613400"/>
          </a:xfrm>
          <a:prstGeom prst="rect">
            <a:avLst/>
          </a:prstGeom>
        </p:spPr>
        <p:txBody>
          <a:bodyPr anchor="b"/>
          <a:lstStyle>
            <a:lvl1pPr>
              <a:defRPr sz="8500">
                <a:latin typeface="+mj-lt"/>
              </a:defRPr>
            </a:lvl1pPr>
          </a:lstStyle>
          <a:p>
            <a:r>
              <a:t>Title Text</a:t>
            </a:r>
          </a:p>
        </p:txBody>
      </p:sp>
      <p:sp>
        <p:nvSpPr>
          <p:cNvPr id="753" name="Shape 753"/>
          <p:cNvSpPr>
            <a:spLocks noGrp="1"/>
          </p:cNvSpPr>
          <p:nvPr>
            <p:ph type="body" sz="quarter" idx="1"/>
          </p:nvPr>
        </p:nvSpPr>
        <p:spPr>
          <a:xfrm>
            <a:off x="1651002" y="6845303"/>
            <a:ext cx="10223501" cy="5765800"/>
          </a:xfrm>
          <a:prstGeom prst="rect">
            <a:avLst/>
          </a:prstGeom>
        </p:spPr>
        <p:txBody>
          <a:bodyPr anchor="t"/>
          <a:lstStyle>
            <a:lvl1pPr marL="0" indent="0" algn="ctr">
              <a:spcBef>
                <a:spcPts val="0"/>
              </a:spcBef>
              <a:buSzTx/>
              <a:buNone/>
              <a:defRPr sz="4500">
                <a:latin typeface="+mj-lt"/>
              </a:defRPr>
            </a:lvl1pPr>
            <a:lvl2pPr marL="0" indent="228594" algn="ctr">
              <a:spcBef>
                <a:spcPts val="0"/>
              </a:spcBef>
              <a:buSzTx/>
              <a:buNone/>
              <a:defRPr sz="4500">
                <a:latin typeface="+mj-lt"/>
              </a:defRPr>
            </a:lvl2pPr>
            <a:lvl3pPr marL="0" indent="457189" algn="ctr">
              <a:spcBef>
                <a:spcPts val="0"/>
              </a:spcBef>
              <a:buSzTx/>
              <a:buNone/>
              <a:defRPr sz="4500">
                <a:latin typeface="+mj-lt"/>
              </a:defRPr>
            </a:lvl3pPr>
            <a:lvl4pPr marL="0" indent="685783" algn="ctr">
              <a:spcBef>
                <a:spcPts val="0"/>
              </a:spcBef>
              <a:buSzTx/>
              <a:buNone/>
              <a:defRPr sz="4500">
                <a:latin typeface="+mj-lt"/>
              </a:defRPr>
            </a:lvl4pPr>
            <a:lvl5pPr marL="0" indent="914377" algn="ctr">
              <a:spcBef>
                <a:spcPts val="0"/>
              </a:spcBef>
              <a:buSzTx/>
              <a:buNone/>
              <a:defRPr sz="4500">
                <a:latin typeface="+mj-lt"/>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754" name="Shape 754"/>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2844632480"/>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769" name="Shape 769"/>
          <p:cNvSpPr>
            <a:spLocks noGrp="1"/>
          </p:cNvSpPr>
          <p:nvPr>
            <p:ph type="title"/>
          </p:nvPr>
        </p:nvSpPr>
        <p:spPr>
          <a:prstGeom prst="rect">
            <a:avLst/>
          </a:prstGeom>
        </p:spPr>
        <p:txBody>
          <a:bodyPr/>
          <a:lstStyle>
            <a:lvl1pPr>
              <a:defRPr>
                <a:latin typeface="+mj-lt"/>
              </a:defRPr>
            </a:lvl1pPr>
          </a:lstStyle>
          <a:p>
            <a:r>
              <a:t>Title Text</a:t>
            </a:r>
          </a:p>
        </p:txBody>
      </p:sp>
      <p:sp>
        <p:nvSpPr>
          <p:cNvPr id="770" name="Shape 770"/>
          <p:cNvSpPr>
            <a:spLocks noGrp="1"/>
          </p:cNvSpPr>
          <p:nvPr>
            <p:ph type="body" idx="1"/>
          </p:nvPr>
        </p:nvSpPr>
        <p:spPr>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r>
              <a:t>Body Level One</a:t>
            </a:r>
          </a:p>
          <a:p>
            <a:pPr lvl="1"/>
            <a:r>
              <a:t>Body Level Two</a:t>
            </a:r>
          </a:p>
          <a:p>
            <a:pPr lvl="2"/>
            <a:r>
              <a:t>Body Level Three</a:t>
            </a:r>
          </a:p>
          <a:p>
            <a:pPr lvl="3"/>
            <a:r>
              <a:t>Body Level Four</a:t>
            </a:r>
          </a:p>
          <a:p>
            <a:pPr lvl="4"/>
            <a:r>
              <a:t>Body Level Five</a:t>
            </a:r>
          </a:p>
        </p:txBody>
      </p:sp>
      <p:sp>
        <p:nvSpPr>
          <p:cNvPr id="771" name="Shape 771"/>
          <p:cNvSpPr>
            <a:spLocks noGrp="1"/>
          </p:cNvSpPr>
          <p:nvPr>
            <p:ph type="sldNum" sz="quarter" idx="2"/>
          </p:nvPr>
        </p:nvSpPr>
        <p:spPr>
          <a:prstGeom prst="rect">
            <a:avLst/>
          </a:prstGeom>
        </p:spPr>
        <p:txBody>
          <a:bodyPr/>
          <a:lstStyle>
            <a:lvl1pPr>
              <a:defRPr>
                <a:latin typeface="+mj-lt"/>
              </a:defRPr>
            </a:lvl1pPr>
          </a:lstStyle>
          <a:p>
            <a:fld id="{86CB4B4D-7CA3-9044-876B-883B54F8677D}" type="slidenum">
              <a:rPr lang="en-US" smtClean="0"/>
              <a:pPr/>
              <a:t>‹#›</a:t>
            </a:fld>
            <a:endParaRPr lang="en-US"/>
          </a:p>
        </p:txBody>
      </p:sp>
    </p:spTree>
  </p:cSld>
  <p:clrMapOvr>
    <a:masterClrMapping/>
  </p:clrMapOvr>
  <p:transition spd="med"/>
</p:sldLayout>
</file>

<file path=ppt/slideLayouts/slideLayout60.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761" name="Shape 761"/>
          <p:cNvSpPr>
            <a:spLocks noGrp="1"/>
          </p:cNvSpPr>
          <p:nvPr>
            <p:ph type="title"/>
          </p:nvPr>
        </p:nvSpPr>
        <p:spPr>
          <a:prstGeom prst="rect">
            <a:avLst/>
          </a:prstGeom>
        </p:spPr>
        <p:txBody>
          <a:bodyPr/>
          <a:lstStyle>
            <a:lvl1pPr>
              <a:defRPr>
                <a:latin typeface="+mj-lt"/>
              </a:defRPr>
            </a:lvl1pPr>
          </a:lstStyle>
          <a:p>
            <a:r>
              <a:t>Title Text</a:t>
            </a:r>
          </a:p>
        </p:txBody>
      </p:sp>
      <p:sp>
        <p:nvSpPr>
          <p:cNvPr id="762" name="Shape 762"/>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308546789"/>
      </p:ext>
    </p:extLst>
  </p:cSld>
  <p:clrMapOvr>
    <a:masterClrMapping/>
  </p:clrMapOvr>
  <p:transition spd="med"/>
</p:sldLayout>
</file>

<file path=ppt/slideLayouts/slideLayout61.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769" name="Shape 769"/>
          <p:cNvSpPr>
            <a:spLocks noGrp="1"/>
          </p:cNvSpPr>
          <p:nvPr>
            <p:ph type="title"/>
          </p:nvPr>
        </p:nvSpPr>
        <p:spPr>
          <a:prstGeom prst="rect">
            <a:avLst/>
          </a:prstGeom>
        </p:spPr>
        <p:txBody>
          <a:bodyPr/>
          <a:lstStyle>
            <a:lvl1pPr>
              <a:defRPr>
                <a:latin typeface="+mj-lt"/>
              </a:defRPr>
            </a:lvl1pPr>
          </a:lstStyle>
          <a:p>
            <a:r>
              <a:t>Title Text</a:t>
            </a:r>
          </a:p>
        </p:txBody>
      </p:sp>
      <p:sp>
        <p:nvSpPr>
          <p:cNvPr id="770" name="Shape 770"/>
          <p:cNvSpPr>
            <a:spLocks noGrp="1"/>
          </p:cNvSpPr>
          <p:nvPr>
            <p:ph type="body" idx="1"/>
          </p:nvPr>
        </p:nvSpPr>
        <p:spPr>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r>
              <a:t>Body Level One</a:t>
            </a:r>
          </a:p>
          <a:p>
            <a:pPr lvl="1"/>
            <a:r>
              <a:t>Body Level Two</a:t>
            </a:r>
          </a:p>
          <a:p>
            <a:pPr lvl="2"/>
            <a:r>
              <a:t>Body Level Three</a:t>
            </a:r>
          </a:p>
          <a:p>
            <a:pPr lvl="3"/>
            <a:r>
              <a:t>Body Level Four</a:t>
            </a:r>
          </a:p>
          <a:p>
            <a:pPr lvl="4"/>
            <a:r>
              <a:t>Body Level Five</a:t>
            </a:r>
          </a:p>
        </p:txBody>
      </p:sp>
      <p:sp>
        <p:nvSpPr>
          <p:cNvPr id="771" name="Shape 771"/>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333663123"/>
      </p:ext>
    </p:extLst>
  </p:cSld>
  <p:clrMapOvr>
    <a:masterClrMapping/>
  </p:clrMapOvr>
  <p:transition spd="med"/>
</p:sldLayout>
</file>

<file path=ppt/slideLayouts/slideLayout62.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778" name="Shape 778"/>
          <p:cNvSpPr>
            <a:spLocks noGrp="1"/>
          </p:cNvSpPr>
          <p:nvPr>
            <p:ph type="pic" sz="half" idx="13"/>
          </p:nvPr>
        </p:nvSpPr>
        <p:spPr>
          <a:xfrm>
            <a:off x="13169903" y="3238500"/>
            <a:ext cx="9525000" cy="9207501"/>
          </a:xfrm>
          <a:prstGeom prst="rect">
            <a:avLst/>
          </a:prstGeom>
        </p:spPr>
        <p:txBody>
          <a:bodyPr lIns="91438" tIns="45719" rIns="91438" bIns="45719" anchor="t">
            <a:noAutofit/>
          </a:bodyPr>
          <a:lstStyle>
            <a:lvl1pPr>
              <a:defRPr>
                <a:latin typeface="+mj-lt"/>
              </a:defRPr>
            </a:lvl1pPr>
          </a:lstStyle>
          <a:p>
            <a:endParaRPr/>
          </a:p>
        </p:txBody>
      </p:sp>
      <p:sp>
        <p:nvSpPr>
          <p:cNvPr id="779" name="Shape 779"/>
          <p:cNvSpPr>
            <a:spLocks noGrp="1"/>
          </p:cNvSpPr>
          <p:nvPr>
            <p:ph type="title"/>
          </p:nvPr>
        </p:nvSpPr>
        <p:spPr>
          <a:prstGeom prst="rect">
            <a:avLst/>
          </a:prstGeom>
        </p:spPr>
        <p:txBody>
          <a:bodyPr/>
          <a:lstStyle>
            <a:lvl1pPr>
              <a:defRPr>
                <a:latin typeface="+mj-lt"/>
              </a:defRPr>
            </a:lvl1pPr>
          </a:lstStyle>
          <a:p>
            <a:r>
              <a:t>Title Text</a:t>
            </a:r>
          </a:p>
        </p:txBody>
      </p:sp>
      <p:sp>
        <p:nvSpPr>
          <p:cNvPr id="780" name="Shape 780"/>
          <p:cNvSpPr>
            <a:spLocks noGrp="1"/>
          </p:cNvSpPr>
          <p:nvPr>
            <p:ph type="body" sz="half" idx="1"/>
          </p:nvPr>
        </p:nvSpPr>
        <p:spPr>
          <a:xfrm>
            <a:off x="1689101" y="3238500"/>
            <a:ext cx="10007600" cy="9207501"/>
          </a:xfrm>
          <a:prstGeom prst="rect">
            <a:avLst/>
          </a:prstGeom>
        </p:spPr>
        <p:txBody>
          <a:bodyPr/>
          <a:lstStyle>
            <a:lvl1pPr marL="558786" indent="-558786">
              <a:spcBef>
                <a:spcPts val="4501"/>
              </a:spcBef>
              <a:defRPr sz="4500">
                <a:latin typeface="+mj-lt"/>
              </a:defRPr>
            </a:lvl1pPr>
            <a:lvl2pPr marL="1117572" indent="-558786">
              <a:spcBef>
                <a:spcPts val="4501"/>
              </a:spcBef>
              <a:defRPr sz="4500">
                <a:latin typeface="+mj-lt"/>
              </a:defRPr>
            </a:lvl2pPr>
            <a:lvl3pPr marL="1676358" indent="-558786">
              <a:spcBef>
                <a:spcPts val="4501"/>
              </a:spcBef>
              <a:defRPr sz="4500">
                <a:latin typeface="+mj-lt"/>
              </a:defRPr>
            </a:lvl3pPr>
            <a:lvl4pPr marL="2235144" indent="-558786">
              <a:spcBef>
                <a:spcPts val="4501"/>
              </a:spcBef>
              <a:defRPr sz="4500">
                <a:latin typeface="+mj-lt"/>
              </a:defRPr>
            </a:lvl4pPr>
            <a:lvl5pPr marL="2793930" indent="-558786">
              <a:spcBef>
                <a:spcPts val="4501"/>
              </a:spcBef>
              <a:defRPr sz="4500">
                <a:latin typeface="+mj-lt"/>
              </a:defRPr>
            </a:lvl5pPr>
          </a:lstStyle>
          <a:p>
            <a:r>
              <a:t>Body Level One</a:t>
            </a:r>
          </a:p>
          <a:p>
            <a:pPr lvl="1"/>
            <a:r>
              <a:t>Body Level Two</a:t>
            </a:r>
          </a:p>
          <a:p>
            <a:pPr lvl="2"/>
            <a:r>
              <a:t>Body Level Three</a:t>
            </a:r>
          </a:p>
          <a:p>
            <a:pPr lvl="3"/>
            <a:r>
              <a:t>Body Level Four</a:t>
            </a:r>
          </a:p>
          <a:p>
            <a:pPr lvl="4"/>
            <a:r>
              <a:t>Body Level Five</a:t>
            </a:r>
          </a:p>
        </p:txBody>
      </p:sp>
      <p:sp>
        <p:nvSpPr>
          <p:cNvPr id="781" name="Shape 781"/>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3382721324"/>
      </p:ext>
    </p:extLst>
  </p:cSld>
  <p:clrMapOvr>
    <a:masterClrMapping/>
  </p:clrMapOvr>
  <p:transition spd="med"/>
</p:sldLayout>
</file>

<file path=ppt/slideLayouts/slideLayout63.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88" name="Shape 788"/>
          <p:cNvSpPr>
            <a:spLocks noGrp="1"/>
          </p:cNvSpPr>
          <p:nvPr>
            <p:ph type="body" idx="1"/>
          </p:nvPr>
        </p:nvSpPr>
        <p:spPr>
          <a:xfrm>
            <a:off x="1689103" y="1778000"/>
            <a:ext cx="21005800" cy="10147301"/>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r>
              <a:t>Body Level One</a:t>
            </a:r>
          </a:p>
          <a:p>
            <a:pPr lvl="1"/>
            <a:r>
              <a:t>Body Level Two</a:t>
            </a:r>
          </a:p>
          <a:p>
            <a:pPr lvl="2"/>
            <a:r>
              <a:t>Body Level Three</a:t>
            </a:r>
          </a:p>
          <a:p>
            <a:pPr lvl="3"/>
            <a:r>
              <a:t>Body Level Four</a:t>
            </a:r>
          </a:p>
          <a:p>
            <a:pPr lvl="4"/>
            <a:r>
              <a:t>Body Level Five</a:t>
            </a:r>
          </a:p>
        </p:txBody>
      </p:sp>
      <p:sp>
        <p:nvSpPr>
          <p:cNvPr id="789" name="Shape 789"/>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2815896232"/>
      </p:ext>
    </p:extLst>
  </p:cSld>
  <p:clrMapOvr>
    <a:masterClrMapping/>
  </p:clrMapOvr>
  <p:transition spd="med"/>
</p:sldLayout>
</file>

<file path=ppt/slideLayouts/slideLayout64.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796" name="Shape 796"/>
          <p:cNvSpPr>
            <a:spLocks noGrp="1"/>
          </p:cNvSpPr>
          <p:nvPr>
            <p:ph type="pic" sz="quarter" idx="13"/>
          </p:nvPr>
        </p:nvSpPr>
        <p:spPr>
          <a:xfrm>
            <a:off x="15760699" y="7048500"/>
            <a:ext cx="7404101" cy="5549901"/>
          </a:xfrm>
          <a:prstGeom prst="rect">
            <a:avLst/>
          </a:prstGeom>
        </p:spPr>
        <p:txBody>
          <a:bodyPr lIns="91438" tIns="45719" rIns="91438" bIns="45719" anchor="t">
            <a:noAutofit/>
          </a:bodyPr>
          <a:lstStyle>
            <a:lvl1pPr>
              <a:defRPr>
                <a:latin typeface="+mj-lt"/>
              </a:defRPr>
            </a:lvl1pPr>
          </a:lstStyle>
          <a:p>
            <a:endParaRPr/>
          </a:p>
        </p:txBody>
      </p:sp>
      <p:sp>
        <p:nvSpPr>
          <p:cNvPr id="797" name="Shape 797"/>
          <p:cNvSpPr>
            <a:spLocks noGrp="1"/>
          </p:cNvSpPr>
          <p:nvPr>
            <p:ph type="pic" sz="quarter" idx="14"/>
          </p:nvPr>
        </p:nvSpPr>
        <p:spPr>
          <a:xfrm>
            <a:off x="15760699" y="1130300"/>
            <a:ext cx="7404101" cy="5549901"/>
          </a:xfrm>
          <a:prstGeom prst="rect">
            <a:avLst/>
          </a:prstGeom>
        </p:spPr>
        <p:txBody>
          <a:bodyPr lIns="91438" tIns="45719" rIns="91438" bIns="45719" anchor="t">
            <a:noAutofit/>
          </a:bodyPr>
          <a:lstStyle>
            <a:lvl1pPr>
              <a:defRPr>
                <a:latin typeface="+mj-lt"/>
              </a:defRPr>
            </a:lvl1pPr>
          </a:lstStyle>
          <a:p>
            <a:endParaRPr/>
          </a:p>
        </p:txBody>
      </p:sp>
      <p:sp>
        <p:nvSpPr>
          <p:cNvPr id="798" name="Shape 798"/>
          <p:cNvSpPr>
            <a:spLocks noGrp="1"/>
          </p:cNvSpPr>
          <p:nvPr>
            <p:ph type="pic" idx="15"/>
          </p:nvPr>
        </p:nvSpPr>
        <p:spPr>
          <a:xfrm>
            <a:off x="1206501" y="1130299"/>
            <a:ext cx="14173200" cy="11468101"/>
          </a:xfrm>
          <a:prstGeom prst="rect">
            <a:avLst/>
          </a:prstGeom>
        </p:spPr>
        <p:txBody>
          <a:bodyPr lIns="91438" tIns="45719" rIns="91438" bIns="45719" anchor="t">
            <a:noAutofit/>
          </a:bodyPr>
          <a:lstStyle>
            <a:lvl1pPr>
              <a:defRPr>
                <a:latin typeface="+mj-lt"/>
              </a:defRPr>
            </a:lvl1pPr>
          </a:lstStyle>
          <a:p>
            <a:endParaRPr/>
          </a:p>
        </p:txBody>
      </p:sp>
      <p:sp>
        <p:nvSpPr>
          <p:cNvPr id="799" name="Shape 799"/>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3319628633"/>
      </p:ext>
    </p:extLst>
  </p:cSld>
  <p:clrMapOvr>
    <a:masterClrMapping/>
  </p:clrMapOvr>
  <p:transition spd="med"/>
</p:sldLayout>
</file>

<file path=ppt/slideLayouts/slideLayout65.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815" name="Shape 815"/>
          <p:cNvSpPr>
            <a:spLocks noGrp="1"/>
          </p:cNvSpPr>
          <p:nvPr>
            <p:ph type="pic" idx="13"/>
          </p:nvPr>
        </p:nvSpPr>
        <p:spPr>
          <a:xfrm>
            <a:off x="0" y="0"/>
            <a:ext cx="24384000" cy="13716000"/>
          </a:xfrm>
          <a:prstGeom prst="rect">
            <a:avLst/>
          </a:prstGeom>
        </p:spPr>
        <p:txBody>
          <a:bodyPr lIns="91438" tIns="45719" rIns="91438" bIns="45719" anchor="t">
            <a:noAutofit/>
          </a:bodyPr>
          <a:lstStyle>
            <a:lvl1pPr>
              <a:defRPr>
                <a:latin typeface="+mj-lt"/>
              </a:defRPr>
            </a:lvl1pPr>
          </a:lstStyle>
          <a:p>
            <a:endParaRPr/>
          </a:p>
        </p:txBody>
      </p:sp>
      <p:sp>
        <p:nvSpPr>
          <p:cNvPr id="816" name="Shape 816"/>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2470319519"/>
      </p:ext>
    </p:extLst>
  </p:cSld>
  <p:clrMapOvr>
    <a:masterClrMapping/>
  </p:clrMapOvr>
  <p:transition spd="med"/>
</p:sldLayout>
</file>

<file path=ppt/slideLayouts/slideLayout66.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823" name="Shape 823"/>
          <p:cNvSpPr>
            <a:spLocks noGrp="1"/>
          </p:cNvSpPr>
          <p:nvPr>
            <p:ph type="sldNum" sz="quarter" idx="2"/>
          </p:nvPr>
        </p:nvSpPr>
        <p:spPr>
          <a:prstGeom prst="rect">
            <a:avLst/>
          </a:prstGeom>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3960325113"/>
      </p:ext>
    </p:extLst>
  </p:cSld>
  <p:clrMapOvr>
    <a:masterClrMapping/>
  </p:clrMapOvr>
  <p:transition spd="med"/>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cSld name="Full Page Image">
    <p:spTree>
      <p:nvGrpSpPr>
        <p:cNvPr id="1" name=""/>
        <p:cNvGrpSpPr/>
        <p:nvPr/>
      </p:nvGrpSpPr>
      <p:grpSpPr>
        <a:xfrm>
          <a:off x="0" y="0"/>
          <a:ext cx="0" cy="0"/>
          <a:chOff x="0" y="0"/>
          <a:chExt cx="0" cy="0"/>
        </a:xfrm>
      </p:grpSpPr>
      <p:sp>
        <p:nvSpPr>
          <p:cNvPr id="11" name="Shape 11"/>
          <p:cNvSpPr>
            <a:spLocks noGrp="1"/>
          </p:cNvSpPr>
          <p:nvPr>
            <p:ph type="pic" idx="13"/>
          </p:nvPr>
        </p:nvSpPr>
        <p:spPr>
          <a:xfrm>
            <a:off x="0" y="0"/>
            <a:ext cx="24384000" cy="13716000"/>
          </a:xfrm>
          <a:prstGeom prst="rect">
            <a:avLst/>
          </a:prstGeom>
        </p:spPr>
        <p:txBody>
          <a:bodyPr lIns="91438" tIns="45719" rIns="91438" bIns="45719" anchor="t">
            <a:noAutofit/>
          </a:bodyPr>
          <a:lstStyle/>
          <a:p>
            <a:endParaRPr dirty="0"/>
          </a:p>
        </p:txBody>
      </p:sp>
      <p:sp>
        <p:nvSpPr>
          <p:cNvPr id="12" name="Shape 12"/>
          <p:cNvSpPr>
            <a:spLocks noGrp="1"/>
          </p:cNvSpPr>
          <p:nvPr>
            <p:ph type="sldNum" sz="quarter" idx="2"/>
          </p:nvPr>
        </p:nvSpPr>
        <p:spPr>
          <a:prstGeom prst="rect">
            <a:avLst/>
          </a:prstGeom>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1623316949"/>
      </p:ext>
    </p:extLst>
  </p:cSld>
  <p:clrMapOvr>
    <a:masterClrMapping/>
  </p:clrMapOvr>
  <p:transition spd="med"/>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Header Style">
    <p:spTree>
      <p:nvGrpSpPr>
        <p:cNvPr id="1" name=""/>
        <p:cNvGrpSpPr/>
        <p:nvPr/>
      </p:nvGrpSpPr>
      <p:grpSpPr>
        <a:xfrm>
          <a:off x="0" y="0"/>
          <a:ext cx="0" cy="0"/>
          <a:chOff x="0" y="0"/>
          <a:chExt cx="0" cy="0"/>
        </a:xfrm>
      </p:grpSpPr>
      <p:grpSp>
        <p:nvGrpSpPr>
          <p:cNvPr id="10" name="Group 33"/>
          <p:cNvGrpSpPr/>
          <p:nvPr userDrawn="1"/>
        </p:nvGrpSpPr>
        <p:grpSpPr>
          <a:xfrm>
            <a:off x="1358899" y="638629"/>
            <a:ext cx="2493435" cy="713771"/>
            <a:chOff x="0" y="0"/>
            <a:chExt cx="2493433" cy="713769"/>
          </a:xfrm>
        </p:grpSpPr>
        <p:sp>
          <p:nvSpPr>
            <p:cNvPr id="16" name="Shape 29"/>
            <p:cNvSpPr/>
            <p:nvPr/>
          </p:nvSpPr>
          <p:spPr>
            <a:xfrm>
              <a:off x="0" y="0"/>
              <a:ext cx="713770" cy="713770"/>
            </a:xfrm>
            <a:prstGeom prst="ellipse">
              <a:avLst/>
            </a:prstGeom>
            <a:solidFill>
              <a:srgbClr val="0070C0"/>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sp>
          <p:nvSpPr>
            <p:cNvPr id="17" name="Shape 30"/>
            <p:cNvSpPr/>
            <p:nvPr/>
          </p:nvSpPr>
          <p:spPr>
            <a:xfrm>
              <a:off x="593221" y="0"/>
              <a:ext cx="713770" cy="713770"/>
            </a:xfrm>
            <a:prstGeom prst="ellipse">
              <a:avLst/>
            </a:prstGeom>
            <a:solidFill>
              <a:schemeClr val="accent2"/>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sp>
          <p:nvSpPr>
            <p:cNvPr id="18" name="Shape 31"/>
            <p:cNvSpPr/>
            <p:nvPr/>
          </p:nvSpPr>
          <p:spPr>
            <a:xfrm>
              <a:off x="1186442" y="0"/>
              <a:ext cx="713770" cy="713770"/>
            </a:xfrm>
            <a:prstGeom prst="ellipse">
              <a:avLst/>
            </a:prstGeom>
            <a:solidFill>
              <a:srgbClr val="3698DA"/>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sp>
          <p:nvSpPr>
            <p:cNvPr id="19" name="Shape 32"/>
            <p:cNvSpPr/>
            <p:nvPr/>
          </p:nvSpPr>
          <p:spPr>
            <a:xfrm>
              <a:off x="1779664" y="0"/>
              <a:ext cx="713770" cy="713770"/>
            </a:xfrm>
            <a:prstGeom prst="ellipse">
              <a:avLst/>
            </a:prstGeom>
            <a:solidFill>
              <a:srgbClr val="119FFF"/>
            </a:solidFill>
            <a:ln w="12700" cap="flat">
              <a:noFill/>
              <a:miter lim="400000"/>
            </a:ln>
            <a:effectLst/>
          </p:spPr>
          <p:txBody>
            <a:bodyPr wrap="square" lIns="50800" tIns="50800" rIns="50800" bIns="50800" numCol="1" anchor="ctr">
              <a:noAutofit/>
            </a:bodyP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Arial"/>
                <a:ea typeface="Calibri"/>
                <a:cs typeface="Calibri"/>
                <a:sym typeface="Helvetica Light"/>
              </a:endParaRPr>
            </a:p>
          </p:txBody>
        </p:sp>
      </p:grpSp>
      <p:pic>
        <p:nvPicPr>
          <p:cNvPr id="20" name="Picture 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1557" y="12725250"/>
            <a:ext cx="3933410" cy="629345"/>
          </a:xfrm>
          <a:prstGeom prst="rect">
            <a:avLst/>
          </a:prstGeom>
        </p:spPr>
      </p:pic>
      <p:sp>
        <p:nvSpPr>
          <p:cNvPr id="44" name="Shape 44"/>
          <p:cNvSpPr/>
          <p:nvPr/>
        </p:nvSpPr>
        <p:spPr>
          <a:xfrm>
            <a:off x="4650792" y="1590145"/>
            <a:ext cx="16710008" cy="0"/>
          </a:xfrm>
          <a:prstGeom prst="line">
            <a:avLst/>
          </a:prstGeom>
          <a:ln w="25400">
            <a:solidFill>
              <a:srgbClr val="ACC0D4"/>
            </a:solidFill>
            <a:miter lim="400000"/>
          </a:ln>
        </p:spPr>
        <p:txBody>
          <a:bodyPr lIns="50799" tIns="50799" rIns="50799" bIns="50799" anchor="ctr"/>
          <a:lstStyle/>
          <a:p>
            <a:pPr marL="0" marR="0" lvl="0" indent="0" algn="ctr" defTabSz="825481" rtl="0" eaLnBrk="1" fontAlgn="auto" latinLnBrk="0" hangingPunct="0">
              <a:lnSpc>
                <a:spcPct val="100000"/>
              </a:lnSpc>
              <a:spcBef>
                <a:spcPts val="0"/>
              </a:spcBef>
              <a:spcAft>
                <a:spcPts val="0"/>
              </a:spcAft>
              <a:buClrTx/>
              <a:buSzTx/>
              <a:buFontTx/>
              <a:buNone/>
              <a:tabLst/>
              <a:defRPr sz="3200"/>
            </a:pPr>
            <a:endParaRPr kumimoji="0" sz="3200" b="0" i="0" u="none" strike="noStrike" kern="0" cap="none" spc="0" normalizeH="0" baseline="0" noProof="0" dirty="0">
              <a:ln>
                <a:noFill/>
              </a:ln>
              <a:solidFill>
                <a:srgbClr val="000000"/>
              </a:solidFill>
              <a:effectLst/>
              <a:uLnTx/>
              <a:uFillTx/>
              <a:latin typeface="Arial"/>
              <a:ea typeface="Calibri"/>
              <a:cs typeface="Calibri"/>
              <a:sym typeface="Helvetica Light"/>
            </a:endParaRPr>
          </a:p>
        </p:txBody>
      </p:sp>
      <p:sp>
        <p:nvSpPr>
          <p:cNvPr id="50" name="Shape 50"/>
          <p:cNvSpPr>
            <a:spLocks noGrp="1"/>
          </p:cNvSpPr>
          <p:nvPr>
            <p:ph type="title"/>
          </p:nvPr>
        </p:nvSpPr>
        <p:spPr>
          <a:xfrm>
            <a:off x="4650792" y="245944"/>
            <a:ext cx="18403954" cy="1131656"/>
          </a:xfrm>
          <a:prstGeom prst="rect">
            <a:avLst/>
          </a:prstGeom>
        </p:spPr>
        <p:txBody>
          <a:bodyPr anchor="t"/>
          <a:lstStyle>
            <a:lvl1pPr algn="l">
              <a:defRPr sz="6400">
                <a:solidFill>
                  <a:srgbClr val="566275"/>
                </a:solidFill>
                <a:latin typeface="+mj-lt"/>
                <a:ea typeface="Lato Black"/>
                <a:cs typeface="Lato Black"/>
                <a:sym typeface="Bebas Neue Bold"/>
              </a:defRPr>
            </a:lvl1pPr>
          </a:lstStyle>
          <a:p>
            <a:r>
              <a:rPr dirty="0"/>
              <a:t>Title Text</a:t>
            </a:r>
          </a:p>
        </p:txBody>
      </p:sp>
      <p:sp>
        <p:nvSpPr>
          <p:cNvPr id="51" name="Shape 51"/>
          <p:cNvSpPr>
            <a:spLocks noGrp="1"/>
          </p:cNvSpPr>
          <p:nvPr>
            <p:ph type="sldNum" sz="quarter" idx="2"/>
          </p:nvPr>
        </p:nvSpPr>
        <p:spPr>
          <a:xfrm>
            <a:off x="3295659" y="785963"/>
            <a:ext cx="431206" cy="425756"/>
          </a:xfrm>
          <a:prstGeom prst="rect">
            <a:avLst/>
          </a:prstGeom>
        </p:spPr>
        <p:txBody>
          <a:bodyPr/>
          <a:lstStyle>
            <a:lvl1pPr>
              <a:defRPr sz="2100" b="1">
                <a:solidFill>
                  <a:srgbClr val="FFFFFF"/>
                </a:solidFill>
                <a:latin typeface="+mj-lt"/>
                <a:ea typeface="Calibri"/>
                <a:cs typeface="Calibri"/>
                <a:sym typeface="Helvetica"/>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Arial"/>
                <a:cs typeface="Calibri"/>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100" b="1" i="0" u="none" strike="noStrike" kern="0" cap="none" spc="0" normalizeH="0" baseline="0" noProof="0" dirty="0">
              <a:ln>
                <a:noFill/>
              </a:ln>
              <a:solidFill>
                <a:srgbClr val="FFFFFF"/>
              </a:solidFill>
              <a:effectLst/>
              <a:uLnTx/>
              <a:uFillTx/>
              <a:latin typeface="Arial"/>
              <a:cs typeface="Calibri"/>
              <a:sym typeface="Helvetica"/>
            </a:endParaRPr>
          </a:p>
        </p:txBody>
      </p:sp>
    </p:spTree>
    <p:extLst>
      <p:ext uri="{BB962C8B-B14F-4D97-AF65-F5344CB8AC3E}">
        <p14:creationId xmlns:p14="http://schemas.microsoft.com/office/powerpoint/2010/main" val="1019164978"/>
      </p:ext>
    </p:extLst>
  </p:cSld>
  <p:clrMapOvr>
    <a:masterClrMapping/>
  </p:clrMapOvr>
  <p:transition spd="med"/>
</p:sldLayout>
</file>

<file path=ppt/slideLayouts/slideLayout69.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743" name="Shape 743"/>
          <p:cNvSpPr>
            <a:spLocks noGrp="1"/>
          </p:cNvSpPr>
          <p:nvPr>
            <p:ph type="title"/>
          </p:nvPr>
        </p:nvSpPr>
        <p:spPr>
          <a:xfrm>
            <a:off x="1778000" y="4533903"/>
            <a:ext cx="20828000" cy="4648200"/>
          </a:xfrm>
          <a:prstGeom prst="rect">
            <a:avLst/>
          </a:prstGeom>
        </p:spPr>
        <p:txBody>
          <a:bodyPr/>
          <a:lstStyle>
            <a:lvl1pPr>
              <a:defRPr>
                <a:latin typeface="+mj-lt"/>
              </a:defRPr>
            </a:lvl1pPr>
          </a:lstStyle>
          <a:p>
            <a:r>
              <a:t>Title Text</a:t>
            </a:r>
          </a:p>
        </p:txBody>
      </p:sp>
      <p:sp>
        <p:nvSpPr>
          <p:cNvPr id="744" name="Shape 744"/>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2462584924"/>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778" name="Shape 778"/>
          <p:cNvSpPr>
            <a:spLocks noGrp="1"/>
          </p:cNvSpPr>
          <p:nvPr>
            <p:ph type="pic" sz="half" idx="13"/>
          </p:nvPr>
        </p:nvSpPr>
        <p:spPr>
          <a:xfrm>
            <a:off x="13169903" y="3238500"/>
            <a:ext cx="9525000" cy="9207501"/>
          </a:xfrm>
          <a:prstGeom prst="rect">
            <a:avLst/>
          </a:prstGeom>
        </p:spPr>
        <p:txBody>
          <a:bodyPr lIns="91438" tIns="45719" rIns="91438" bIns="45719" anchor="t">
            <a:noAutofit/>
          </a:bodyPr>
          <a:lstStyle>
            <a:lvl1pPr>
              <a:defRPr>
                <a:latin typeface="+mj-lt"/>
              </a:defRPr>
            </a:lvl1pPr>
          </a:lstStyle>
          <a:p>
            <a:endParaRPr/>
          </a:p>
        </p:txBody>
      </p:sp>
      <p:sp>
        <p:nvSpPr>
          <p:cNvPr id="779" name="Shape 779"/>
          <p:cNvSpPr>
            <a:spLocks noGrp="1"/>
          </p:cNvSpPr>
          <p:nvPr>
            <p:ph type="title"/>
          </p:nvPr>
        </p:nvSpPr>
        <p:spPr>
          <a:prstGeom prst="rect">
            <a:avLst/>
          </a:prstGeom>
        </p:spPr>
        <p:txBody>
          <a:bodyPr/>
          <a:lstStyle>
            <a:lvl1pPr>
              <a:defRPr>
                <a:latin typeface="+mj-lt"/>
              </a:defRPr>
            </a:lvl1pPr>
          </a:lstStyle>
          <a:p>
            <a:r>
              <a:t>Title Text</a:t>
            </a:r>
          </a:p>
        </p:txBody>
      </p:sp>
      <p:sp>
        <p:nvSpPr>
          <p:cNvPr id="780" name="Shape 780"/>
          <p:cNvSpPr>
            <a:spLocks noGrp="1"/>
          </p:cNvSpPr>
          <p:nvPr>
            <p:ph type="body" sz="half" idx="1"/>
          </p:nvPr>
        </p:nvSpPr>
        <p:spPr>
          <a:xfrm>
            <a:off x="1689101" y="3238500"/>
            <a:ext cx="10007600" cy="9207501"/>
          </a:xfrm>
          <a:prstGeom prst="rect">
            <a:avLst/>
          </a:prstGeom>
        </p:spPr>
        <p:txBody>
          <a:bodyPr/>
          <a:lstStyle>
            <a:lvl1pPr marL="558786" indent="-558786">
              <a:spcBef>
                <a:spcPts val="4501"/>
              </a:spcBef>
              <a:defRPr sz="4500">
                <a:latin typeface="+mj-lt"/>
              </a:defRPr>
            </a:lvl1pPr>
            <a:lvl2pPr marL="1117572" indent="-558786">
              <a:spcBef>
                <a:spcPts val="4501"/>
              </a:spcBef>
              <a:defRPr sz="4500">
                <a:latin typeface="+mj-lt"/>
              </a:defRPr>
            </a:lvl2pPr>
            <a:lvl3pPr marL="1676358" indent="-558786">
              <a:spcBef>
                <a:spcPts val="4501"/>
              </a:spcBef>
              <a:defRPr sz="4500">
                <a:latin typeface="+mj-lt"/>
              </a:defRPr>
            </a:lvl3pPr>
            <a:lvl4pPr marL="2235144" indent="-558786">
              <a:spcBef>
                <a:spcPts val="4501"/>
              </a:spcBef>
              <a:defRPr sz="4500">
                <a:latin typeface="+mj-lt"/>
              </a:defRPr>
            </a:lvl4pPr>
            <a:lvl5pPr marL="2793930" indent="-558786">
              <a:spcBef>
                <a:spcPts val="4501"/>
              </a:spcBef>
              <a:defRPr sz="4500">
                <a:latin typeface="+mj-lt"/>
              </a:defRPr>
            </a:lvl5pPr>
          </a:lstStyle>
          <a:p>
            <a:r>
              <a:t>Body Level One</a:t>
            </a:r>
          </a:p>
          <a:p>
            <a:pPr lvl="1"/>
            <a:r>
              <a:t>Body Level Two</a:t>
            </a:r>
          </a:p>
          <a:p>
            <a:pPr lvl="2"/>
            <a:r>
              <a:t>Body Level Three</a:t>
            </a:r>
          </a:p>
          <a:p>
            <a:pPr lvl="3"/>
            <a:r>
              <a:t>Body Level Four</a:t>
            </a:r>
          </a:p>
          <a:p>
            <a:pPr lvl="4"/>
            <a:r>
              <a:t>Body Level Five</a:t>
            </a:r>
          </a:p>
        </p:txBody>
      </p:sp>
      <p:sp>
        <p:nvSpPr>
          <p:cNvPr id="781" name="Shape 781"/>
          <p:cNvSpPr>
            <a:spLocks noGrp="1"/>
          </p:cNvSpPr>
          <p:nvPr>
            <p:ph type="sldNum" sz="quarter" idx="2"/>
          </p:nvPr>
        </p:nvSpPr>
        <p:spPr>
          <a:prstGeom prst="rect">
            <a:avLst/>
          </a:prstGeom>
        </p:spPr>
        <p:txBody>
          <a:bodyPr/>
          <a:lstStyle>
            <a:lvl1pPr>
              <a:defRPr>
                <a:latin typeface="+mj-lt"/>
              </a:defRPr>
            </a:lvl1pPr>
          </a:lstStyle>
          <a:p>
            <a:fld id="{86CB4B4D-7CA3-9044-876B-883B54F8677D}" type="slidenum">
              <a:rPr lang="en-US" smtClean="0"/>
              <a:pPr/>
              <a:t>‹#›</a:t>
            </a:fld>
            <a:endParaRPr lang="en-US"/>
          </a:p>
        </p:txBody>
      </p:sp>
    </p:spTree>
  </p:cSld>
  <p:clrMapOvr>
    <a:masterClrMapping/>
  </p:clrMapOvr>
  <p:transition spd="med"/>
</p:sldLayout>
</file>

<file path=ppt/slideLayouts/slideLayout70.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751" name="Shape 751"/>
          <p:cNvSpPr>
            <a:spLocks noGrp="1"/>
          </p:cNvSpPr>
          <p:nvPr>
            <p:ph type="pic" sz="half" idx="13"/>
          </p:nvPr>
        </p:nvSpPr>
        <p:spPr>
          <a:xfrm>
            <a:off x="13165983" y="1104903"/>
            <a:ext cx="9525000" cy="11506200"/>
          </a:xfrm>
          <a:prstGeom prst="rect">
            <a:avLst/>
          </a:prstGeom>
        </p:spPr>
        <p:txBody>
          <a:bodyPr lIns="91438" tIns="45719" rIns="91438" bIns="45719" anchor="t">
            <a:noAutofit/>
          </a:bodyPr>
          <a:lstStyle>
            <a:lvl1pPr>
              <a:defRPr>
                <a:latin typeface="+mj-lt"/>
              </a:defRPr>
            </a:lvl1pPr>
          </a:lstStyle>
          <a:p>
            <a:endParaRPr/>
          </a:p>
        </p:txBody>
      </p:sp>
      <p:sp>
        <p:nvSpPr>
          <p:cNvPr id="752" name="Shape 752"/>
          <p:cNvSpPr>
            <a:spLocks noGrp="1"/>
          </p:cNvSpPr>
          <p:nvPr>
            <p:ph type="title"/>
          </p:nvPr>
        </p:nvSpPr>
        <p:spPr>
          <a:xfrm>
            <a:off x="1651002" y="1104903"/>
            <a:ext cx="10223501" cy="5613400"/>
          </a:xfrm>
          <a:prstGeom prst="rect">
            <a:avLst/>
          </a:prstGeom>
        </p:spPr>
        <p:txBody>
          <a:bodyPr anchor="b"/>
          <a:lstStyle>
            <a:lvl1pPr>
              <a:defRPr sz="8500">
                <a:latin typeface="+mj-lt"/>
              </a:defRPr>
            </a:lvl1pPr>
          </a:lstStyle>
          <a:p>
            <a:r>
              <a:t>Title Text</a:t>
            </a:r>
          </a:p>
        </p:txBody>
      </p:sp>
      <p:sp>
        <p:nvSpPr>
          <p:cNvPr id="753" name="Shape 753"/>
          <p:cNvSpPr>
            <a:spLocks noGrp="1"/>
          </p:cNvSpPr>
          <p:nvPr>
            <p:ph type="body" sz="quarter" idx="1"/>
          </p:nvPr>
        </p:nvSpPr>
        <p:spPr>
          <a:xfrm>
            <a:off x="1651002" y="6845303"/>
            <a:ext cx="10223501" cy="5765800"/>
          </a:xfrm>
          <a:prstGeom prst="rect">
            <a:avLst/>
          </a:prstGeom>
        </p:spPr>
        <p:txBody>
          <a:bodyPr anchor="t"/>
          <a:lstStyle>
            <a:lvl1pPr marL="0" indent="0" algn="ctr">
              <a:spcBef>
                <a:spcPts val="0"/>
              </a:spcBef>
              <a:buSzTx/>
              <a:buNone/>
              <a:defRPr sz="4500">
                <a:latin typeface="+mj-lt"/>
              </a:defRPr>
            </a:lvl1pPr>
            <a:lvl2pPr marL="0" indent="228594" algn="ctr">
              <a:spcBef>
                <a:spcPts val="0"/>
              </a:spcBef>
              <a:buSzTx/>
              <a:buNone/>
              <a:defRPr sz="4500">
                <a:latin typeface="+mj-lt"/>
              </a:defRPr>
            </a:lvl2pPr>
            <a:lvl3pPr marL="0" indent="457189" algn="ctr">
              <a:spcBef>
                <a:spcPts val="0"/>
              </a:spcBef>
              <a:buSzTx/>
              <a:buNone/>
              <a:defRPr sz="4500">
                <a:latin typeface="+mj-lt"/>
              </a:defRPr>
            </a:lvl3pPr>
            <a:lvl4pPr marL="0" indent="685783" algn="ctr">
              <a:spcBef>
                <a:spcPts val="0"/>
              </a:spcBef>
              <a:buSzTx/>
              <a:buNone/>
              <a:defRPr sz="4500">
                <a:latin typeface="+mj-lt"/>
              </a:defRPr>
            </a:lvl4pPr>
            <a:lvl5pPr marL="0" indent="914377" algn="ctr">
              <a:spcBef>
                <a:spcPts val="0"/>
              </a:spcBef>
              <a:buSzTx/>
              <a:buNone/>
              <a:defRPr sz="4500">
                <a:latin typeface="+mj-lt"/>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754" name="Shape 754"/>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3812343192"/>
      </p:ext>
    </p:extLst>
  </p:cSld>
  <p:clrMapOvr>
    <a:masterClrMapping/>
  </p:clrMapOvr>
  <p:transition spd="med"/>
</p:sldLayout>
</file>

<file path=ppt/slideLayouts/slideLayout71.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761" name="Shape 761"/>
          <p:cNvSpPr>
            <a:spLocks noGrp="1"/>
          </p:cNvSpPr>
          <p:nvPr>
            <p:ph type="title"/>
          </p:nvPr>
        </p:nvSpPr>
        <p:spPr>
          <a:prstGeom prst="rect">
            <a:avLst/>
          </a:prstGeom>
        </p:spPr>
        <p:txBody>
          <a:bodyPr/>
          <a:lstStyle>
            <a:lvl1pPr>
              <a:defRPr>
                <a:latin typeface="+mj-lt"/>
              </a:defRPr>
            </a:lvl1pPr>
          </a:lstStyle>
          <a:p>
            <a:r>
              <a:t>Title Text</a:t>
            </a:r>
          </a:p>
        </p:txBody>
      </p:sp>
      <p:sp>
        <p:nvSpPr>
          <p:cNvPr id="762" name="Shape 762"/>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1535049717"/>
      </p:ext>
    </p:extLst>
  </p:cSld>
  <p:clrMapOvr>
    <a:masterClrMapping/>
  </p:clrMapOvr>
  <p:transition spd="med"/>
</p:sldLayout>
</file>

<file path=ppt/slideLayouts/slideLayout7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769" name="Shape 769"/>
          <p:cNvSpPr>
            <a:spLocks noGrp="1"/>
          </p:cNvSpPr>
          <p:nvPr>
            <p:ph type="title"/>
          </p:nvPr>
        </p:nvSpPr>
        <p:spPr>
          <a:prstGeom prst="rect">
            <a:avLst/>
          </a:prstGeom>
        </p:spPr>
        <p:txBody>
          <a:bodyPr/>
          <a:lstStyle>
            <a:lvl1pPr>
              <a:defRPr>
                <a:latin typeface="+mj-lt"/>
              </a:defRPr>
            </a:lvl1pPr>
          </a:lstStyle>
          <a:p>
            <a:r>
              <a:t>Title Text</a:t>
            </a:r>
          </a:p>
        </p:txBody>
      </p:sp>
      <p:sp>
        <p:nvSpPr>
          <p:cNvPr id="770" name="Shape 770"/>
          <p:cNvSpPr>
            <a:spLocks noGrp="1"/>
          </p:cNvSpPr>
          <p:nvPr>
            <p:ph type="body" idx="1"/>
          </p:nvPr>
        </p:nvSpPr>
        <p:spPr>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r>
              <a:t>Body Level One</a:t>
            </a:r>
          </a:p>
          <a:p>
            <a:pPr lvl="1"/>
            <a:r>
              <a:t>Body Level Two</a:t>
            </a:r>
          </a:p>
          <a:p>
            <a:pPr lvl="2"/>
            <a:r>
              <a:t>Body Level Three</a:t>
            </a:r>
          </a:p>
          <a:p>
            <a:pPr lvl="3"/>
            <a:r>
              <a:t>Body Level Four</a:t>
            </a:r>
          </a:p>
          <a:p>
            <a:pPr lvl="4"/>
            <a:r>
              <a:t>Body Level Five</a:t>
            </a:r>
          </a:p>
        </p:txBody>
      </p:sp>
      <p:sp>
        <p:nvSpPr>
          <p:cNvPr id="771" name="Shape 771"/>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2313063493"/>
      </p:ext>
    </p:extLst>
  </p:cSld>
  <p:clrMapOvr>
    <a:masterClrMapping/>
  </p:clrMapOvr>
  <p:transition spd="med"/>
</p:sldLayout>
</file>

<file path=ppt/slideLayouts/slideLayout73.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778" name="Shape 778"/>
          <p:cNvSpPr>
            <a:spLocks noGrp="1"/>
          </p:cNvSpPr>
          <p:nvPr>
            <p:ph type="pic" sz="half" idx="13"/>
          </p:nvPr>
        </p:nvSpPr>
        <p:spPr>
          <a:xfrm>
            <a:off x="13169903" y="3238500"/>
            <a:ext cx="9525000" cy="9207501"/>
          </a:xfrm>
          <a:prstGeom prst="rect">
            <a:avLst/>
          </a:prstGeom>
        </p:spPr>
        <p:txBody>
          <a:bodyPr lIns="91438" tIns="45719" rIns="91438" bIns="45719" anchor="t">
            <a:noAutofit/>
          </a:bodyPr>
          <a:lstStyle>
            <a:lvl1pPr>
              <a:defRPr>
                <a:latin typeface="+mj-lt"/>
              </a:defRPr>
            </a:lvl1pPr>
          </a:lstStyle>
          <a:p>
            <a:endParaRPr/>
          </a:p>
        </p:txBody>
      </p:sp>
      <p:sp>
        <p:nvSpPr>
          <p:cNvPr id="779" name="Shape 779"/>
          <p:cNvSpPr>
            <a:spLocks noGrp="1"/>
          </p:cNvSpPr>
          <p:nvPr>
            <p:ph type="title"/>
          </p:nvPr>
        </p:nvSpPr>
        <p:spPr>
          <a:prstGeom prst="rect">
            <a:avLst/>
          </a:prstGeom>
        </p:spPr>
        <p:txBody>
          <a:bodyPr/>
          <a:lstStyle>
            <a:lvl1pPr>
              <a:defRPr>
                <a:latin typeface="+mj-lt"/>
              </a:defRPr>
            </a:lvl1pPr>
          </a:lstStyle>
          <a:p>
            <a:r>
              <a:t>Title Text</a:t>
            </a:r>
          </a:p>
        </p:txBody>
      </p:sp>
      <p:sp>
        <p:nvSpPr>
          <p:cNvPr id="780" name="Shape 780"/>
          <p:cNvSpPr>
            <a:spLocks noGrp="1"/>
          </p:cNvSpPr>
          <p:nvPr>
            <p:ph type="body" sz="half" idx="1"/>
          </p:nvPr>
        </p:nvSpPr>
        <p:spPr>
          <a:xfrm>
            <a:off x="1689101" y="3238500"/>
            <a:ext cx="10007600" cy="9207501"/>
          </a:xfrm>
          <a:prstGeom prst="rect">
            <a:avLst/>
          </a:prstGeom>
        </p:spPr>
        <p:txBody>
          <a:bodyPr/>
          <a:lstStyle>
            <a:lvl1pPr marL="558786" indent="-558786">
              <a:spcBef>
                <a:spcPts val="4501"/>
              </a:spcBef>
              <a:defRPr sz="4500">
                <a:latin typeface="+mj-lt"/>
              </a:defRPr>
            </a:lvl1pPr>
            <a:lvl2pPr marL="1117572" indent="-558786">
              <a:spcBef>
                <a:spcPts val="4501"/>
              </a:spcBef>
              <a:defRPr sz="4500">
                <a:latin typeface="+mj-lt"/>
              </a:defRPr>
            </a:lvl2pPr>
            <a:lvl3pPr marL="1676358" indent="-558786">
              <a:spcBef>
                <a:spcPts val="4501"/>
              </a:spcBef>
              <a:defRPr sz="4500">
                <a:latin typeface="+mj-lt"/>
              </a:defRPr>
            </a:lvl3pPr>
            <a:lvl4pPr marL="2235144" indent="-558786">
              <a:spcBef>
                <a:spcPts val="4501"/>
              </a:spcBef>
              <a:defRPr sz="4500">
                <a:latin typeface="+mj-lt"/>
              </a:defRPr>
            </a:lvl4pPr>
            <a:lvl5pPr marL="2793930" indent="-558786">
              <a:spcBef>
                <a:spcPts val="4501"/>
              </a:spcBef>
              <a:defRPr sz="4500">
                <a:latin typeface="+mj-lt"/>
              </a:defRPr>
            </a:lvl5pPr>
          </a:lstStyle>
          <a:p>
            <a:r>
              <a:t>Body Level One</a:t>
            </a:r>
          </a:p>
          <a:p>
            <a:pPr lvl="1"/>
            <a:r>
              <a:t>Body Level Two</a:t>
            </a:r>
          </a:p>
          <a:p>
            <a:pPr lvl="2"/>
            <a:r>
              <a:t>Body Level Three</a:t>
            </a:r>
          </a:p>
          <a:p>
            <a:pPr lvl="3"/>
            <a:r>
              <a:t>Body Level Four</a:t>
            </a:r>
          </a:p>
          <a:p>
            <a:pPr lvl="4"/>
            <a:r>
              <a:t>Body Level Five</a:t>
            </a:r>
          </a:p>
        </p:txBody>
      </p:sp>
      <p:sp>
        <p:nvSpPr>
          <p:cNvPr id="781" name="Shape 781"/>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3670333095"/>
      </p:ext>
    </p:extLst>
  </p:cSld>
  <p:clrMapOvr>
    <a:masterClrMapping/>
  </p:clrMapOvr>
  <p:transition spd="med"/>
</p:sldLayout>
</file>

<file path=ppt/slideLayouts/slideLayout74.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88" name="Shape 788"/>
          <p:cNvSpPr>
            <a:spLocks noGrp="1"/>
          </p:cNvSpPr>
          <p:nvPr>
            <p:ph type="body" idx="1"/>
          </p:nvPr>
        </p:nvSpPr>
        <p:spPr>
          <a:xfrm>
            <a:off x="1689103" y="1778000"/>
            <a:ext cx="21005800" cy="10147301"/>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r>
              <a:t>Body Level One</a:t>
            </a:r>
          </a:p>
          <a:p>
            <a:pPr lvl="1"/>
            <a:r>
              <a:t>Body Level Two</a:t>
            </a:r>
          </a:p>
          <a:p>
            <a:pPr lvl="2"/>
            <a:r>
              <a:t>Body Level Three</a:t>
            </a:r>
          </a:p>
          <a:p>
            <a:pPr lvl="3"/>
            <a:r>
              <a:t>Body Level Four</a:t>
            </a:r>
          </a:p>
          <a:p>
            <a:pPr lvl="4"/>
            <a:r>
              <a:t>Body Level Five</a:t>
            </a:r>
          </a:p>
        </p:txBody>
      </p:sp>
      <p:sp>
        <p:nvSpPr>
          <p:cNvPr id="789" name="Shape 789"/>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2954209736"/>
      </p:ext>
    </p:extLst>
  </p:cSld>
  <p:clrMapOvr>
    <a:masterClrMapping/>
  </p:clrMapOvr>
  <p:transition spd="med"/>
</p:sldLayout>
</file>

<file path=ppt/slideLayouts/slideLayout75.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796" name="Shape 796"/>
          <p:cNvSpPr>
            <a:spLocks noGrp="1"/>
          </p:cNvSpPr>
          <p:nvPr>
            <p:ph type="pic" sz="quarter" idx="13"/>
          </p:nvPr>
        </p:nvSpPr>
        <p:spPr>
          <a:xfrm>
            <a:off x="15760699" y="7048500"/>
            <a:ext cx="7404101" cy="5549901"/>
          </a:xfrm>
          <a:prstGeom prst="rect">
            <a:avLst/>
          </a:prstGeom>
        </p:spPr>
        <p:txBody>
          <a:bodyPr lIns="91438" tIns="45719" rIns="91438" bIns="45719" anchor="t">
            <a:noAutofit/>
          </a:bodyPr>
          <a:lstStyle>
            <a:lvl1pPr>
              <a:defRPr>
                <a:latin typeface="+mj-lt"/>
              </a:defRPr>
            </a:lvl1pPr>
          </a:lstStyle>
          <a:p>
            <a:endParaRPr/>
          </a:p>
        </p:txBody>
      </p:sp>
      <p:sp>
        <p:nvSpPr>
          <p:cNvPr id="797" name="Shape 797"/>
          <p:cNvSpPr>
            <a:spLocks noGrp="1"/>
          </p:cNvSpPr>
          <p:nvPr>
            <p:ph type="pic" sz="quarter" idx="14"/>
          </p:nvPr>
        </p:nvSpPr>
        <p:spPr>
          <a:xfrm>
            <a:off x="15760699" y="1130300"/>
            <a:ext cx="7404101" cy="5549901"/>
          </a:xfrm>
          <a:prstGeom prst="rect">
            <a:avLst/>
          </a:prstGeom>
        </p:spPr>
        <p:txBody>
          <a:bodyPr lIns="91438" tIns="45719" rIns="91438" bIns="45719" anchor="t">
            <a:noAutofit/>
          </a:bodyPr>
          <a:lstStyle>
            <a:lvl1pPr>
              <a:defRPr>
                <a:latin typeface="+mj-lt"/>
              </a:defRPr>
            </a:lvl1pPr>
          </a:lstStyle>
          <a:p>
            <a:endParaRPr/>
          </a:p>
        </p:txBody>
      </p:sp>
      <p:sp>
        <p:nvSpPr>
          <p:cNvPr id="798" name="Shape 798"/>
          <p:cNvSpPr>
            <a:spLocks noGrp="1"/>
          </p:cNvSpPr>
          <p:nvPr>
            <p:ph type="pic" idx="15"/>
          </p:nvPr>
        </p:nvSpPr>
        <p:spPr>
          <a:xfrm>
            <a:off x="1206501" y="1130299"/>
            <a:ext cx="14173200" cy="11468101"/>
          </a:xfrm>
          <a:prstGeom prst="rect">
            <a:avLst/>
          </a:prstGeom>
        </p:spPr>
        <p:txBody>
          <a:bodyPr lIns="91438" tIns="45719" rIns="91438" bIns="45719" anchor="t">
            <a:noAutofit/>
          </a:bodyPr>
          <a:lstStyle>
            <a:lvl1pPr>
              <a:defRPr>
                <a:latin typeface="+mj-lt"/>
              </a:defRPr>
            </a:lvl1pPr>
          </a:lstStyle>
          <a:p>
            <a:endParaRPr/>
          </a:p>
        </p:txBody>
      </p:sp>
      <p:sp>
        <p:nvSpPr>
          <p:cNvPr id="799" name="Shape 799"/>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1027227952"/>
      </p:ext>
    </p:extLst>
  </p:cSld>
  <p:clrMapOvr>
    <a:masterClrMapping/>
  </p:clrMapOvr>
  <p:transition spd="med"/>
</p:sldLayout>
</file>

<file path=ppt/slideLayouts/slideLayout76.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815" name="Shape 815"/>
          <p:cNvSpPr>
            <a:spLocks noGrp="1"/>
          </p:cNvSpPr>
          <p:nvPr>
            <p:ph type="pic" idx="13"/>
          </p:nvPr>
        </p:nvSpPr>
        <p:spPr>
          <a:xfrm>
            <a:off x="0" y="0"/>
            <a:ext cx="24384000" cy="13716000"/>
          </a:xfrm>
          <a:prstGeom prst="rect">
            <a:avLst/>
          </a:prstGeom>
        </p:spPr>
        <p:txBody>
          <a:bodyPr lIns="91438" tIns="45719" rIns="91438" bIns="45719" anchor="t">
            <a:noAutofit/>
          </a:bodyPr>
          <a:lstStyle>
            <a:lvl1pPr>
              <a:defRPr>
                <a:latin typeface="+mj-lt"/>
              </a:defRPr>
            </a:lvl1pPr>
          </a:lstStyle>
          <a:p>
            <a:endParaRPr/>
          </a:p>
        </p:txBody>
      </p:sp>
      <p:sp>
        <p:nvSpPr>
          <p:cNvPr id="816" name="Shape 816"/>
          <p:cNvSpPr>
            <a:spLocks noGrp="1"/>
          </p:cNvSpPr>
          <p:nvPr>
            <p:ph type="sldNum" sz="quarter" idx="2"/>
          </p:nvPr>
        </p:nvSpPr>
        <p:spPr>
          <a:prstGeom prst="rect">
            <a:avLst/>
          </a:prstGeom>
        </p:spPr>
        <p:txBody>
          <a:bodyPr/>
          <a:lstStyle>
            <a:lvl1pPr>
              <a:defRPr>
                <a:latin typeface="+mj-lt"/>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3814133953"/>
      </p:ext>
    </p:extLst>
  </p:cSld>
  <p:clrMapOvr>
    <a:masterClrMapping/>
  </p:clrMapOvr>
  <p:transition spd="med"/>
</p:sldLayout>
</file>

<file path=ppt/slideLayouts/slideLayout7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823" name="Shape 823"/>
          <p:cNvSpPr>
            <a:spLocks noGrp="1"/>
          </p:cNvSpPr>
          <p:nvPr>
            <p:ph type="sldNum" sz="quarter" idx="2"/>
          </p:nvPr>
        </p:nvSpPr>
        <p:spPr>
          <a:prstGeom prst="rect">
            <a:avLst/>
          </a:prstGeom>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3488665836"/>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88" name="Shape 788"/>
          <p:cNvSpPr>
            <a:spLocks noGrp="1"/>
          </p:cNvSpPr>
          <p:nvPr>
            <p:ph type="body" idx="1"/>
          </p:nvPr>
        </p:nvSpPr>
        <p:spPr>
          <a:xfrm>
            <a:off x="1689103" y="1778000"/>
            <a:ext cx="21005800" cy="10147301"/>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r>
              <a:t>Body Level One</a:t>
            </a:r>
          </a:p>
          <a:p>
            <a:pPr lvl="1"/>
            <a:r>
              <a:t>Body Level Two</a:t>
            </a:r>
          </a:p>
          <a:p>
            <a:pPr lvl="2"/>
            <a:r>
              <a:t>Body Level Three</a:t>
            </a:r>
          </a:p>
          <a:p>
            <a:pPr lvl="3"/>
            <a:r>
              <a:t>Body Level Four</a:t>
            </a:r>
          </a:p>
          <a:p>
            <a:pPr lvl="4"/>
            <a:r>
              <a:t>Body Level Five</a:t>
            </a:r>
          </a:p>
        </p:txBody>
      </p:sp>
      <p:sp>
        <p:nvSpPr>
          <p:cNvPr id="789" name="Shape 789"/>
          <p:cNvSpPr>
            <a:spLocks noGrp="1"/>
          </p:cNvSpPr>
          <p:nvPr>
            <p:ph type="sldNum" sz="quarter" idx="2"/>
          </p:nvPr>
        </p:nvSpPr>
        <p:spPr>
          <a:prstGeom prst="rect">
            <a:avLst/>
          </a:prstGeom>
        </p:spPr>
        <p:txBody>
          <a:bodyPr/>
          <a:lstStyle>
            <a:lvl1pPr>
              <a:defRPr>
                <a:latin typeface="+mj-lt"/>
              </a:defRPr>
            </a:lvl1pPr>
          </a:lstStyle>
          <a:p>
            <a:fld id="{86CB4B4D-7CA3-9044-876B-883B54F8677D}" type="slidenum">
              <a:rPr lang="en-US" smtClean="0"/>
              <a:pPr/>
              <a:t>‹#›</a:t>
            </a:fld>
            <a:endParaRPr lang="en-US"/>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796" name="Shape 796"/>
          <p:cNvSpPr>
            <a:spLocks noGrp="1"/>
          </p:cNvSpPr>
          <p:nvPr>
            <p:ph type="pic" sz="quarter" idx="13"/>
          </p:nvPr>
        </p:nvSpPr>
        <p:spPr>
          <a:xfrm>
            <a:off x="15760699" y="7048500"/>
            <a:ext cx="7404101" cy="5549901"/>
          </a:xfrm>
          <a:prstGeom prst="rect">
            <a:avLst/>
          </a:prstGeom>
        </p:spPr>
        <p:txBody>
          <a:bodyPr lIns="91438" tIns="45719" rIns="91438" bIns="45719" anchor="t">
            <a:noAutofit/>
          </a:bodyPr>
          <a:lstStyle>
            <a:lvl1pPr>
              <a:defRPr>
                <a:latin typeface="+mj-lt"/>
              </a:defRPr>
            </a:lvl1pPr>
          </a:lstStyle>
          <a:p>
            <a:endParaRPr/>
          </a:p>
        </p:txBody>
      </p:sp>
      <p:sp>
        <p:nvSpPr>
          <p:cNvPr id="797" name="Shape 797"/>
          <p:cNvSpPr>
            <a:spLocks noGrp="1"/>
          </p:cNvSpPr>
          <p:nvPr>
            <p:ph type="pic" sz="quarter" idx="14"/>
          </p:nvPr>
        </p:nvSpPr>
        <p:spPr>
          <a:xfrm>
            <a:off x="15760699" y="1130300"/>
            <a:ext cx="7404101" cy="5549901"/>
          </a:xfrm>
          <a:prstGeom prst="rect">
            <a:avLst/>
          </a:prstGeom>
        </p:spPr>
        <p:txBody>
          <a:bodyPr lIns="91438" tIns="45719" rIns="91438" bIns="45719" anchor="t">
            <a:noAutofit/>
          </a:bodyPr>
          <a:lstStyle>
            <a:lvl1pPr>
              <a:defRPr>
                <a:latin typeface="+mj-lt"/>
              </a:defRPr>
            </a:lvl1pPr>
          </a:lstStyle>
          <a:p>
            <a:endParaRPr/>
          </a:p>
        </p:txBody>
      </p:sp>
      <p:sp>
        <p:nvSpPr>
          <p:cNvPr id="798" name="Shape 798"/>
          <p:cNvSpPr>
            <a:spLocks noGrp="1"/>
          </p:cNvSpPr>
          <p:nvPr>
            <p:ph type="pic" idx="15"/>
          </p:nvPr>
        </p:nvSpPr>
        <p:spPr>
          <a:xfrm>
            <a:off x="1206501" y="1130299"/>
            <a:ext cx="14173200" cy="11468101"/>
          </a:xfrm>
          <a:prstGeom prst="rect">
            <a:avLst/>
          </a:prstGeom>
        </p:spPr>
        <p:txBody>
          <a:bodyPr lIns="91438" tIns="45719" rIns="91438" bIns="45719" anchor="t">
            <a:noAutofit/>
          </a:bodyPr>
          <a:lstStyle>
            <a:lvl1pPr>
              <a:defRPr>
                <a:latin typeface="+mj-lt"/>
              </a:defRPr>
            </a:lvl1pPr>
          </a:lstStyle>
          <a:p>
            <a:endParaRPr/>
          </a:p>
        </p:txBody>
      </p:sp>
      <p:sp>
        <p:nvSpPr>
          <p:cNvPr id="799" name="Shape 799"/>
          <p:cNvSpPr>
            <a:spLocks noGrp="1"/>
          </p:cNvSpPr>
          <p:nvPr>
            <p:ph type="sldNum" sz="quarter" idx="2"/>
          </p:nvPr>
        </p:nvSpPr>
        <p:spPr>
          <a:prstGeom prst="rect">
            <a:avLst/>
          </a:prstGeom>
        </p:spPr>
        <p:txBody>
          <a:bodyPr/>
          <a:lstStyle>
            <a:lvl1pPr>
              <a:defRPr>
                <a:latin typeface="+mj-lt"/>
              </a:defRPr>
            </a:lvl1pPr>
          </a:lstStyle>
          <a:p>
            <a:fld id="{86CB4B4D-7CA3-9044-876B-883B54F8677D}" type="slidenum">
              <a:rPr lang="en-US" smtClean="0"/>
              <a:pPr/>
              <a:t>‹#›</a:t>
            </a:fld>
            <a:endParaRPr lang="en-US"/>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7.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689103" y="952501"/>
            <a:ext cx="21005800" cy="2286000"/>
          </a:xfrm>
          <a:prstGeom prst="rect">
            <a:avLst/>
          </a:prstGeom>
          <a:ln w="12700">
            <a:miter lim="400000"/>
          </a:ln>
          <a:extLst>
            <a:ext uri="{C572A759-6A51-4108-AA02-DFA0A04FC94B}">
              <ma14:wrappingTextBoxFlag xmlns:ma14="http://schemas.microsoft.com/office/mac/drawingml/2011/main" xmlns="" val="1"/>
            </a:ext>
          </a:extLst>
        </p:spPr>
        <p:txBody>
          <a:bodyPr lIns="50799" tIns="50799" rIns="50799" bIns="50799" anchor="ctr">
            <a:normAutofit/>
          </a:bodyPr>
          <a:lstStyle/>
          <a:p>
            <a:r>
              <a:rPr dirty="0"/>
              <a:t>Title Text</a:t>
            </a:r>
          </a:p>
        </p:txBody>
      </p:sp>
      <p:sp>
        <p:nvSpPr>
          <p:cNvPr id="3" name="Shape 3"/>
          <p:cNvSpPr>
            <a:spLocks noGrp="1"/>
          </p:cNvSpPr>
          <p:nvPr>
            <p:ph type="body" idx="1"/>
          </p:nvPr>
        </p:nvSpPr>
        <p:spPr>
          <a:xfrm>
            <a:off x="1689103" y="3238500"/>
            <a:ext cx="21005800" cy="9207501"/>
          </a:xfrm>
          <a:prstGeom prst="rect">
            <a:avLst/>
          </a:prstGeom>
          <a:ln w="12700">
            <a:miter lim="400000"/>
          </a:ln>
          <a:extLst>
            <a:ext uri="{C572A759-6A51-4108-AA02-DFA0A04FC94B}">
              <ma14:wrappingTextBoxFlag xmlns:ma14="http://schemas.microsoft.com/office/mac/drawingml/2011/main" xmlns="" val="1"/>
            </a:ext>
          </a:extLst>
        </p:spPr>
        <p:txBody>
          <a:bodyPr lIns="50799" tIns="50799" rIns="50799" bIns="50799" anchor="ctr">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4" name="Shape 4"/>
          <p:cNvSpPr>
            <a:spLocks noGrp="1"/>
          </p:cNvSpPr>
          <p:nvPr>
            <p:ph type="sldNum" sz="quarter" idx="2"/>
          </p:nvPr>
        </p:nvSpPr>
        <p:spPr>
          <a:xfrm>
            <a:off x="11946269" y="13081000"/>
            <a:ext cx="478763" cy="471925"/>
          </a:xfrm>
          <a:prstGeom prst="rect">
            <a:avLst/>
          </a:prstGeom>
          <a:ln w="12700">
            <a:miter lim="400000"/>
          </a:ln>
        </p:spPr>
        <p:txBody>
          <a:bodyPr wrap="none" lIns="50799" tIns="50799" rIns="50799" bIns="50799">
            <a:spAutoFit/>
          </a:bodyPr>
          <a:lstStyle>
            <a:lvl1pPr>
              <a:defRPr sz="2400">
                <a:latin typeface="+mj-lt"/>
                <a:ea typeface="Calibri"/>
                <a:cs typeface="Calibri"/>
              </a:defRPr>
            </a:lvl1pPr>
          </a:lstStyle>
          <a:p>
            <a:fld id="{86CB4B4D-7CA3-9044-876B-883B54F8677D}"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2" r:id="rId2"/>
    <p:sldLayoutId id="2147483684" r:id="rId3"/>
    <p:sldLayoutId id="2147483685" r:id="rId4"/>
    <p:sldLayoutId id="2147483686" r:id="rId5"/>
    <p:sldLayoutId id="2147483687" r:id="rId6"/>
    <p:sldLayoutId id="2147483688" r:id="rId7"/>
    <p:sldLayoutId id="2147483689" r:id="rId8"/>
    <p:sldLayoutId id="2147483690" r:id="rId9"/>
    <p:sldLayoutId id="2147483692" r:id="rId10"/>
    <p:sldLayoutId id="2147483693" r:id="rId11"/>
  </p:sldLayoutIdLst>
  <p:transition spd="med"/>
  <p:hf hdr="0" ftr="0" dt="0"/>
  <p:txStyles>
    <p:titleStyle>
      <a:lvl1pPr marL="0" marR="0" indent="0"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Calibri"/>
          <a:cs typeface="Calibri"/>
          <a:sym typeface="Helvetica Light"/>
        </a:defRPr>
      </a:lvl1pPr>
      <a:lvl2pPr marL="0" marR="0" indent="228594"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189"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783"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377"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2971"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566"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160"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754"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4984"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1pPr>
      <a:lvl2pPr marL="1269968"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2pPr>
      <a:lvl3pPr marL="1904952"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3pPr>
      <a:lvl4pPr marL="2539937"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4pPr>
      <a:lvl5pPr marL="3174921"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5pPr>
      <a:lvl6pPr marL="3809905"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6pPr>
      <a:lvl7pPr marL="4444889"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7pPr>
      <a:lvl8pPr marL="5079873"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8pPr>
      <a:lvl9pPr marL="5714857"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594"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189"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783"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377"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2971"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566"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160"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754"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689103" y="952501"/>
            <a:ext cx="21005800" cy="2286000"/>
          </a:xfrm>
          <a:prstGeom prst="rect">
            <a:avLst/>
          </a:prstGeom>
          <a:ln w="12700">
            <a:miter lim="400000"/>
          </a:ln>
          <a:extLst>
            <a:ext uri="{C572A759-6A51-4108-AA02-DFA0A04FC94B}">
              <ma14:wrappingTextBoxFlag xmlns:ma14="http://schemas.microsoft.com/office/mac/drawingml/2011/main" xmlns="" val="1"/>
            </a:ext>
          </a:extLst>
        </p:spPr>
        <p:txBody>
          <a:bodyPr lIns="50799" tIns="50799" rIns="50799" bIns="50799" anchor="ctr">
            <a:normAutofit/>
          </a:bodyPr>
          <a:lstStyle/>
          <a:p>
            <a:r>
              <a:rPr dirty="0"/>
              <a:t>Title Text</a:t>
            </a:r>
          </a:p>
        </p:txBody>
      </p:sp>
      <p:sp>
        <p:nvSpPr>
          <p:cNvPr id="3" name="Shape 3"/>
          <p:cNvSpPr>
            <a:spLocks noGrp="1"/>
          </p:cNvSpPr>
          <p:nvPr>
            <p:ph type="body" idx="1"/>
          </p:nvPr>
        </p:nvSpPr>
        <p:spPr>
          <a:xfrm>
            <a:off x="1689103" y="3238500"/>
            <a:ext cx="21005800" cy="9207501"/>
          </a:xfrm>
          <a:prstGeom prst="rect">
            <a:avLst/>
          </a:prstGeom>
          <a:ln w="12700">
            <a:miter lim="400000"/>
          </a:ln>
          <a:extLst>
            <a:ext uri="{C572A759-6A51-4108-AA02-DFA0A04FC94B}">
              <ma14:wrappingTextBoxFlag xmlns:ma14="http://schemas.microsoft.com/office/mac/drawingml/2011/main" xmlns="" val="1"/>
            </a:ext>
          </a:extLst>
        </p:spPr>
        <p:txBody>
          <a:bodyPr lIns="50799" tIns="50799" rIns="50799" bIns="50799" anchor="ctr">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4" name="Shape 4"/>
          <p:cNvSpPr>
            <a:spLocks noGrp="1"/>
          </p:cNvSpPr>
          <p:nvPr>
            <p:ph type="sldNum" sz="quarter" idx="2"/>
          </p:nvPr>
        </p:nvSpPr>
        <p:spPr>
          <a:xfrm>
            <a:off x="11946269" y="13081000"/>
            <a:ext cx="478763" cy="471925"/>
          </a:xfrm>
          <a:prstGeom prst="rect">
            <a:avLst/>
          </a:prstGeom>
          <a:ln w="12700">
            <a:miter lim="400000"/>
          </a:ln>
        </p:spPr>
        <p:txBody>
          <a:bodyPr wrap="none" lIns="50799" tIns="50799" rIns="50799" bIns="50799">
            <a:spAutoFit/>
          </a:bodyPr>
          <a:lstStyle>
            <a:lvl1pPr>
              <a:defRPr sz="2400">
                <a:latin typeface="+mj-lt"/>
                <a:ea typeface="Calibri"/>
                <a:cs typeface="Calibri"/>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dirty="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6897031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transition spd="med"/>
  <p:hf hdr="0" ftr="0" dt="0"/>
  <p:txStyles>
    <p:titleStyle>
      <a:lvl1pPr marL="0" marR="0" indent="0"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Calibri"/>
          <a:cs typeface="Calibri"/>
          <a:sym typeface="Helvetica Light"/>
        </a:defRPr>
      </a:lvl1pPr>
      <a:lvl2pPr marL="0" marR="0" indent="228594"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189"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783"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377"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2971"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566"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160"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754"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4984"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1pPr>
      <a:lvl2pPr marL="1269968"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2pPr>
      <a:lvl3pPr marL="1904952"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3pPr>
      <a:lvl4pPr marL="2539937"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4pPr>
      <a:lvl5pPr marL="3174921"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5pPr>
      <a:lvl6pPr marL="3809905"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6pPr>
      <a:lvl7pPr marL="4444889"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7pPr>
      <a:lvl8pPr marL="5079873"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8pPr>
      <a:lvl9pPr marL="5714857"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594"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189"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783"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377"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2971"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566"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160"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754"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689103" y="952501"/>
            <a:ext cx="21005800" cy="2286000"/>
          </a:xfrm>
          <a:prstGeom prst="rect">
            <a:avLst/>
          </a:prstGeom>
          <a:ln w="12700">
            <a:miter lim="400000"/>
          </a:ln>
          <a:extLst>
            <a:ext uri="{C572A759-6A51-4108-AA02-DFA0A04FC94B}">
              <ma14:wrappingTextBoxFlag xmlns:ma14="http://schemas.microsoft.com/office/mac/drawingml/2011/main" xmlns="" val="1"/>
            </a:ext>
          </a:extLst>
        </p:spPr>
        <p:txBody>
          <a:bodyPr lIns="50799" tIns="50799" rIns="50799" bIns="50799" anchor="ctr">
            <a:normAutofit/>
          </a:bodyPr>
          <a:lstStyle/>
          <a:p>
            <a:r>
              <a:rPr dirty="0"/>
              <a:t>Title Text</a:t>
            </a:r>
          </a:p>
        </p:txBody>
      </p:sp>
      <p:sp>
        <p:nvSpPr>
          <p:cNvPr id="3" name="Shape 3"/>
          <p:cNvSpPr>
            <a:spLocks noGrp="1"/>
          </p:cNvSpPr>
          <p:nvPr>
            <p:ph type="body" idx="1"/>
          </p:nvPr>
        </p:nvSpPr>
        <p:spPr>
          <a:xfrm>
            <a:off x="1689103" y="3238500"/>
            <a:ext cx="21005800" cy="9207501"/>
          </a:xfrm>
          <a:prstGeom prst="rect">
            <a:avLst/>
          </a:prstGeom>
          <a:ln w="12700">
            <a:miter lim="400000"/>
          </a:ln>
          <a:extLst>
            <a:ext uri="{C572A759-6A51-4108-AA02-DFA0A04FC94B}">
              <ma14:wrappingTextBoxFlag xmlns:ma14="http://schemas.microsoft.com/office/mac/drawingml/2011/main" xmlns="" val="1"/>
            </a:ext>
          </a:extLst>
        </p:spPr>
        <p:txBody>
          <a:bodyPr lIns="50799" tIns="50799" rIns="50799" bIns="50799" anchor="ctr">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4" name="Shape 4"/>
          <p:cNvSpPr>
            <a:spLocks noGrp="1"/>
          </p:cNvSpPr>
          <p:nvPr>
            <p:ph type="sldNum" sz="quarter" idx="2"/>
          </p:nvPr>
        </p:nvSpPr>
        <p:spPr>
          <a:xfrm>
            <a:off x="11946269" y="13081000"/>
            <a:ext cx="478763" cy="471925"/>
          </a:xfrm>
          <a:prstGeom prst="rect">
            <a:avLst/>
          </a:prstGeom>
          <a:ln w="12700">
            <a:miter lim="400000"/>
          </a:ln>
        </p:spPr>
        <p:txBody>
          <a:bodyPr wrap="none" lIns="50799" tIns="50799" rIns="50799" bIns="50799">
            <a:spAutoFit/>
          </a:bodyPr>
          <a:lstStyle>
            <a:lvl1pPr>
              <a:defRPr sz="2400">
                <a:latin typeface="+mj-lt"/>
                <a:ea typeface="Calibri"/>
                <a:cs typeface="Calibri"/>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dirty="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1646386007"/>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Lst>
  <p:transition spd="med"/>
  <p:hf hdr="0" ftr="0" dt="0"/>
  <p:txStyles>
    <p:titleStyle>
      <a:lvl1pPr marL="0" marR="0" indent="0"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Calibri"/>
          <a:cs typeface="Calibri"/>
          <a:sym typeface="Helvetica Light"/>
        </a:defRPr>
      </a:lvl1pPr>
      <a:lvl2pPr marL="0" marR="0" indent="228594"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189"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783"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377"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2971"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566"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160"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754"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4984"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1pPr>
      <a:lvl2pPr marL="1269968"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2pPr>
      <a:lvl3pPr marL="1904952"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3pPr>
      <a:lvl4pPr marL="2539937"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4pPr>
      <a:lvl5pPr marL="3174921"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5pPr>
      <a:lvl6pPr marL="3809905"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6pPr>
      <a:lvl7pPr marL="4444889"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7pPr>
      <a:lvl8pPr marL="5079873"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8pPr>
      <a:lvl9pPr marL="5714857"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594"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189"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783"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377"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2971"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566"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160"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754"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689103" y="952501"/>
            <a:ext cx="21005800" cy="2286000"/>
          </a:xfrm>
          <a:prstGeom prst="rect">
            <a:avLst/>
          </a:prstGeom>
          <a:ln w="12700">
            <a:miter lim="400000"/>
          </a:ln>
          <a:extLst>
            <a:ext uri="{C572A759-6A51-4108-AA02-DFA0A04FC94B}">
              <ma14:wrappingTextBoxFlag xmlns="" xmlns:ma14="http://schemas.microsoft.com/office/mac/drawingml/2011/main" val="1"/>
            </a:ext>
          </a:extLst>
        </p:spPr>
        <p:txBody>
          <a:bodyPr lIns="50799" tIns="50799" rIns="50799" bIns="50799" anchor="ctr">
            <a:normAutofit/>
          </a:bodyPr>
          <a:lstStyle/>
          <a:p>
            <a:r>
              <a:rPr dirty="0"/>
              <a:t>Title Text</a:t>
            </a:r>
          </a:p>
        </p:txBody>
      </p:sp>
      <p:sp>
        <p:nvSpPr>
          <p:cNvPr id="3" name="Shape 3"/>
          <p:cNvSpPr>
            <a:spLocks noGrp="1"/>
          </p:cNvSpPr>
          <p:nvPr>
            <p:ph type="body" idx="1"/>
          </p:nvPr>
        </p:nvSpPr>
        <p:spPr>
          <a:xfrm>
            <a:off x="1689103" y="3238500"/>
            <a:ext cx="21005800" cy="9207501"/>
          </a:xfrm>
          <a:prstGeom prst="rect">
            <a:avLst/>
          </a:prstGeom>
          <a:ln w="12700">
            <a:miter lim="400000"/>
          </a:ln>
          <a:extLst>
            <a:ext uri="{C572A759-6A51-4108-AA02-DFA0A04FC94B}">
              <ma14:wrappingTextBoxFlag xmlns="" xmlns:ma14="http://schemas.microsoft.com/office/mac/drawingml/2011/main" val="1"/>
            </a:ext>
          </a:extLst>
        </p:spPr>
        <p:txBody>
          <a:bodyPr lIns="50799" tIns="50799" rIns="50799" bIns="50799" anchor="ctr">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4" name="Shape 4"/>
          <p:cNvSpPr>
            <a:spLocks noGrp="1"/>
          </p:cNvSpPr>
          <p:nvPr>
            <p:ph type="sldNum" sz="quarter" idx="2"/>
          </p:nvPr>
        </p:nvSpPr>
        <p:spPr>
          <a:xfrm>
            <a:off x="11946269" y="13081000"/>
            <a:ext cx="478763" cy="471925"/>
          </a:xfrm>
          <a:prstGeom prst="rect">
            <a:avLst/>
          </a:prstGeom>
          <a:ln w="12700">
            <a:miter lim="400000"/>
          </a:ln>
        </p:spPr>
        <p:txBody>
          <a:bodyPr wrap="none" lIns="50799" tIns="50799" rIns="50799" bIns="50799">
            <a:spAutoFit/>
          </a:bodyPr>
          <a:lstStyle>
            <a:lvl1pPr>
              <a:defRPr sz="2400">
                <a:latin typeface="+mj-lt"/>
                <a:ea typeface="Calibri"/>
                <a:cs typeface="Calibri"/>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dirty="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3445445506"/>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Lst>
  <p:transition spd="med"/>
  <p:hf hdr="0" ftr="0" dt="0"/>
  <p:txStyles>
    <p:titleStyle>
      <a:lvl1pPr marL="0" marR="0" indent="0"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Calibri"/>
          <a:cs typeface="Calibri"/>
          <a:sym typeface="Helvetica Light"/>
        </a:defRPr>
      </a:lvl1pPr>
      <a:lvl2pPr marL="0" marR="0" indent="228594"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189"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783"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377"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2971"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566"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160"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754"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4984"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1pPr>
      <a:lvl2pPr marL="1269968"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2pPr>
      <a:lvl3pPr marL="1904952"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3pPr>
      <a:lvl4pPr marL="2539937"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4pPr>
      <a:lvl5pPr marL="3174921"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5pPr>
      <a:lvl6pPr marL="3809905"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6pPr>
      <a:lvl7pPr marL="4444889"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7pPr>
      <a:lvl8pPr marL="5079873"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8pPr>
      <a:lvl9pPr marL="5714857"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594"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189"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783"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377"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2971"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566"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160"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754"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689103" y="952501"/>
            <a:ext cx="21005800" cy="2286000"/>
          </a:xfrm>
          <a:prstGeom prst="rect">
            <a:avLst/>
          </a:prstGeom>
          <a:ln w="12700">
            <a:miter lim="400000"/>
          </a:ln>
          <a:extLst>
            <a:ext uri="{C572A759-6A51-4108-AA02-DFA0A04FC94B}">
              <ma14:wrappingTextBoxFlag xmlns:ma14="http://schemas.microsoft.com/office/mac/drawingml/2011/main" xmlns="" val="1"/>
            </a:ext>
          </a:extLst>
        </p:spPr>
        <p:txBody>
          <a:bodyPr lIns="50799" tIns="50799" rIns="50799" bIns="50799" anchor="ctr">
            <a:normAutofit/>
          </a:bodyPr>
          <a:lstStyle/>
          <a:p>
            <a:r>
              <a:rPr dirty="0"/>
              <a:t>Title Text</a:t>
            </a:r>
          </a:p>
        </p:txBody>
      </p:sp>
      <p:sp>
        <p:nvSpPr>
          <p:cNvPr id="3" name="Shape 3"/>
          <p:cNvSpPr>
            <a:spLocks noGrp="1"/>
          </p:cNvSpPr>
          <p:nvPr>
            <p:ph type="body" idx="1"/>
          </p:nvPr>
        </p:nvSpPr>
        <p:spPr>
          <a:xfrm>
            <a:off x="1689103" y="3238500"/>
            <a:ext cx="21005800" cy="9207501"/>
          </a:xfrm>
          <a:prstGeom prst="rect">
            <a:avLst/>
          </a:prstGeom>
          <a:ln w="12700">
            <a:miter lim="400000"/>
          </a:ln>
          <a:extLst>
            <a:ext uri="{C572A759-6A51-4108-AA02-DFA0A04FC94B}">
              <ma14:wrappingTextBoxFlag xmlns:ma14="http://schemas.microsoft.com/office/mac/drawingml/2011/main" xmlns="" val="1"/>
            </a:ext>
          </a:extLst>
        </p:spPr>
        <p:txBody>
          <a:bodyPr lIns="50799" tIns="50799" rIns="50799" bIns="50799" anchor="ctr">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4" name="Shape 4"/>
          <p:cNvSpPr>
            <a:spLocks noGrp="1"/>
          </p:cNvSpPr>
          <p:nvPr>
            <p:ph type="sldNum" sz="quarter" idx="2"/>
          </p:nvPr>
        </p:nvSpPr>
        <p:spPr>
          <a:xfrm>
            <a:off x="11946269" y="13081000"/>
            <a:ext cx="478763" cy="471925"/>
          </a:xfrm>
          <a:prstGeom prst="rect">
            <a:avLst/>
          </a:prstGeom>
          <a:ln w="12700">
            <a:miter lim="400000"/>
          </a:ln>
        </p:spPr>
        <p:txBody>
          <a:bodyPr wrap="none" lIns="50799" tIns="50799" rIns="50799" bIns="50799">
            <a:spAutoFit/>
          </a:bodyPr>
          <a:lstStyle>
            <a:lvl1pPr>
              <a:defRPr sz="2400">
                <a:latin typeface="+mj-lt"/>
                <a:ea typeface="Calibri"/>
                <a:cs typeface="Calibri"/>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dirty="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919491167"/>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Lst>
  <p:transition spd="med"/>
  <p:hf hdr="0" ftr="0" dt="0"/>
  <p:txStyles>
    <p:titleStyle>
      <a:lvl1pPr marL="0" marR="0" indent="0"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Calibri"/>
          <a:cs typeface="Calibri"/>
          <a:sym typeface="Helvetica Light"/>
        </a:defRPr>
      </a:lvl1pPr>
      <a:lvl2pPr marL="0" marR="0" indent="228594"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189"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783"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377"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2971"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566"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160"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754"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4984"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1pPr>
      <a:lvl2pPr marL="1269968"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2pPr>
      <a:lvl3pPr marL="1904952"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3pPr>
      <a:lvl4pPr marL="2539937"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4pPr>
      <a:lvl5pPr marL="3174921"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5pPr>
      <a:lvl6pPr marL="3809905"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6pPr>
      <a:lvl7pPr marL="4444889"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7pPr>
      <a:lvl8pPr marL="5079873"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8pPr>
      <a:lvl9pPr marL="5714857"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594"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189"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783"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377"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2971"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566"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160"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754"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689103" y="952501"/>
            <a:ext cx="21005800" cy="2286000"/>
          </a:xfrm>
          <a:prstGeom prst="rect">
            <a:avLst/>
          </a:prstGeom>
          <a:ln w="12700">
            <a:miter lim="400000"/>
          </a:ln>
          <a:extLst>
            <a:ext uri="{C572A759-6A51-4108-AA02-DFA0A04FC94B}">
              <ma14:wrappingTextBoxFlag xmlns="" xmlns:ma14="http://schemas.microsoft.com/office/mac/drawingml/2011/main" val="1"/>
            </a:ext>
          </a:extLst>
        </p:spPr>
        <p:txBody>
          <a:bodyPr lIns="50799" tIns="50799" rIns="50799" bIns="50799" anchor="ctr">
            <a:normAutofit/>
          </a:bodyPr>
          <a:lstStyle/>
          <a:p>
            <a:r>
              <a:rPr dirty="0"/>
              <a:t>Title Text</a:t>
            </a:r>
          </a:p>
        </p:txBody>
      </p:sp>
      <p:sp>
        <p:nvSpPr>
          <p:cNvPr id="3" name="Shape 3"/>
          <p:cNvSpPr>
            <a:spLocks noGrp="1"/>
          </p:cNvSpPr>
          <p:nvPr>
            <p:ph type="body" idx="1"/>
          </p:nvPr>
        </p:nvSpPr>
        <p:spPr>
          <a:xfrm>
            <a:off x="1689103" y="3238500"/>
            <a:ext cx="21005800" cy="9207501"/>
          </a:xfrm>
          <a:prstGeom prst="rect">
            <a:avLst/>
          </a:prstGeom>
          <a:ln w="12700">
            <a:miter lim="400000"/>
          </a:ln>
          <a:extLst>
            <a:ext uri="{C572A759-6A51-4108-AA02-DFA0A04FC94B}">
              <ma14:wrappingTextBoxFlag xmlns="" xmlns:ma14="http://schemas.microsoft.com/office/mac/drawingml/2011/main" val="1"/>
            </a:ext>
          </a:extLst>
        </p:spPr>
        <p:txBody>
          <a:bodyPr lIns="50799" tIns="50799" rIns="50799" bIns="50799" anchor="ctr">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4" name="Shape 4"/>
          <p:cNvSpPr>
            <a:spLocks noGrp="1"/>
          </p:cNvSpPr>
          <p:nvPr>
            <p:ph type="sldNum" sz="quarter" idx="2"/>
          </p:nvPr>
        </p:nvSpPr>
        <p:spPr>
          <a:xfrm>
            <a:off x="11946269" y="13081000"/>
            <a:ext cx="478763" cy="471925"/>
          </a:xfrm>
          <a:prstGeom prst="rect">
            <a:avLst/>
          </a:prstGeom>
          <a:ln w="12700">
            <a:miter lim="400000"/>
          </a:ln>
        </p:spPr>
        <p:txBody>
          <a:bodyPr wrap="none" lIns="50799" tIns="50799" rIns="50799" bIns="50799">
            <a:spAutoFit/>
          </a:bodyPr>
          <a:lstStyle>
            <a:lvl1pPr>
              <a:defRPr sz="2400">
                <a:latin typeface="+mj-lt"/>
                <a:ea typeface="Calibri"/>
                <a:cs typeface="Calibri"/>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dirty="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1833494064"/>
      </p:ext>
    </p:extLst>
  </p:cSld>
  <p:clrMap bg1="lt1" tx1="dk1" bg2="lt2" tx2="dk2" accent1="accent1" accent2="accent2" accent3="accent3" accent4="accent4" accent5="accent5" accent6="accent6" hlink="hlink" folHlink="folHlink"/>
  <p:sldLayoutIdLst>
    <p:sldLayoutId id="2147483743" r:id="rId1"/>
    <p:sldLayoutId id="2147483744" r:id="rId2"/>
    <p:sldLayoutId id="2147483745" r:id="rId3"/>
    <p:sldLayoutId id="2147483746" r:id="rId4"/>
    <p:sldLayoutId id="2147483747" r:id="rId5"/>
    <p:sldLayoutId id="2147483748" r:id="rId6"/>
    <p:sldLayoutId id="2147483749" r:id="rId7"/>
    <p:sldLayoutId id="2147483750" r:id="rId8"/>
    <p:sldLayoutId id="2147483751" r:id="rId9"/>
    <p:sldLayoutId id="2147483752" r:id="rId10"/>
    <p:sldLayoutId id="2147483753" r:id="rId11"/>
  </p:sldLayoutIdLst>
  <p:transition spd="med"/>
  <p:hf hdr="0" ftr="0" dt="0"/>
  <p:txStyles>
    <p:titleStyle>
      <a:lvl1pPr marL="0" marR="0" indent="0"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Calibri"/>
          <a:cs typeface="Calibri"/>
          <a:sym typeface="Helvetica Light"/>
        </a:defRPr>
      </a:lvl1pPr>
      <a:lvl2pPr marL="0" marR="0" indent="228594"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189"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783"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377"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2971"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566"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160"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754"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4984"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1pPr>
      <a:lvl2pPr marL="1269968"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2pPr>
      <a:lvl3pPr marL="1904952"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3pPr>
      <a:lvl4pPr marL="2539937"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4pPr>
      <a:lvl5pPr marL="3174921"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5pPr>
      <a:lvl6pPr marL="3809905"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6pPr>
      <a:lvl7pPr marL="4444889"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7pPr>
      <a:lvl8pPr marL="5079873"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8pPr>
      <a:lvl9pPr marL="5714857"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594"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189"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783"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377"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2971"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566"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160"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754"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689103" y="952501"/>
            <a:ext cx="21005800" cy="2286000"/>
          </a:xfrm>
          <a:prstGeom prst="rect">
            <a:avLst/>
          </a:prstGeom>
          <a:ln w="12700">
            <a:miter lim="400000"/>
          </a:ln>
          <a:extLst>
            <a:ext uri="{C572A759-6A51-4108-AA02-DFA0A04FC94B}">
              <ma14:wrappingTextBoxFlag xmlns:ma14="http://schemas.microsoft.com/office/mac/drawingml/2011/main" xmlns="" val="1"/>
            </a:ext>
          </a:extLst>
        </p:spPr>
        <p:txBody>
          <a:bodyPr lIns="50799" tIns="50799" rIns="50799" bIns="50799" anchor="ctr">
            <a:normAutofit/>
          </a:bodyPr>
          <a:lstStyle/>
          <a:p>
            <a:r>
              <a:rPr dirty="0"/>
              <a:t>Title Text</a:t>
            </a:r>
          </a:p>
        </p:txBody>
      </p:sp>
      <p:sp>
        <p:nvSpPr>
          <p:cNvPr id="3" name="Shape 3"/>
          <p:cNvSpPr>
            <a:spLocks noGrp="1"/>
          </p:cNvSpPr>
          <p:nvPr>
            <p:ph type="body" idx="1"/>
          </p:nvPr>
        </p:nvSpPr>
        <p:spPr>
          <a:xfrm>
            <a:off x="1689103" y="3238500"/>
            <a:ext cx="21005800" cy="9207501"/>
          </a:xfrm>
          <a:prstGeom prst="rect">
            <a:avLst/>
          </a:prstGeom>
          <a:ln w="12700">
            <a:miter lim="400000"/>
          </a:ln>
          <a:extLst>
            <a:ext uri="{C572A759-6A51-4108-AA02-DFA0A04FC94B}">
              <ma14:wrappingTextBoxFlag xmlns:ma14="http://schemas.microsoft.com/office/mac/drawingml/2011/main" xmlns="" val="1"/>
            </a:ext>
          </a:extLst>
        </p:spPr>
        <p:txBody>
          <a:bodyPr lIns="50799" tIns="50799" rIns="50799" bIns="50799" anchor="ctr">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4" name="Shape 4"/>
          <p:cNvSpPr>
            <a:spLocks noGrp="1"/>
          </p:cNvSpPr>
          <p:nvPr>
            <p:ph type="sldNum" sz="quarter" idx="2"/>
          </p:nvPr>
        </p:nvSpPr>
        <p:spPr>
          <a:xfrm>
            <a:off x="11946269" y="13081000"/>
            <a:ext cx="478763" cy="471925"/>
          </a:xfrm>
          <a:prstGeom prst="rect">
            <a:avLst/>
          </a:prstGeom>
          <a:ln w="12700">
            <a:miter lim="400000"/>
          </a:ln>
        </p:spPr>
        <p:txBody>
          <a:bodyPr wrap="none" lIns="50799" tIns="50799" rIns="50799" bIns="50799">
            <a:spAutoFit/>
          </a:bodyPr>
          <a:lstStyle>
            <a:lvl1pPr>
              <a:defRPr sz="2400">
                <a:latin typeface="+mj-lt"/>
                <a:ea typeface="Calibri"/>
                <a:cs typeface="Calibri"/>
              </a:defRPr>
            </a:lvl1p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dirty="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247630395"/>
      </p:ext>
    </p:extLst>
  </p:cSld>
  <p:clrMap bg1="lt1" tx1="dk1" bg2="lt2" tx2="dk2" accent1="accent1" accent2="accent2" accent3="accent3" accent4="accent4" accent5="accent5" accent6="accent6" hlink="hlink" folHlink="folHlink"/>
  <p:sldLayoutIdLst>
    <p:sldLayoutId id="2147483755" r:id="rId1"/>
    <p:sldLayoutId id="2147483756" r:id="rId2"/>
    <p:sldLayoutId id="2147483757" r:id="rId3"/>
    <p:sldLayoutId id="2147483758" r:id="rId4"/>
    <p:sldLayoutId id="2147483759" r:id="rId5"/>
    <p:sldLayoutId id="2147483760" r:id="rId6"/>
    <p:sldLayoutId id="2147483761" r:id="rId7"/>
    <p:sldLayoutId id="2147483762" r:id="rId8"/>
    <p:sldLayoutId id="2147483763" r:id="rId9"/>
    <p:sldLayoutId id="2147483764" r:id="rId10"/>
    <p:sldLayoutId id="2147483765" r:id="rId11"/>
  </p:sldLayoutIdLst>
  <p:transition spd="med"/>
  <p:hf hdr="0" ftr="0" dt="0"/>
  <p:txStyles>
    <p:titleStyle>
      <a:lvl1pPr marL="0" marR="0" indent="0"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j-lt"/>
          <a:ea typeface="Calibri"/>
          <a:cs typeface="Calibri"/>
          <a:sym typeface="Helvetica Light"/>
        </a:defRPr>
      </a:lvl1pPr>
      <a:lvl2pPr marL="0" marR="0" indent="228594"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2pPr>
      <a:lvl3pPr marL="0" marR="0" indent="457189"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3pPr>
      <a:lvl4pPr marL="0" marR="0" indent="685783"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4pPr>
      <a:lvl5pPr marL="0" marR="0" indent="914377"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5pPr>
      <a:lvl6pPr marL="0" marR="0" indent="1142971"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6pPr>
      <a:lvl7pPr marL="0" marR="0" indent="1371566"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7pPr>
      <a:lvl8pPr marL="0" marR="0" indent="1600160"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8pPr>
      <a:lvl9pPr marL="0" marR="0" indent="1828754" algn="ctr" defTabSz="825481"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Light"/>
        </a:defRPr>
      </a:lvl9pPr>
    </p:titleStyle>
    <p:bodyStyle>
      <a:lvl1pPr marL="634984"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1pPr>
      <a:lvl2pPr marL="1269968"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2pPr>
      <a:lvl3pPr marL="1904952"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3pPr>
      <a:lvl4pPr marL="2539937"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4pPr>
      <a:lvl5pPr marL="3174921"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j-lt"/>
          <a:ea typeface="Calibri"/>
          <a:cs typeface="Calibri"/>
          <a:sym typeface="Helvetica Light"/>
        </a:defRPr>
      </a:lvl5pPr>
      <a:lvl6pPr marL="3809905"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6pPr>
      <a:lvl7pPr marL="4444889"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7pPr>
      <a:lvl8pPr marL="5079873"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8pPr>
      <a:lvl9pPr marL="5714857" marR="0" indent="-634984" algn="l" defTabSz="825481" rtl="0" latinLnBrk="0">
        <a:lnSpc>
          <a:spcPct val="100000"/>
        </a:lnSpc>
        <a:spcBef>
          <a:spcPts val="5901"/>
        </a:spcBef>
        <a:spcAft>
          <a:spcPts val="0"/>
        </a:spcAft>
        <a:buClrTx/>
        <a:buSzPct val="75000"/>
        <a:buFontTx/>
        <a:buChar char="•"/>
        <a:tabLst/>
        <a:defRPr sz="53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228594"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457189"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685783"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914377"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1142971"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1371566"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1600160"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1828754" algn="ctr" defTabSz="825481"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8" Type="http://schemas.openxmlformats.org/officeDocument/2006/relationships/hyperlink" Target="https://www.youtube.com/user/namn3383" TargetMode="External"/><Relationship Id="rId3" Type="http://schemas.openxmlformats.org/officeDocument/2006/relationships/hyperlink" Target="https://www.thegioididong.com/" TargetMode="External"/><Relationship Id="rId7" Type="http://schemas.openxmlformats.org/officeDocument/2006/relationships/hyperlink" Target="https://tinhte.vn/" TargetMode="External"/><Relationship Id="rId12" Type="http://schemas.openxmlformats.org/officeDocument/2006/relationships/chart" Target="../charts/chart9.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hyperlink" Target="https://www.facebook.com/tinhte/" TargetMode="External"/><Relationship Id="rId11" Type="http://schemas.openxmlformats.org/officeDocument/2006/relationships/chart" Target="../charts/chart8.xml"/><Relationship Id="rId5" Type="http://schemas.openxmlformats.org/officeDocument/2006/relationships/hyperlink" Target="https://socialheat.younetmedia.com/#project/topic/33665?id=33665&amp;groupmode=2&amp;viewmode=1&amp;daterange=2019%2F06%2F01+-+2019%2F06%2F30&amp;channel%5B%5D=1&amp;tags_view_mode=0&amp;filter_sources=fb_394795660640440&amp;filter_creator=&amp;search_phrase=%22nokia3.2%22+%22nokia+3.2%22+%22nokia+32%22+%22nokia32%22+%22no+3.2%22+%22no3.2%22+%22no+32%22+%22no32%22&amp;filter_noisy=0" TargetMode="External"/><Relationship Id="rId10" Type="http://schemas.openxmlformats.org/officeDocument/2006/relationships/hyperlink" Target="https://www.thegioididong.com/dtdd/nokia-72" TargetMode="External"/><Relationship Id="rId4" Type="http://schemas.openxmlformats.org/officeDocument/2006/relationships/hyperlink" Target="https://www.facebook.com/groups/vatvostudio/?ref=group_header" TargetMode="External"/><Relationship Id="rId9" Type="http://schemas.openxmlformats.org/officeDocument/2006/relationships/hyperlink" Target="https://www.youtube.com/channel/UCvJ8leyn7YWgqmbmw1R5ZVg" TargetMode="External"/></Relationships>
</file>

<file path=ppt/slides/_rels/slide11.xml.rels><?xml version="1.0" encoding="UTF-8" standalone="yes"?>
<Relationships xmlns="http://schemas.openxmlformats.org/package/2006/relationships"><Relationship Id="rId8" Type="http://schemas.openxmlformats.org/officeDocument/2006/relationships/chart" Target="../charts/chart10.xml"/><Relationship Id="rId3" Type="http://schemas.openxmlformats.org/officeDocument/2006/relationships/hyperlink" Target="https://tinhte.vn/" TargetMode="External"/><Relationship Id="rId7" Type="http://schemas.openxmlformats.org/officeDocument/2006/relationships/hyperlink" Target="https://www.thegioididong.com/dtdd/nokia-2720-2019"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hyperlink" Target="https://www.facebook.com/NokiamobileVN/photos/a.1865536900423539/2386653258311898/?type=3&amp;__xts__%5b0%5d=68.ARAqlmufI1hGO-_8jg9DEOVNMlcPPPgzFF_gAgz_dG9LO4SmCHUtpHGl0a9_DnbCvcAUwfXfeMy5jo-nmHgVp9iiEDrMk1wVK1XIz6te0WRKMPYd0qlBp1YVtgoHN8tJ5U8rWOVcDrA_cSfv5V6P58Io54YTjC1rYT1N62pzEWa4h5t0aiupdgfPaOfIcF1F_k_aip-A9k09S4gqOmRFH_O26lJAydntvlx7fPQZy2I8nLuShiyXsnHYzqI3cbU5rIm2hCghSbggIcP6K-kIyS4VsjeAUY9x8RUgCn9s1bzou01TRedGMBW0lTh1mHDXdY7lCM4fqF0uaqec-gvAj26LL4xq&amp;__tn__=-R" TargetMode="External"/><Relationship Id="rId5" Type="http://schemas.openxmlformats.org/officeDocument/2006/relationships/hyperlink" Target="https://tinhte.vn/threads/nokia-8-1-bat-dau-nhan-cap-nhat-android-10.3024424/" TargetMode="External"/><Relationship Id="rId4" Type="http://schemas.openxmlformats.org/officeDocument/2006/relationships/hyperlink" Target="https://www.thegioididong.com/" TargetMode="External"/><Relationship Id="rId9" Type="http://schemas.openxmlformats.org/officeDocument/2006/relationships/chart" Target="../charts/chart11.xml"/></Relationships>
</file>

<file path=ppt/slides/_rels/slide12.xml.rels><?xml version="1.0" encoding="UTF-8" standalone="yes"?>
<Relationships xmlns="http://schemas.openxmlformats.org/package/2006/relationships"><Relationship Id="rId8" Type="http://schemas.openxmlformats.org/officeDocument/2006/relationships/chart" Target="../charts/chart17.xml"/><Relationship Id="rId3" Type="http://schemas.openxmlformats.org/officeDocument/2006/relationships/chart" Target="../charts/chart12.xml"/><Relationship Id="rId7" Type="http://schemas.openxmlformats.org/officeDocument/2006/relationships/chart" Target="../charts/chart16.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chart" Target="../charts/chart15.xml"/><Relationship Id="rId5" Type="http://schemas.openxmlformats.org/officeDocument/2006/relationships/chart" Target="../charts/chart14.xml"/><Relationship Id="rId10" Type="http://schemas.openxmlformats.org/officeDocument/2006/relationships/chart" Target="../charts/chart19.xml"/><Relationship Id="rId4" Type="http://schemas.openxmlformats.org/officeDocument/2006/relationships/chart" Target="../charts/chart13.xml"/><Relationship Id="rId9" Type="http://schemas.openxmlformats.org/officeDocument/2006/relationships/chart" Target="../charts/chart18.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8" Type="http://schemas.openxmlformats.org/officeDocument/2006/relationships/hyperlink" Target="http://cellphones.com.vn/nokia-72.html#a2c38986b7b0c975" TargetMode="External"/><Relationship Id="rId13" Type="http://schemas.openxmlformats.org/officeDocument/2006/relationships/chart" Target="../charts/chart21.xml"/><Relationship Id="rId3" Type="http://schemas.openxmlformats.org/officeDocument/2006/relationships/hyperlink" Target="https://fptshop.com.vn/dien-thoai/nokia-2720#bb393e6ffc9f1f7c" TargetMode="External"/><Relationship Id="rId7" Type="http://schemas.openxmlformats.org/officeDocument/2006/relationships/hyperlink" Target="http://tinhte.vn/android/thao-luan/minh-dang-phan-van-giua-k20-vs-nokia-7-2-minh-chi-dung-de-nghe-goi-doc-tai-lieu-camera-mac.3025887/" TargetMode="External"/><Relationship Id="rId12" Type="http://schemas.openxmlformats.org/officeDocument/2006/relationships/chart" Target="../charts/chart20.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http://fb.com/1378100078980600" TargetMode="External"/><Relationship Id="rId11" Type="http://schemas.openxmlformats.org/officeDocument/2006/relationships/hyperlink" Target="http://www.thegioididong.com/dtdd/nokia-2720-2019#7519ce485956f79a" TargetMode="External"/><Relationship Id="rId5" Type="http://schemas.openxmlformats.org/officeDocument/2006/relationships/hyperlink" Target="https://www.facebook.com/NokiamobileVN/posts/2359413211035903?comment_id=2360539380923286" TargetMode="External"/><Relationship Id="rId15" Type="http://schemas.openxmlformats.org/officeDocument/2006/relationships/chart" Target="../charts/chart23.xml"/><Relationship Id="rId10" Type="http://schemas.openxmlformats.org/officeDocument/2006/relationships/hyperlink" Target="http://fptshop.com.vn/dien-thoai/nokia-2720#5c1f2f3dd8e1a39b" TargetMode="External"/><Relationship Id="rId4" Type="http://schemas.openxmlformats.org/officeDocument/2006/relationships/hyperlink" Target="https://www.thegioididong.com/dtdd/nokia-32-16gb#d2ed9d853ab677dc" TargetMode="External"/><Relationship Id="rId9" Type="http://schemas.openxmlformats.org/officeDocument/2006/relationships/hyperlink" Target="http://www.thegioididong.com/dtdd/nokia-2720-2019#fc1b4bf12c393474" TargetMode="External"/><Relationship Id="rId14" Type="http://schemas.openxmlformats.org/officeDocument/2006/relationships/chart" Target="../charts/chart2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5.xml"/><Relationship Id="rId1" Type="http://schemas.openxmlformats.org/officeDocument/2006/relationships/slideLayout" Target="../slideLayouts/slideLayout1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8" Type="http://schemas.openxmlformats.org/officeDocument/2006/relationships/hyperlink" Target="https://www.thegioididong.com/dtdd/nokia-72#896b0597addc630a" TargetMode="External"/><Relationship Id="rId3" Type="http://schemas.openxmlformats.org/officeDocument/2006/relationships/chart" Target="../charts/chart24.xml"/><Relationship Id="rId7" Type="http://schemas.openxmlformats.org/officeDocument/2006/relationships/hyperlink" Target="https://www.thegioididong.com/dtdd/nokia-72#0b6dfe191650a7cc" TargetMode="External"/><Relationship Id="rId2" Type="http://schemas.openxmlformats.org/officeDocument/2006/relationships/notesSlide" Target="../notesSlides/notesSlide17.xml"/><Relationship Id="rId1" Type="http://schemas.openxmlformats.org/officeDocument/2006/relationships/slideLayout" Target="../slideLayouts/slideLayout13.xml"/><Relationship Id="rId6" Type="http://schemas.openxmlformats.org/officeDocument/2006/relationships/hyperlink" Target="https://www.youtube.com/watch?v=F1T3W2pRpXw&amp;lc=UgzSKaX5e7B3_fT-5Vt4AaABAg" TargetMode="External"/><Relationship Id="rId11" Type="http://schemas.openxmlformats.org/officeDocument/2006/relationships/chart" Target="../charts/chart25.xml"/><Relationship Id="rId5" Type="http://schemas.openxmlformats.org/officeDocument/2006/relationships/hyperlink" Target="http://fptshop.com.vn/" TargetMode="External"/><Relationship Id="rId10" Type="http://schemas.openxmlformats.org/officeDocument/2006/relationships/hyperlink" Target="https://www.thegioididong.com/dtdd/nokia-72#d01a6c2249c09ae5" TargetMode="External"/><Relationship Id="rId4" Type="http://schemas.openxmlformats.org/officeDocument/2006/relationships/hyperlink" Target="https://www.thegioididong.com/" TargetMode="External"/><Relationship Id="rId9" Type="http://schemas.openxmlformats.org/officeDocument/2006/relationships/hyperlink" Target="https://www.thegioididong.com/dtdd/nokia-72#404889fdc4cb60d2" TargetMode="External"/></Relationships>
</file>

<file path=ppt/slides/_rels/slide19.xml.rels><?xml version="1.0" encoding="UTF-8" standalone="yes"?>
<Relationships xmlns="http://schemas.openxmlformats.org/package/2006/relationships"><Relationship Id="rId3" Type="http://schemas.openxmlformats.org/officeDocument/2006/relationships/chart" Target="../charts/chart26.xml"/><Relationship Id="rId7" Type="http://schemas.openxmlformats.org/officeDocument/2006/relationships/chart" Target="../charts/chart29.xml"/><Relationship Id="rId2" Type="http://schemas.openxmlformats.org/officeDocument/2006/relationships/notesSlide" Target="../notesSlides/notesSlide18.xml"/><Relationship Id="rId1" Type="http://schemas.openxmlformats.org/officeDocument/2006/relationships/slideLayout" Target="../slideLayouts/slideLayout13.xml"/><Relationship Id="rId6" Type="http://schemas.openxmlformats.org/officeDocument/2006/relationships/chart" Target="../charts/chart28.xml"/><Relationship Id="rId5" Type="http://schemas.openxmlformats.org/officeDocument/2006/relationships/chart" Target="../charts/chart27.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hyperlink" Target="https://fptshop.com.vn/dien-thoai/nokia-7-2#3e2c910e5276445f" TargetMode="External"/><Relationship Id="rId13" Type="http://schemas.openxmlformats.org/officeDocument/2006/relationships/chart" Target="../charts/chart31.xml"/><Relationship Id="rId3" Type="http://schemas.openxmlformats.org/officeDocument/2006/relationships/hyperlink" Target="https://www.facebook.com/dohoangduong.hoangduong/posts/3065783700160008?comment_id=3073245226080522" TargetMode="External"/><Relationship Id="rId7" Type="http://schemas.openxmlformats.org/officeDocument/2006/relationships/hyperlink" Target="https://www.thegioididong.com/dtdd/nokia-72#8cdb748ffa6991e4" TargetMode="External"/><Relationship Id="rId12" Type="http://schemas.openxmlformats.org/officeDocument/2006/relationships/chart" Target="../charts/chart30.xml"/><Relationship Id="rId2" Type="http://schemas.openxmlformats.org/officeDocument/2006/relationships/notesSlide" Target="../notesSlides/notesSlide19.xml"/><Relationship Id="rId1" Type="http://schemas.openxmlformats.org/officeDocument/2006/relationships/slideLayout" Target="../slideLayouts/slideLayout13.xml"/><Relationship Id="rId6" Type="http://schemas.openxmlformats.org/officeDocument/2006/relationships/hyperlink" Target="https://www.thegioididong.com/dtdd/nokia-72#b57a44bb21fd3ed8" TargetMode="External"/><Relationship Id="rId11" Type="http://schemas.openxmlformats.org/officeDocument/2006/relationships/image" Target="../media/image13.png"/><Relationship Id="rId5" Type="http://schemas.openxmlformats.org/officeDocument/2006/relationships/hyperlink" Target="https://www.facebook.com/groups/Lumiavaban/permalink/2463199510466701/?comment_id=2463234863796499" TargetMode="External"/><Relationship Id="rId10" Type="http://schemas.openxmlformats.org/officeDocument/2006/relationships/hyperlink" Target="https://www.thegioididong.com/dtdd/nokia-72#404889fdc4cb60d2" TargetMode="External"/><Relationship Id="rId4" Type="http://schemas.openxmlformats.org/officeDocument/2006/relationships/hyperlink" Target="https://www.thegioididong.com/dtdd/nokia-72#0b6dfe191650a7cc" TargetMode="External"/><Relationship Id="rId9" Type="http://schemas.openxmlformats.org/officeDocument/2006/relationships/hyperlink" Target="https://www.thegioididong.com/dtdd/nokia-72#d01a6c2249c09ae5" TargetMode="External"/></Relationships>
</file>

<file path=ppt/slides/_rels/slide21.xml.rels><?xml version="1.0" encoding="UTF-8" standalone="yes"?>
<Relationships xmlns="http://schemas.openxmlformats.org/package/2006/relationships"><Relationship Id="rId3" Type="http://schemas.openxmlformats.org/officeDocument/2006/relationships/chart" Target="../charts/chart32.xml"/><Relationship Id="rId2" Type="http://schemas.openxmlformats.org/officeDocument/2006/relationships/notesSlide" Target="../notesSlides/notesSlide20.xml"/><Relationship Id="rId1" Type="http://schemas.openxmlformats.org/officeDocument/2006/relationships/slideLayout" Target="../slideLayouts/slideLayout13.xml"/><Relationship Id="rId4" Type="http://schemas.openxmlformats.org/officeDocument/2006/relationships/chart" Target="../charts/chart33.xml"/></Relationships>
</file>

<file path=ppt/slides/_rels/slide22.xml.rels><?xml version="1.0" encoding="UTF-8" standalone="yes"?>
<Relationships xmlns="http://schemas.openxmlformats.org/package/2006/relationships"><Relationship Id="rId8" Type="http://schemas.openxmlformats.org/officeDocument/2006/relationships/hyperlink" Target="https://fptshop.com.vn/dien-thoai/nokia-7-2#3e2c910e5276445f" TargetMode="External"/><Relationship Id="rId3" Type="http://schemas.openxmlformats.org/officeDocument/2006/relationships/chart" Target="../charts/chart34.xml"/><Relationship Id="rId7" Type="http://schemas.openxmlformats.org/officeDocument/2006/relationships/hyperlink" Target="https://www.facebook.com/groups/Grouptinhte/permalink/1377974652326476/?comment_id=1378100078980600" TargetMode="External"/><Relationship Id="rId2" Type="http://schemas.openxmlformats.org/officeDocument/2006/relationships/notesSlide" Target="../notesSlides/notesSlide21.xml"/><Relationship Id="rId1" Type="http://schemas.openxmlformats.org/officeDocument/2006/relationships/slideLayout" Target="../slideLayouts/slideLayout13.xml"/><Relationship Id="rId6" Type="http://schemas.openxmlformats.org/officeDocument/2006/relationships/chart" Target="../charts/chart35.xml"/><Relationship Id="rId5" Type="http://schemas.openxmlformats.org/officeDocument/2006/relationships/hyperlink" Target="https://www.facebook.com/tinhte/posts/2640179596005071?comment_id=2641072082582489" TargetMode="External"/><Relationship Id="rId4" Type="http://schemas.openxmlformats.org/officeDocument/2006/relationships/hyperlink" Target="https://www.facebook.com/tinhte/posts/2640179596005071?comment_id=2640995685923462"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2.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8" Type="http://schemas.openxmlformats.org/officeDocument/2006/relationships/hyperlink" Target="https://fptshop.com.vn/dien-thoai/nokia-2720#62505883bf6e2723" TargetMode="External"/><Relationship Id="rId3" Type="http://schemas.openxmlformats.org/officeDocument/2006/relationships/chart" Target="../charts/chart36.xml"/><Relationship Id="rId7" Type="http://schemas.openxmlformats.org/officeDocument/2006/relationships/hyperlink" Target="https://fptshop.com.vn/dien-thoai/nokia-2720#59a70473bc25e490" TargetMode="External"/><Relationship Id="rId2" Type="http://schemas.openxmlformats.org/officeDocument/2006/relationships/notesSlide" Target="../notesSlides/notesSlide23.xml"/><Relationship Id="rId1" Type="http://schemas.openxmlformats.org/officeDocument/2006/relationships/slideLayout" Target="../slideLayouts/slideLayout13.xml"/><Relationship Id="rId6" Type="http://schemas.openxmlformats.org/officeDocument/2006/relationships/hyperlink" Target="https://www.facebook.com/NokiamobileVN/posts/2388386318138592?comment_id=2388418514802039" TargetMode="External"/><Relationship Id="rId5" Type="http://schemas.openxmlformats.org/officeDocument/2006/relationships/hyperlink" Target="https://fptshop.com.vn/" TargetMode="External"/><Relationship Id="rId10" Type="http://schemas.openxmlformats.org/officeDocument/2006/relationships/chart" Target="../charts/chart37.xml"/><Relationship Id="rId4" Type="http://schemas.openxmlformats.org/officeDocument/2006/relationships/hyperlink" Target="http://fb.com/124707154243128_2586482661398886" TargetMode="External"/><Relationship Id="rId9" Type="http://schemas.openxmlformats.org/officeDocument/2006/relationships/hyperlink" Target="https://www.thegioididong.com/dtdd/nokia-2720-2019#6405118816cf7870"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chart" Target="../charts/chart41.xml"/><Relationship Id="rId2" Type="http://schemas.openxmlformats.org/officeDocument/2006/relationships/notesSlide" Target="../notesSlides/notesSlide24.xml"/><Relationship Id="rId1" Type="http://schemas.openxmlformats.org/officeDocument/2006/relationships/slideLayout" Target="../slideLayouts/slideLayout13.xml"/><Relationship Id="rId6" Type="http://schemas.openxmlformats.org/officeDocument/2006/relationships/chart" Target="../charts/chart40.xml"/><Relationship Id="rId5" Type="http://schemas.openxmlformats.org/officeDocument/2006/relationships/chart" Target="../charts/chart39.xml"/><Relationship Id="rId4" Type="http://schemas.openxmlformats.org/officeDocument/2006/relationships/chart" Target="../charts/chart38.xml"/></Relationships>
</file>

<file path=ppt/slides/_rels/slide26.xml.rels><?xml version="1.0" encoding="UTF-8" standalone="yes"?>
<Relationships xmlns="http://schemas.openxmlformats.org/package/2006/relationships"><Relationship Id="rId8" Type="http://schemas.openxmlformats.org/officeDocument/2006/relationships/hyperlink" Target="https://www.thegioididong.com/dtdd/nokia-2720-2019#a3726ff038deb0d7" TargetMode="External"/><Relationship Id="rId13" Type="http://schemas.openxmlformats.org/officeDocument/2006/relationships/chart" Target="../charts/chart42.xml"/><Relationship Id="rId3" Type="http://schemas.openxmlformats.org/officeDocument/2006/relationships/hyperlink" Target="https://fptshop.com.vn/dien-thoai/nokia-2720#59a70473bc25e490" TargetMode="External"/><Relationship Id="rId7" Type="http://schemas.openxmlformats.org/officeDocument/2006/relationships/hyperlink" Target="https://www.thegioididong.com/dtdd/nokia-2720-2019#fc1b4bf12c393474" TargetMode="External"/><Relationship Id="rId12"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13.xml"/><Relationship Id="rId6" Type="http://schemas.openxmlformats.org/officeDocument/2006/relationships/hyperlink" Target="https://www.thegioididong.com/dtdd/nokia-2720-2019#bc3dd68054a0f672" TargetMode="External"/><Relationship Id="rId11" Type="http://schemas.openxmlformats.org/officeDocument/2006/relationships/hyperlink" Target="https://www.thegioididong.com/dtdd/nokia-2720-2019#4b9d720c6b441ca4" TargetMode="External"/><Relationship Id="rId5" Type="http://schemas.openxmlformats.org/officeDocument/2006/relationships/hyperlink" Target="https://tinhte.vn/android/thao-luan/clip-review-ve-chiec-dien-thoai-nokia-2720-flip-cua-tinhte.3024270/#post-54931515" TargetMode="External"/><Relationship Id="rId10" Type="http://schemas.openxmlformats.org/officeDocument/2006/relationships/hyperlink" Target="https://www.thegioididong.com/dtdd/nokia-2720-2019#58eb46558420ee2b" TargetMode="External"/><Relationship Id="rId4" Type="http://schemas.openxmlformats.org/officeDocument/2006/relationships/hyperlink" Target="https://fptshop.com.vn/dien-thoai/nokia-2720#1ebc43b8a4501dc3" TargetMode="External"/><Relationship Id="rId9" Type="http://schemas.openxmlformats.org/officeDocument/2006/relationships/hyperlink" Target="http://www.thegioididong.com/dtdd/nokia-2720-2019#f5300e53ed9e7ad1" TargetMode="External"/><Relationship Id="rId14" Type="http://schemas.openxmlformats.org/officeDocument/2006/relationships/chart" Target="../charts/chart43.xml"/></Relationships>
</file>

<file path=ppt/slides/_rels/slide27.xml.rels><?xml version="1.0" encoding="UTF-8" standalone="yes"?>
<Relationships xmlns="http://schemas.openxmlformats.org/package/2006/relationships"><Relationship Id="rId3" Type="http://schemas.openxmlformats.org/officeDocument/2006/relationships/chart" Target="../charts/chart44.xml"/><Relationship Id="rId2" Type="http://schemas.openxmlformats.org/officeDocument/2006/relationships/notesSlide" Target="../notesSlides/notesSlide26.xml"/><Relationship Id="rId1" Type="http://schemas.openxmlformats.org/officeDocument/2006/relationships/slideLayout" Target="../slideLayouts/slideLayout13.xml"/><Relationship Id="rId4" Type="http://schemas.openxmlformats.org/officeDocument/2006/relationships/chart" Target="../charts/chart45.xml"/></Relationships>
</file>

<file path=ppt/slides/_rels/slide28.xml.rels><?xml version="1.0" encoding="UTF-8" standalone="yes"?>
<Relationships xmlns="http://schemas.openxmlformats.org/package/2006/relationships"><Relationship Id="rId3" Type="http://schemas.openxmlformats.org/officeDocument/2006/relationships/chart" Target="../charts/chart46.xml"/><Relationship Id="rId7" Type="http://schemas.openxmlformats.org/officeDocument/2006/relationships/hyperlink" Target="http://fb.com/100004498817715_1318260015000613" TargetMode="External"/><Relationship Id="rId2" Type="http://schemas.openxmlformats.org/officeDocument/2006/relationships/notesSlide" Target="../notesSlides/notesSlide27.xml"/><Relationship Id="rId1" Type="http://schemas.openxmlformats.org/officeDocument/2006/relationships/slideLayout" Target="../slideLayouts/slideLayout13.xml"/><Relationship Id="rId6" Type="http://schemas.openxmlformats.org/officeDocument/2006/relationships/chart" Target="../charts/chart47.xml"/><Relationship Id="rId5" Type="http://schemas.openxmlformats.org/officeDocument/2006/relationships/hyperlink" Target="https://www.thegioididong.com/dtdd/nokia-2720-2019#571b61696d295637" TargetMode="External"/><Relationship Id="rId4" Type="http://schemas.openxmlformats.org/officeDocument/2006/relationships/hyperlink" Target="https://fptshop.com.vn/dien-thoai/nokia-2720#47a4c5d466314001"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23.xml"/><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hyperlink" Target="http://tinhte.vn/android/thao-luan/moi-len-android-10-cho-con-nokia-8-1.3026503/" TargetMode="External"/><Relationship Id="rId3" Type="http://schemas.openxmlformats.org/officeDocument/2006/relationships/chart" Target="../charts/chart48.xml"/><Relationship Id="rId7" Type="http://schemas.openxmlformats.org/officeDocument/2006/relationships/hyperlink" Target="http://tinhte.vn/threads/co-ai-sai-nokia-8-1-len-android-10-choi-game-no-nong-dt-hon-truoc-ko-a.3026611/" TargetMode="External"/><Relationship Id="rId2" Type="http://schemas.openxmlformats.org/officeDocument/2006/relationships/notesSlide" Target="../notesSlides/notesSlide29.xml"/><Relationship Id="rId1" Type="http://schemas.openxmlformats.org/officeDocument/2006/relationships/slideLayout" Target="../slideLayouts/slideLayout24.xml"/><Relationship Id="rId6" Type="http://schemas.openxmlformats.org/officeDocument/2006/relationships/hyperlink" Target="https://cellphones.com.vn/" TargetMode="External"/><Relationship Id="rId5" Type="http://schemas.openxmlformats.org/officeDocument/2006/relationships/hyperlink" Target="https://fptshop.com.vn/" TargetMode="External"/><Relationship Id="rId10" Type="http://schemas.openxmlformats.org/officeDocument/2006/relationships/chart" Target="../charts/chart49.xml"/><Relationship Id="rId4" Type="http://schemas.openxmlformats.org/officeDocument/2006/relationships/hyperlink" Target="https://www.thegioididong.com/dtdd/nokia-81" TargetMode="External"/><Relationship Id="rId9" Type="http://schemas.openxmlformats.org/officeDocument/2006/relationships/hyperlink" Target="http://fb.com/1673405992941950_2541876666094874" TargetMode="External"/></Relationships>
</file>

<file path=ppt/slides/_rels/slide31.xml.rels><?xml version="1.0" encoding="UTF-8" standalone="yes"?>
<Relationships xmlns="http://schemas.openxmlformats.org/package/2006/relationships"><Relationship Id="rId8" Type="http://schemas.openxmlformats.org/officeDocument/2006/relationships/hyperlink" Target="http://fb.com/1915108918763974_2467471880194339" TargetMode="External"/><Relationship Id="rId3" Type="http://schemas.openxmlformats.org/officeDocument/2006/relationships/image" Target="../media/image12.png"/><Relationship Id="rId7" Type="http://schemas.openxmlformats.org/officeDocument/2006/relationships/chart" Target="../charts/chart53.xml"/><Relationship Id="rId2" Type="http://schemas.openxmlformats.org/officeDocument/2006/relationships/notesSlide" Target="../notesSlides/notesSlide30.xml"/><Relationship Id="rId1" Type="http://schemas.openxmlformats.org/officeDocument/2006/relationships/slideLayout" Target="../slideLayouts/slideLayout24.xml"/><Relationship Id="rId6" Type="http://schemas.openxmlformats.org/officeDocument/2006/relationships/chart" Target="../charts/chart52.xml"/><Relationship Id="rId5" Type="http://schemas.openxmlformats.org/officeDocument/2006/relationships/chart" Target="../charts/chart51.xml"/><Relationship Id="rId10" Type="http://schemas.openxmlformats.org/officeDocument/2006/relationships/hyperlink" Target="http://fb.com/394795660640440_2476162102503775" TargetMode="External"/><Relationship Id="rId4" Type="http://schemas.openxmlformats.org/officeDocument/2006/relationships/chart" Target="../charts/chart50.xml"/><Relationship Id="rId9" Type="http://schemas.openxmlformats.org/officeDocument/2006/relationships/hyperlink" Target="http://tinhte.vn/iphone/thao-luan/moi-len-android-10-cho-con-nokia-8-1.3026504/"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fb.com/546816992796290" TargetMode="External"/><Relationship Id="rId3" Type="http://schemas.openxmlformats.org/officeDocument/2006/relationships/image" Target="../media/image13.png"/><Relationship Id="rId7" Type="http://schemas.openxmlformats.org/officeDocument/2006/relationships/hyperlink" Target="http://tinhte.vn/threads/nokia-8-1-bat-dau-nhan-cap-nhat-android-10.3024424/#post-54936657" TargetMode="External"/><Relationship Id="rId12" Type="http://schemas.openxmlformats.org/officeDocument/2006/relationships/chart" Target="../charts/chart54.xml"/><Relationship Id="rId2" Type="http://schemas.openxmlformats.org/officeDocument/2006/relationships/notesSlide" Target="../notesSlides/notesSlide31.xml"/><Relationship Id="rId1" Type="http://schemas.openxmlformats.org/officeDocument/2006/relationships/slideLayout" Target="../slideLayouts/slideLayout24.xml"/><Relationship Id="rId6" Type="http://schemas.openxmlformats.org/officeDocument/2006/relationships/hyperlink" Target="http://tinhte.vn/threads/anh-em-dung-nokia-8-1-da-len-android-10-cam-nhan-trai-nghiem-the-nao-co-gap-loi-hay-khong.3025692/#post-54954939" TargetMode="External"/><Relationship Id="rId11" Type="http://schemas.openxmlformats.org/officeDocument/2006/relationships/hyperlink" Target="http://youtube.com/watch?v=fuUyg7-Gfoo&amp;lc=UgybrePlTEKbOaEv0_B4AaABAg" TargetMode="External"/><Relationship Id="rId5" Type="http://schemas.openxmlformats.org/officeDocument/2006/relationships/hyperlink" Target="http://fb.com/2457371574382828" TargetMode="External"/><Relationship Id="rId10" Type="http://schemas.openxmlformats.org/officeDocument/2006/relationships/hyperlink" Target="http://www.thegioididong.com/dtdd/nokia-81#38251a54e6332128" TargetMode="External"/><Relationship Id="rId4" Type="http://schemas.openxmlformats.org/officeDocument/2006/relationships/hyperlink" Target="http://tinhte.vn/threads/buon-buon-up-anh-chup-tu-nokia-8-1-choi-d.3022300/#post-54897011" TargetMode="External"/><Relationship Id="rId9" Type="http://schemas.openxmlformats.org/officeDocument/2006/relationships/hyperlink" Target="http://fb.com/191572364987423_536367647174558" TargetMode="External"/></Relationships>
</file>

<file path=ppt/slides/_rels/slide33.xml.rels><?xml version="1.0" encoding="UTF-8" standalone="yes"?>
<Relationships xmlns="http://schemas.openxmlformats.org/package/2006/relationships"><Relationship Id="rId3" Type="http://schemas.openxmlformats.org/officeDocument/2006/relationships/chart" Target="../charts/chart55.xml"/><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3" Type="http://schemas.openxmlformats.org/officeDocument/2006/relationships/chart" Target="../charts/chart56.xml"/><Relationship Id="rId2" Type="http://schemas.openxmlformats.org/officeDocument/2006/relationships/notesSlide" Target="../notesSlides/notesSlide33.xml"/><Relationship Id="rId1" Type="http://schemas.openxmlformats.org/officeDocument/2006/relationships/slideLayout" Target="../slideLayouts/slideLayout24.xml"/><Relationship Id="rId5" Type="http://schemas.openxmlformats.org/officeDocument/2006/relationships/hyperlink" Target="http://fb.com/1688429571452962_2154834914812423" TargetMode="External"/><Relationship Id="rId4" Type="http://schemas.openxmlformats.org/officeDocument/2006/relationships/hyperlink" Target="http://fb.com/100003872561092_1500719866733751"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34.xml"/></Relationships>
</file>

<file path=ppt/slides/_rels/slide36.xml.rels><?xml version="1.0" encoding="UTF-8" standalone="yes"?>
<Relationships xmlns="http://schemas.openxmlformats.org/package/2006/relationships"><Relationship Id="rId8" Type="http://schemas.openxmlformats.org/officeDocument/2006/relationships/hyperlink" Target="https://www.facebook.com/groups/vatvostudio/permalink/552229368921719/?comment_id=552628015548521&amp;reply_comment_id=552664645544858" TargetMode="External"/><Relationship Id="rId3" Type="http://schemas.openxmlformats.org/officeDocument/2006/relationships/chart" Target="../charts/chart57.xml"/><Relationship Id="rId7" Type="http://schemas.openxmlformats.org/officeDocument/2006/relationships/hyperlink" Target="https://www.facebook.com/tinhte/posts/2652765811413116?comment_id=2669004759789221" TargetMode="External"/><Relationship Id="rId2" Type="http://schemas.openxmlformats.org/officeDocument/2006/relationships/notesSlide" Target="../notesSlides/notesSlide35.xml"/><Relationship Id="rId1" Type="http://schemas.openxmlformats.org/officeDocument/2006/relationships/slideLayout" Target="../slideLayouts/slideLayout35.xml"/><Relationship Id="rId6" Type="http://schemas.openxmlformats.org/officeDocument/2006/relationships/hyperlink" Target="https://www.facebook.com/groups/vatvostudio/permalink/550565185754804/" TargetMode="External"/><Relationship Id="rId5" Type="http://schemas.openxmlformats.org/officeDocument/2006/relationships/hyperlink" Target="https://tinhte.vn/threads/anh-em-dung-nokia-8-1-da-len-android-10-cam-nhan-trai-nghiem-the-nao-co-gap-loi-hay-khong.3025692/#post-54952867" TargetMode="External"/><Relationship Id="rId10" Type="http://schemas.openxmlformats.org/officeDocument/2006/relationships/chart" Target="../charts/chart58.xml"/><Relationship Id="rId4" Type="http://schemas.openxmlformats.org/officeDocument/2006/relationships/hyperlink" Target="https://www.facebook.com/groups/vatvostudio/permalink/554831245328198/" TargetMode="External"/><Relationship Id="rId9" Type="http://schemas.openxmlformats.org/officeDocument/2006/relationships/hyperlink" Target="https://www.facebook.com/NokiamobileVN/posts/2386653698311854?comment_id=2387485701561987"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www.facebook.com/NokiamobileVN/posts/2386653698311854?comment_id=2388890741421483&amp;reply_comment_id=2389243738052850" TargetMode="External"/><Relationship Id="rId13" Type="http://schemas.openxmlformats.org/officeDocument/2006/relationships/chart" Target="../charts/chart60.xml"/><Relationship Id="rId3" Type="http://schemas.openxmlformats.org/officeDocument/2006/relationships/image" Target="../media/image13.png"/><Relationship Id="rId7" Type="http://schemas.openxmlformats.org/officeDocument/2006/relationships/hyperlink" Target="https://tinhte.vn/android/thao-luan/con-nokia-nay-de-lam-kieng-thoi-dung-chan-lam-2720flip.3021452/#post-54881538" TargetMode="External"/><Relationship Id="rId12" Type="http://schemas.openxmlformats.org/officeDocument/2006/relationships/hyperlink" Target="https://www.thegioididong.com/dtdd/nokia-72#d01a6c2249c09ae5" TargetMode="External"/><Relationship Id="rId2" Type="http://schemas.openxmlformats.org/officeDocument/2006/relationships/notesSlide" Target="../notesSlides/notesSlide36.xml"/><Relationship Id="rId1" Type="http://schemas.openxmlformats.org/officeDocument/2006/relationships/slideLayout" Target="../slideLayouts/slideLayout35.xml"/><Relationship Id="rId6" Type="http://schemas.openxmlformats.org/officeDocument/2006/relationships/hyperlink" Target="https://www.facebook.com/groups/hoididapluon/permalink/2535799643369243/?comment_id=2535833243365883" TargetMode="External"/><Relationship Id="rId11" Type="http://schemas.openxmlformats.org/officeDocument/2006/relationships/hyperlink" Target="https://www.facebook.com/groups/vatvostudio/permalink/548829502595039/?comment_id=549104332567556" TargetMode="External"/><Relationship Id="rId5" Type="http://schemas.openxmlformats.org/officeDocument/2006/relationships/hyperlink" Target="https://www.facebook.com/NokiamobileVN/posts/2386653698311854?comment_id=2386680841642473&amp;reply_comment_id=2387326324911258" TargetMode="External"/><Relationship Id="rId10" Type="http://schemas.openxmlformats.org/officeDocument/2006/relationships/hyperlink" Target="https://www.facebook.com/groups/vatvostudio/permalink/552072432270746/?comment_id=552279708916685&amp;reply_comment_id=552678902210099" TargetMode="External"/><Relationship Id="rId4" Type="http://schemas.openxmlformats.org/officeDocument/2006/relationships/chart" Target="../charts/chart59.xml"/><Relationship Id="rId9" Type="http://schemas.openxmlformats.org/officeDocument/2006/relationships/hyperlink" Target="https://www.thegioididong.com/dtdd/nokia-81#38251a54e6332128" TargetMode="External"/><Relationship Id="rId14" Type="http://schemas.openxmlformats.org/officeDocument/2006/relationships/chart" Target="../charts/chart61.xml"/></Relationships>
</file>

<file path=ppt/slides/_rels/slide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7.xml"/><Relationship Id="rId1" Type="http://schemas.openxmlformats.org/officeDocument/2006/relationships/slideLayout" Target="../slideLayouts/slideLayout45.xml"/></Relationships>
</file>

<file path=ppt/slides/_rels/slide39.xml.rels><?xml version="1.0" encoding="UTF-8" standalone="yes"?>
<Relationships xmlns="http://schemas.openxmlformats.org/package/2006/relationships"><Relationship Id="rId3" Type="http://schemas.openxmlformats.org/officeDocument/2006/relationships/chart" Target="../charts/chart62.xml"/><Relationship Id="rId7" Type="http://schemas.openxmlformats.org/officeDocument/2006/relationships/image" Target="../media/image6.jpeg"/><Relationship Id="rId2" Type="http://schemas.openxmlformats.org/officeDocument/2006/relationships/notesSlide" Target="../notesSlides/notesSlide38.xml"/><Relationship Id="rId1" Type="http://schemas.openxmlformats.org/officeDocument/2006/relationships/slideLayout" Target="../slideLayouts/slideLayout46.xml"/><Relationship Id="rId6" Type="http://schemas.openxmlformats.org/officeDocument/2006/relationships/chart" Target="../charts/chart63.xml"/><Relationship Id="rId5" Type="http://schemas.openxmlformats.org/officeDocument/2006/relationships/hyperlink" Target="https://www.facebook.com/HuaweimobileVN/videos/514129706078623/?__xts__%5b0%5d=68.ARDma45eorcmHMkXCJ8S0Ru80dwDD-B4sjuTzBk3Wbq4yFjruU9hmvohpGK78YFS-ldof60Zi6erNvYwLNWnTYogEKhV29GodaRUOrKX_Vd-M7pfltRzJUVJrlahkVB2ohDc4zkW_iAdBw3gZGJj8sVkTQ-HGIJyEwlnuWzcPa1GaPO48AmpCDBtV1pY-F9PgPIllOjpufTCBZ6HllhtIdKuSoJVD20e1c_8mSlWKyu19ikPD9mhJCEMeQMN8IGfRzAw4BcQ3hLbblWyuD8RmpS6ERIg7U5bYY-0FMMuERzIN1aLtzknepoPR2HJnij5vhW-U1Ddj461Z-b5BCllm1NriIMcJDV2Liuz2JODfZlqNGV4nrhzFvtnU40&amp;__tn__=-R" TargetMode="External"/><Relationship Id="rId4" Type="http://schemas.openxmlformats.org/officeDocument/2006/relationships/hyperlink" Target="https://www.facebook.com/HuaweimobileVN/"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hyperlink" Target="https://www.facebook.com/SamsungVietnam/photos/a.10150133494301815/10157419782471815/?type=3&amp;__xts__%5b0%5d=68.ARBYKgTS-6sctfa5GPndla_aIEP34FhZ62IpHZa5PrPbzINa5pO6FVeTvmsZGuY0FbBcqldm0GpEuA6f4E2Fk6kZvPXjE_CAzSrn4VhqLRES3xhdy5_KcOYxOTTEezwyM749nbLQiudYWNrMunwAP9jy3ufCee98GbNyZCaA-DCcZbl7WxFuDpNSGnfMj-gpp18JBGIyALg4uQw1fL0gOvxpMf0y-CFvB11upS41hN1qoJ0GZ-EOLUD79hlH8gU4u6opHIb7gXd03yh-U3BO5RI7zbjz2R8gjvVAc9ZPYdVafTv6tQXMV9D05hFeSmzytoLcl3-4jcm9zlLbGSV9&amp;__tn__=-R" TargetMode="External"/><Relationship Id="rId2" Type="http://schemas.openxmlformats.org/officeDocument/2006/relationships/notesSlide" Target="../notesSlides/notesSlide39.xml"/><Relationship Id="rId1" Type="http://schemas.openxmlformats.org/officeDocument/2006/relationships/slideLayout" Target="../slideLayouts/slideLayout46.xml"/><Relationship Id="rId6" Type="http://schemas.openxmlformats.org/officeDocument/2006/relationships/image" Target="../media/image6.jpeg"/><Relationship Id="rId5" Type="http://schemas.openxmlformats.org/officeDocument/2006/relationships/chart" Target="../charts/chart65.xml"/><Relationship Id="rId4" Type="http://schemas.openxmlformats.org/officeDocument/2006/relationships/chart" Target="../charts/chart64.xml"/></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0.xml"/><Relationship Id="rId1" Type="http://schemas.openxmlformats.org/officeDocument/2006/relationships/slideLayout" Target="../slideLayouts/slideLayout5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7.xml"/></Relationships>
</file>

<file path=ppt/slides/_rels/slide43.xml.rels><?xml version="1.0" encoding="UTF-8" standalone="yes"?>
<Relationships xmlns="http://schemas.openxmlformats.org/package/2006/relationships"><Relationship Id="rId8" Type="http://schemas.openxmlformats.org/officeDocument/2006/relationships/hyperlink" Target="http://fb.com/124707154243128_2667624629951355" TargetMode="External"/><Relationship Id="rId13" Type="http://schemas.openxmlformats.org/officeDocument/2006/relationships/hyperlink" Target="http://fb.com/394795660640440_2463199510466701" TargetMode="External"/><Relationship Id="rId3" Type="http://schemas.openxmlformats.org/officeDocument/2006/relationships/chart" Target="../charts/chart66.xml"/><Relationship Id="rId7" Type="http://schemas.openxmlformats.org/officeDocument/2006/relationships/hyperlink" Target="http://fb.com/186911474713457" TargetMode="External"/><Relationship Id="rId12" Type="http://schemas.openxmlformats.org/officeDocument/2006/relationships/hyperlink" Target="http://fb.com/191572364987423_534185717392751" TargetMode="External"/><Relationship Id="rId17" Type="http://schemas.openxmlformats.org/officeDocument/2006/relationships/hyperlink" Target="http://fb.com/191572364987423_533329477478375" TargetMode="External"/><Relationship Id="rId2" Type="http://schemas.openxmlformats.org/officeDocument/2006/relationships/notesSlide" Target="../notesSlides/notesSlide42.xml"/><Relationship Id="rId16" Type="http://schemas.openxmlformats.org/officeDocument/2006/relationships/hyperlink" Target="http://fb.com/1819540731689823_2382441778733046" TargetMode="External"/><Relationship Id="rId1" Type="http://schemas.openxmlformats.org/officeDocument/2006/relationships/slideLayout" Target="../slideLayouts/slideLayout57.xml"/><Relationship Id="rId6" Type="http://schemas.openxmlformats.org/officeDocument/2006/relationships/hyperlink" Target="http://fb.com/186911474713457_3095401707197738" TargetMode="External"/><Relationship Id="rId11" Type="http://schemas.openxmlformats.org/officeDocument/2006/relationships/hyperlink" Target="http://facebook.com/191572364987423" TargetMode="External"/><Relationship Id="rId5" Type="http://schemas.openxmlformats.org/officeDocument/2006/relationships/hyperlink" Target="http://facebook.com/1819540731689823" TargetMode="External"/><Relationship Id="rId15" Type="http://schemas.openxmlformats.org/officeDocument/2006/relationships/hyperlink" Target="http://fb.com/394795660640440_2476039902515995" TargetMode="External"/><Relationship Id="rId10" Type="http://schemas.openxmlformats.org/officeDocument/2006/relationships/hyperlink" Target="http://fb.com/191572364987423_560450904766232" TargetMode="External"/><Relationship Id="rId4" Type="http://schemas.openxmlformats.org/officeDocument/2006/relationships/hyperlink" Target="http://fb.com/1819540731689823_2380697688907455" TargetMode="External"/><Relationship Id="rId9" Type="http://schemas.openxmlformats.org/officeDocument/2006/relationships/hyperlink" Target="http://facebook.com/124707154243128" TargetMode="External"/><Relationship Id="rId14" Type="http://schemas.openxmlformats.org/officeDocument/2006/relationships/hyperlink" Target="http://fb.com/394795660640440" TargetMode="External"/></Relationships>
</file>

<file path=ppt/slides/_rels/slide44.xml.rels><?xml version="1.0" encoding="UTF-8" standalone="yes"?>
<Relationships xmlns="http://schemas.openxmlformats.org/package/2006/relationships"><Relationship Id="rId8" Type="http://schemas.openxmlformats.org/officeDocument/2006/relationships/hyperlink" Target="http://fb.com/415418368563368_2330556647049521" TargetMode="External"/><Relationship Id="rId13" Type="http://schemas.openxmlformats.org/officeDocument/2006/relationships/hyperlink" Target="http://fb.com/394795660640440" TargetMode="External"/><Relationship Id="rId18" Type="http://schemas.openxmlformats.org/officeDocument/2006/relationships/hyperlink" Target="http://fb.com/394795660640440_2469843679802284" TargetMode="External"/><Relationship Id="rId3" Type="http://schemas.openxmlformats.org/officeDocument/2006/relationships/chart" Target="../charts/chart67.xml"/><Relationship Id="rId7" Type="http://schemas.openxmlformats.org/officeDocument/2006/relationships/hyperlink" Target="http://youtube.com/channel/UCDri2yZO_tqdD70bK-D7iQg" TargetMode="External"/><Relationship Id="rId12" Type="http://schemas.openxmlformats.org/officeDocument/2006/relationships/hyperlink" Target="http://fb.com/394795660640440_2480326425420676" TargetMode="External"/><Relationship Id="rId17" Type="http://schemas.openxmlformats.org/officeDocument/2006/relationships/hyperlink" Target="http://fb.com/394795660640440_2462838703836115" TargetMode="External"/><Relationship Id="rId2" Type="http://schemas.openxmlformats.org/officeDocument/2006/relationships/notesSlide" Target="../notesSlides/notesSlide43.xml"/><Relationship Id="rId16" Type="http://schemas.openxmlformats.org/officeDocument/2006/relationships/hyperlink" Target="http://fb.com/2222142814771417" TargetMode="External"/><Relationship Id="rId1" Type="http://schemas.openxmlformats.org/officeDocument/2006/relationships/slideLayout" Target="../slideLayouts/slideLayout57.xml"/><Relationship Id="rId6" Type="http://schemas.openxmlformats.org/officeDocument/2006/relationships/hyperlink" Target="http://youtube.com/watch?v=bsdI_iJB1s4" TargetMode="External"/><Relationship Id="rId11" Type="http://schemas.openxmlformats.org/officeDocument/2006/relationships/hyperlink" Target="http://fb.com/297081573968698" TargetMode="External"/><Relationship Id="rId5" Type="http://schemas.openxmlformats.org/officeDocument/2006/relationships/hyperlink" Target="http://facebook.com/1819540731689823" TargetMode="External"/><Relationship Id="rId15" Type="http://schemas.openxmlformats.org/officeDocument/2006/relationships/hyperlink" Target="http://fb.com/2222142814771417_2452223538430009" TargetMode="External"/><Relationship Id="rId10" Type="http://schemas.openxmlformats.org/officeDocument/2006/relationships/hyperlink" Target="http://fb.com/297081573968698_954894161520766" TargetMode="External"/><Relationship Id="rId4" Type="http://schemas.openxmlformats.org/officeDocument/2006/relationships/hyperlink" Target="http://fb.com/1819540731689823_2388386318138592" TargetMode="External"/><Relationship Id="rId9" Type="http://schemas.openxmlformats.org/officeDocument/2006/relationships/hyperlink" Target="http://facebook.com/415418368563368" TargetMode="External"/><Relationship Id="rId14" Type="http://schemas.openxmlformats.org/officeDocument/2006/relationships/hyperlink" Target="http://fb.com/415418368563368_2312721915499661" TargetMode="External"/></Relationships>
</file>

<file path=ppt/slides/_rels/slide45.xml.rels><?xml version="1.0" encoding="UTF-8" standalone="yes"?>
<Relationships xmlns="http://schemas.openxmlformats.org/package/2006/relationships"><Relationship Id="rId8" Type="http://schemas.openxmlformats.org/officeDocument/2006/relationships/hyperlink" Target="http://fb.com/191572364987423_536367647174558" TargetMode="External"/><Relationship Id="rId13" Type="http://schemas.openxmlformats.org/officeDocument/2006/relationships/hyperlink" Target="http://fb.com/394795660640440" TargetMode="External"/><Relationship Id="rId3" Type="http://schemas.openxmlformats.org/officeDocument/2006/relationships/chart" Target="../charts/chart68.xml"/><Relationship Id="rId7" Type="http://schemas.openxmlformats.org/officeDocument/2006/relationships/hyperlink" Target="http://facebook.com/191572364987423" TargetMode="External"/><Relationship Id="rId12" Type="http://schemas.openxmlformats.org/officeDocument/2006/relationships/hyperlink" Target="http://fb.com/394795660640440_2476232315830087" TargetMode="External"/><Relationship Id="rId17" Type="http://schemas.openxmlformats.org/officeDocument/2006/relationships/hyperlink" Target="http://fb.com/394795660640440_2474776245975694" TargetMode="External"/><Relationship Id="rId2" Type="http://schemas.openxmlformats.org/officeDocument/2006/relationships/notesSlide" Target="../notesSlides/notesSlide44.xml"/><Relationship Id="rId16" Type="http://schemas.openxmlformats.org/officeDocument/2006/relationships/hyperlink" Target="http://fb.com/394795660640440_2472346392885346" TargetMode="External"/><Relationship Id="rId1" Type="http://schemas.openxmlformats.org/officeDocument/2006/relationships/slideLayout" Target="../slideLayouts/slideLayout57.xml"/><Relationship Id="rId6" Type="http://schemas.openxmlformats.org/officeDocument/2006/relationships/hyperlink" Target="http://fb.com/191572364987423_534283510716305" TargetMode="External"/><Relationship Id="rId11" Type="http://schemas.openxmlformats.org/officeDocument/2006/relationships/hyperlink" Target="http://facebook.com/122102927812763" TargetMode="External"/><Relationship Id="rId5" Type="http://schemas.openxmlformats.org/officeDocument/2006/relationships/hyperlink" Target="http://facebook.com/1819540731689823" TargetMode="External"/><Relationship Id="rId15" Type="http://schemas.openxmlformats.org/officeDocument/2006/relationships/hyperlink" Target="http://facebook.com/327988488037325" TargetMode="External"/><Relationship Id="rId10" Type="http://schemas.openxmlformats.org/officeDocument/2006/relationships/hyperlink" Target="http://fb.com/122102927812763_2666355976720766" TargetMode="External"/><Relationship Id="rId4" Type="http://schemas.openxmlformats.org/officeDocument/2006/relationships/hyperlink" Target="http://fb.com/1819540731689823_2386653698311854" TargetMode="External"/><Relationship Id="rId9" Type="http://schemas.openxmlformats.org/officeDocument/2006/relationships/hyperlink" Target="http://fb.com/191572364987423_546729232805066" TargetMode="External"/><Relationship Id="rId14" Type="http://schemas.openxmlformats.org/officeDocument/2006/relationships/hyperlink" Target="http://fb.com/327988488037325_509583146544524" TargetMode="External"/></Relationships>
</file>

<file path=ppt/slides/_rels/slide46.xml.rels><?xml version="1.0" encoding="UTF-8" standalone="yes"?>
<Relationships xmlns="http://schemas.openxmlformats.org/package/2006/relationships"><Relationship Id="rId8" Type="http://schemas.openxmlformats.org/officeDocument/2006/relationships/hyperlink" Target="http://fb.com/122102927812763_2652765811413116" TargetMode="External"/><Relationship Id="rId13" Type="http://schemas.openxmlformats.org/officeDocument/2006/relationships/hyperlink" Target="http://fb.com/126299827897541_753540411840143" TargetMode="External"/><Relationship Id="rId18" Type="http://schemas.openxmlformats.org/officeDocument/2006/relationships/hyperlink" Target="http://facebook.com/124707154243128" TargetMode="External"/><Relationship Id="rId3" Type="http://schemas.openxmlformats.org/officeDocument/2006/relationships/chart" Target="../charts/chart69.xml"/><Relationship Id="rId7" Type="http://schemas.openxmlformats.org/officeDocument/2006/relationships/hyperlink" Target="http://handheld.com.vn/" TargetMode="External"/><Relationship Id="rId12" Type="http://schemas.openxmlformats.org/officeDocument/2006/relationships/hyperlink" Target="http://fb.com/114771895207322" TargetMode="External"/><Relationship Id="rId17" Type="http://schemas.openxmlformats.org/officeDocument/2006/relationships/hyperlink" Target="http://fb.com/124707154243128_2669581313089020" TargetMode="External"/><Relationship Id="rId2" Type="http://schemas.openxmlformats.org/officeDocument/2006/relationships/notesSlide" Target="../notesSlides/notesSlide45.xml"/><Relationship Id="rId16" Type="http://schemas.openxmlformats.org/officeDocument/2006/relationships/hyperlink" Target="http://youtube.com/channel/UCDri2yZO_tqdD70bK-D7iQg" TargetMode="External"/><Relationship Id="rId1" Type="http://schemas.openxmlformats.org/officeDocument/2006/relationships/slideLayout" Target="../slideLayouts/slideLayout57.xml"/><Relationship Id="rId6" Type="http://schemas.openxmlformats.org/officeDocument/2006/relationships/hyperlink" Target="http://www.handheld.com.vn/threads/nokia-n71-brandnew-fullbox.536401/" TargetMode="External"/><Relationship Id="rId11" Type="http://schemas.openxmlformats.org/officeDocument/2006/relationships/hyperlink" Target="http://fb.com/114771895207322_3464703733547438" TargetMode="External"/><Relationship Id="rId5" Type="http://schemas.openxmlformats.org/officeDocument/2006/relationships/hyperlink" Target="http://fb.com/126299827897541" TargetMode="External"/><Relationship Id="rId15" Type="http://schemas.openxmlformats.org/officeDocument/2006/relationships/hyperlink" Target="http://youtube.com/watch?v=s5lspAY62Is" TargetMode="External"/><Relationship Id="rId10" Type="http://schemas.openxmlformats.org/officeDocument/2006/relationships/hyperlink" Target="http://fb.com/122102927812763_2648766535146377" TargetMode="External"/><Relationship Id="rId4" Type="http://schemas.openxmlformats.org/officeDocument/2006/relationships/hyperlink" Target="http://fb.com/126299827897541_753580625169455" TargetMode="External"/><Relationship Id="rId9" Type="http://schemas.openxmlformats.org/officeDocument/2006/relationships/hyperlink" Target="http://facebook.com/122102927812763" TargetMode="External"/><Relationship Id="rId14" Type="http://schemas.openxmlformats.org/officeDocument/2006/relationships/hyperlink" Target="http://fb.com/122102927812763_2677364922286538" TargetMode="External"/></Relationships>
</file>

<file path=ppt/slides/_rels/slide4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6.xml"/><Relationship Id="rId1" Type="http://schemas.openxmlformats.org/officeDocument/2006/relationships/slideLayout" Target="../slideLayouts/slideLayout67.xml"/></Relationships>
</file>

<file path=ppt/slides/_rels/slide48.xml.rels><?xml version="1.0" encoding="UTF-8" standalone="yes"?>
<Relationships xmlns="http://schemas.openxmlformats.org/package/2006/relationships"><Relationship Id="rId8" Type="http://schemas.openxmlformats.org/officeDocument/2006/relationships/hyperlink" Target="http://fb.com/2538136343135573" TargetMode="External"/><Relationship Id="rId3" Type="http://schemas.openxmlformats.org/officeDocument/2006/relationships/chart" Target="../charts/chart70.xml"/><Relationship Id="rId7" Type="http://schemas.openxmlformats.org/officeDocument/2006/relationships/hyperlink" Target="http://fb.com/990508194327632_2709111169133984" TargetMode="External"/><Relationship Id="rId2" Type="http://schemas.openxmlformats.org/officeDocument/2006/relationships/notesSlide" Target="../notesSlides/notesSlide47.xml"/><Relationship Id="rId1" Type="http://schemas.openxmlformats.org/officeDocument/2006/relationships/slideLayout" Target="../slideLayouts/slideLayout68.xml"/><Relationship Id="rId6" Type="http://schemas.openxmlformats.org/officeDocument/2006/relationships/hyperlink" Target="http://fb.com/3360416800642915_3362203143797614" TargetMode="External"/><Relationship Id="rId5" Type="http://schemas.openxmlformats.org/officeDocument/2006/relationships/hyperlink" Target="http://fb.com/1364732970343304_1364806347002633" TargetMode="External"/><Relationship Id="rId10" Type="http://schemas.openxmlformats.org/officeDocument/2006/relationships/chart" Target="../charts/chart71.xml"/><Relationship Id="rId4" Type="http://schemas.openxmlformats.org/officeDocument/2006/relationships/hyperlink" Target="http://www.thegioididong.com/dtdd/nokia-72#5e07f3983eacef93" TargetMode="External"/><Relationship Id="rId9" Type="http://schemas.openxmlformats.org/officeDocument/2006/relationships/hyperlink" Target="http://fptshop.com.vn/dien-thoai/nokia-2720#62505883bf6e2723" TargetMode="External"/></Relationships>
</file>

<file path=ppt/slides/_rels/slide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8.xml"/><Relationship Id="rId1" Type="http://schemas.openxmlformats.org/officeDocument/2006/relationships/slideLayout" Target="../slideLayouts/slideLayout67.xml"/></Relationships>
</file>

<file path=ppt/slides/_rels/slide5.xml.rels><?xml version="1.0" encoding="UTF-8" standalone="yes"?>
<Relationships xmlns="http://schemas.openxmlformats.org/package/2006/relationships"><Relationship Id="rId8" Type="http://schemas.openxmlformats.org/officeDocument/2006/relationships/hyperlink" Target="https://www.facebook.com/NokiamobileVN/posts/2386653698311854?comment_id=2388890741421483&amp;reply_comment_id=2389243738052850" TargetMode="External"/><Relationship Id="rId3" Type="http://schemas.openxmlformats.org/officeDocument/2006/relationships/hyperlink" Target="https://www.thegioididong.com/" TargetMode="External"/><Relationship Id="rId7" Type="http://schemas.openxmlformats.org/officeDocument/2006/relationships/hyperlink" Target="https://www.facebook.com/NokiamobileVN/posts/2386653698311854?comment_id=2387903024853588"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www.facebook.com/NokiamobileVN/posts/2386653698311854" TargetMode="External"/><Relationship Id="rId5" Type="http://schemas.openxmlformats.org/officeDocument/2006/relationships/hyperlink" Target="https://www.thegioididong.com/dtdd/nokia-2720-2019" TargetMode="External"/><Relationship Id="rId10" Type="http://schemas.openxmlformats.org/officeDocument/2006/relationships/hyperlink" Target="https://www.facebook.com/NokiamobileVN/posts/2386653698311854?comment_id=2386701441640413" TargetMode="External"/><Relationship Id="rId4" Type="http://schemas.openxmlformats.org/officeDocument/2006/relationships/hyperlink" Target="https://www.thegioididong.com/tin-tuc/su-kien/ra-mat-nokia-72-tai-viet-nam-272" TargetMode="External"/><Relationship Id="rId9" Type="http://schemas.openxmlformats.org/officeDocument/2006/relationships/hyperlink" Target="https://www.facebook.com/2386653698311854_2388924928084731"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hyperlink" Target="https://tinhte.vn/" TargetMode="External"/><Relationship Id="rId13" Type="http://schemas.openxmlformats.org/officeDocument/2006/relationships/chart" Target="../charts/chart2.xml"/><Relationship Id="rId3" Type="http://schemas.openxmlformats.org/officeDocument/2006/relationships/hyperlink" Target="https://www.thegioididong.com/" TargetMode="External"/><Relationship Id="rId7" Type="http://schemas.openxmlformats.org/officeDocument/2006/relationships/hyperlink" Target="https://www.facebook.com/tinhte/posts/2640179596005071?comment_id=2641072082582489" TargetMode="External"/><Relationship Id="rId12" Type="http://schemas.openxmlformats.org/officeDocument/2006/relationships/chart" Target="../charts/chart1.xml"/><Relationship Id="rId17" Type="http://schemas.openxmlformats.org/officeDocument/2006/relationships/chart" Target="../charts/chart6.xml"/><Relationship Id="rId2" Type="http://schemas.openxmlformats.org/officeDocument/2006/relationships/notesSlide" Target="../notesSlides/notesSlide6.xml"/><Relationship Id="rId16" Type="http://schemas.openxmlformats.org/officeDocument/2006/relationships/chart" Target="../charts/chart5.xml"/><Relationship Id="rId1" Type="http://schemas.openxmlformats.org/officeDocument/2006/relationships/slideLayout" Target="../slideLayouts/slideLayout2.xml"/><Relationship Id="rId6" Type="http://schemas.openxmlformats.org/officeDocument/2006/relationships/hyperlink" Target="https://www.facebook.com/groups/vatvostudio/?ref=group_header" TargetMode="External"/><Relationship Id="rId11" Type="http://schemas.openxmlformats.org/officeDocument/2006/relationships/hyperlink" Target="https://www.youtube.com/user/namn3383" TargetMode="External"/><Relationship Id="rId5" Type="http://schemas.openxmlformats.org/officeDocument/2006/relationships/hyperlink" Target="https://www.facebook.com/NokiamobileVN/videos/vb.1819540731689823/255786905299963/?type=2&amp;theater" TargetMode="External"/><Relationship Id="rId15" Type="http://schemas.openxmlformats.org/officeDocument/2006/relationships/chart" Target="../charts/chart4.xml"/><Relationship Id="rId10" Type="http://schemas.openxmlformats.org/officeDocument/2006/relationships/hyperlink" Target="https://www.youtube.com/channel/UC7CplVVDYKBeraVcPuI3xUQ" TargetMode="External"/><Relationship Id="rId4" Type="http://schemas.openxmlformats.org/officeDocument/2006/relationships/hyperlink" Target="https://socialheat.younetmedia.com/#project/topic/33665?id=33665&amp;groupmode=3&amp;viewmode=1&amp;daterange=2019%2F08%2F01+-+2019%2F08%2F31&amp;channel%5B%5D=6&amp;tags%5B%5D=420128&amp;tags_view_mode=0&amp;filter_sources=fptshop.com.vn&amp;filter_creator=&amp;search_phrase=&amp;filter_noisy=0" TargetMode="External"/><Relationship Id="rId9" Type="http://schemas.openxmlformats.org/officeDocument/2006/relationships/hyperlink" Target="https://www.youtube.com/channel/UCvJ8leyn7YWgqmbmw1R5ZVg" TargetMode="External"/><Relationship Id="rId14" Type="http://schemas.openxmlformats.org/officeDocument/2006/relationships/chart" Target="../charts/char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chart" Target="../charts/chart7.xml"/><Relationship Id="rId7" Type="http://schemas.openxmlformats.org/officeDocument/2006/relationships/hyperlink" Target="https://www.facebook.com/NokiamobileVN/posts/2386653698311854" TargetMode="External"/><Relationship Id="rId12"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hyperlink" Target="https://www.thegioididong.com/dtdd/nokia-2720-2019" TargetMode="External"/><Relationship Id="rId11" Type="http://schemas.openxmlformats.org/officeDocument/2006/relationships/image" Target="../media/image9.png"/><Relationship Id="rId5" Type="http://schemas.openxmlformats.org/officeDocument/2006/relationships/hyperlink" Target="https://tinhte.vn/threads/nhung-diem-chua-hai-long-o-nokia-7-2.3022580/" TargetMode="External"/><Relationship Id="rId10" Type="http://schemas.openxmlformats.org/officeDocument/2006/relationships/image" Target="../media/image8.png"/><Relationship Id="rId4" Type="http://schemas.openxmlformats.org/officeDocument/2006/relationships/hyperlink" Target="https://www.facebook.com/hoanghamobilecom/posts/2564850713553405" TargetMode="External"/><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3" name="Shape 833"/>
          <p:cNvSpPr/>
          <p:nvPr/>
        </p:nvSpPr>
        <p:spPr>
          <a:xfrm>
            <a:off x="0" y="1929577"/>
            <a:ext cx="24384000" cy="9856846"/>
          </a:xfrm>
          <a:prstGeom prst="rect">
            <a:avLst/>
          </a:prstGeom>
          <a:gradFill flip="none" rotWithShape="1">
            <a:gsLst>
              <a:gs pos="0">
                <a:schemeClr val="accent2"/>
              </a:gs>
              <a:gs pos="100000">
                <a:schemeClr val="accent1"/>
              </a:gs>
            </a:gsLst>
            <a:lin ang="2700000" scaled="1"/>
            <a:tileRect/>
          </a:gradFill>
          <a:ln w="12700">
            <a:miter lim="400000"/>
          </a:ln>
        </p:spPr>
        <p:txBody>
          <a:bodyPr lIns="50799" tIns="50799" rIns="50799" bIns="50799" anchor="ctr"/>
          <a:lstStyle/>
          <a:p>
            <a:pPr>
              <a:defRPr sz="3200">
                <a:solidFill>
                  <a:srgbClr val="FFFFFF"/>
                </a:solidFill>
              </a:defRPr>
            </a:pPr>
            <a:endParaRPr dirty="0">
              <a:latin typeface="Calibri"/>
              <a:ea typeface="Calibri"/>
              <a:cs typeface="Calibri"/>
            </a:endParaRPr>
          </a:p>
        </p:txBody>
      </p:sp>
      <p:sp>
        <p:nvSpPr>
          <p:cNvPr id="835" name="Shape 835"/>
          <p:cNvSpPr/>
          <p:nvPr/>
        </p:nvSpPr>
        <p:spPr>
          <a:xfrm>
            <a:off x="745445" y="8890469"/>
            <a:ext cx="18981659" cy="2487859"/>
          </a:xfrm>
          <a:prstGeom prst="rect">
            <a:avLst/>
          </a:prstGeom>
          <a:ln w="12700">
            <a:miter lim="400000"/>
          </a:ln>
          <a:extLst>
            <a:ext uri="{C572A759-6A51-4108-AA02-DFA0A04FC94B}">
              <ma14:wrappingTextBoxFlag xmlns="" xmlns:ma14="http://schemas.microsoft.com/office/mac/drawingml/2011/main" val="1"/>
            </a:ext>
          </a:extLst>
        </p:spPr>
        <p:txBody>
          <a:bodyPr wrap="square" lIns="50799" tIns="50799" rIns="50799" bIns="50799" anchor="ctr">
            <a:spAutoFit/>
          </a:bodyPr>
          <a:lstStyle>
            <a:lvl1pPr>
              <a:defRPr sz="4000" b="1">
                <a:solidFill>
                  <a:srgbClr val="FFFFFF"/>
                </a:solidFill>
                <a:latin typeface="Helvetica"/>
                <a:ea typeface="Helvetica"/>
                <a:cs typeface="Helvetica"/>
                <a:sym typeface="Helvetica"/>
              </a:defRPr>
            </a:lvl1pPr>
          </a:lstStyle>
          <a:p>
            <a:pPr algn="l"/>
            <a:r>
              <a:rPr lang="en-US" sz="5000" dirty="0">
                <a:solidFill>
                  <a:schemeClr val="bg1"/>
                </a:solidFill>
                <a:latin typeface="Arial" pitchFamily="34" charset="0"/>
                <a:ea typeface="Verdana" panose="020B0604030504040204" pitchFamily="34" charset="0"/>
                <a:cs typeface="Arial" pitchFamily="34" charset="0"/>
              </a:rPr>
              <a:t>SOCIAL LISTENING REPORT </a:t>
            </a:r>
          </a:p>
          <a:p>
            <a:pPr algn="l"/>
            <a:r>
              <a:rPr lang="en-US" sz="3500" dirty="0">
                <a:solidFill>
                  <a:schemeClr val="bg1"/>
                </a:solidFill>
                <a:latin typeface="Arial" pitchFamily="34" charset="0"/>
                <a:ea typeface="Verdana" panose="020B0604030504040204" pitchFamily="34" charset="0"/>
                <a:cs typeface="Arial" pitchFamily="34" charset="0"/>
              </a:rPr>
              <a:t>Product Tracking: </a:t>
            </a:r>
            <a:r>
              <a:rPr lang="en-US" sz="3500" b="0" i="1" dirty="0">
                <a:solidFill>
                  <a:schemeClr val="bg1"/>
                </a:solidFill>
                <a:latin typeface="Arial" pitchFamily="34" charset="0"/>
                <a:ea typeface="Verdana" panose="020B0604030504040204" pitchFamily="34" charset="0"/>
                <a:cs typeface="Arial" pitchFamily="34" charset="0"/>
              </a:rPr>
              <a:t>Nokia </a:t>
            </a:r>
            <a:r>
              <a:rPr lang="en-US" sz="3500" b="0" i="1" dirty="0" smtClean="0">
                <a:solidFill>
                  <a:schemeClr val="bg1"/>
                </a:solidFill>
                <a:latin typeface="Arial" pitchFamily="34" charset="0"/>
                <a:ea typeface="Verdana" panose="020B0604030504040204" pitchFamily="34" charset="0"/>
                <a:cs typeface="Arial" pitchFamily="34" charset="0"/>
              </a:rPr>
              <a:t>7.2, </a:t>
            </a:r>
            <a:r>
              <a:rPr lang="en-US" sz="3500" b="0" i="1" dirty="0">
                <a:solidFill>
                  <a:schemeClr val="bg1"/>
                </a:solidFill>
                <a:latin typeface="Arial" pitchFamily="34" charset="0"/>
                <a:ea typeface="Verdana" panose="020B0604030504040204" pitchFamily="34" charset="0"/>
                <a:cs typeface="Arial" pitchFamily="34" charset="0"/>
              </a:rPr>
              <a:t>Nokia </a:t>
            </a:r>
            <a:r>
              <a:rPr lang="en-US" sz="3500" b="0" i="1" dirty="0" smtClean="0">
                <a:solidFill>
                  <a:schemeClr val="bg1"/>
                </a:solidFill>
                <a:latin typeface="Arial" pitchFamily="34" charset="0"/>
                <a:ea typeface="Verdana" panose="020B0604030504040204" pitchFamily="34" charset="0"/>
                <a:cs typeface="Arial" pitchFamily="34" charset="0"/>
              </a:rPr>
              <a:t>2720 Flip, Nokia 8.1, </a:t>
            </a:r>
            <a:r>
              <a:rPr lang="en-US" sz="3500" b="0" i="1" dirty="0">
                <a:solidFill>
                  <a:schemeClr val="bg1"/>
                </a:solidFill>
                <a:latin typeface="Arial" pitchFamily="34" charset="0"/>
                <a:ea typeface="Verdana" panose="020B0604030504040204" pitchFamily="34" charset="0"/>
                <a:cs typeface="Arial" pitchFamily="34" charset="0"/>
              </a:rPr>
              <a:t>Nokia Brand</a:t>
            </a:r>
          </a:p>
          <a:p>
            <a:pPr algn="l"/>
            <a:r>
              <a:rPr lang="en-US" sz="3500" dirty="0">
                <a:solidFill>
                  <a:schemeClr val="bg1"/>
                </a:solidFill>
                <a:latin typeface="Arial" pitchFamily="34" charset="0"/>
                <a:ea typeface="Verdana" panose="020B0604030504040204" pitchFamily="34" charset="0"/>
                <a:cs typeface="Arial" pitchFamily="34" charset="0"/>
              </a:rPr>
              <a:t>Competitor Tracking: </a:t>
            </a:r>
            <a:r>
              <a:rPr lang="en-US" sz="3500" b="0" i="1" dirty="0">
                <a:solidFill>
                  <a:schemeClr val="bg1"/>
                </a:solidFill>
                <a:latin typeface="Arial" pitchFamily="34" charset="0"/>
                <a:ea typeface="Verdana" panose="020B0604030504040204" pitchFamily="34" charset="0"/>
                <a:cs typeface="Arial" pitchFamily="34" charset="0"/>
              </a:rPr>
              <a:t>Huawei Nova 3i, Samsung J4</a:t>
            </a:r>
          </a:p>
          <a:p>
            <a:pPr algn="l"/>
            <a:r>
              <a:rPr lang="en-US" sz="3500" dirty="0">
                <a:solidFill>
                  <a:schemeClr val="bg1"/>
                </a:solidFill>
                <a:latin typeface="Arial" pitchFamily="34" charset="0"/>
                <a:ea typeface="Verdana" panose="020B0604030504040204" pitchFamily="34" charset="0"/>
                <a:cs typeface="Arial" pitchFamily="34" charset="0"/>
              </a:rPr>
              <a:t>Period report: </a:t>
            </a:r>
            <a:r>
              <a:rPr lang="en-US" sz="3500" dirty="0" smtClean="0">
                <a:solidFill>
                  <a:schemeClr val="bg1"/>
                </a:solidFill>
                <a:latin typeface="Arial" pitchFamily="34" charset="0"/>
                <a:ea typeface="Verdana" panose="020B0604030504040204" pitchFamily="34" charset="0"/>
                <a:cs typeface="Arial" pitchFamily="34" charset="0"/>
              </a:rPr>
              <a:t>01/10/2019 </a:t>
            </a:r>
            <a:r>
              <a:rPr lang="en-US" sz="3500" dirty="0">
                <a:solidFill>
                  <a:schemeClr val="bg1"/>
                </a:solidFill>
                <a:latin typeface="Arial" pitchFamily="34" charset="0"/>
                <a:ea typeface="Verdana" panose="020B0604030504040204" pitchFamily="34" charset="0"/>
                <a:cs typeface="Arial" pitchFamily="34" charset="0"/>
              </a:rPr>
              <a:t>– </a:t>
            </a:r>
            <a:r>
              <a:rPr lang="en-US" sz="3500" dirty="0" smtClean="0">
                <a:solidFill>
                  <a:schemeClr val="bg1"/>
                </a:solidFill>
                <a:latin typeface="Arial" pitchFamily="34" charset="0"/>
                <a:ea typeface="Verdana" panose="020B0604030504040204" pitchFamily="34" charset="0"/>
                <a:cs typeface="Arial" pitchFamily="34" charset="0"/>
              </a:rPr>
              <a:t>15/10/2019</a:t>
            </a:r>
            <a:endParaRPr lang="en-US" sz="3500" dirty="0">
              <a:solidFill>
                <a:schemeClr val="bg1"/>
              </a:solidFill>
              <a:latin typeface="Arial" pitchFamily="34" charset="0"/>
              <a:ea typeface="Verdana" panose="020B0604030504040204" pitchFamily="34" charset="0"/>
              <a:cs typeface="Arial" pitchFamily="34" charset="0"/>
            </a:endParaRPr>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426358" y="4841489"/>
            <a:ext cx="8970808" cy="9466012"/>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7247" y="434566"/>
            <a:ext cx="7007969" cy="1121275"/>
          </a:xfrm>
          <a:prstGeom prst="rect">
            <a:avLst/>
          </a:prstGeom>
        </p:spPr>
      </p:pic>
      <p:sp>
        <p:nvSpPr>
          <p:cNvPr id="2" name="Slide Number Placeholder 1"/>
          <p:cNvSpPr>
            <a:spLocks noGrp="1"/>
          </p:cNvSpPr>
          <p:nvPr>
            <p:ph type="sldNum" sz="quarter" idx="2"/>
          </p:nvPr>
        </p:nvSpPr>
        <p:spPr/>
        <p:txBody>
          <a:bodyPr/>
          <a:lstStyle/>
          <a:p>
            <a:fld id="{86CB4B4D-7CA3-9044-876B-883B54F8677D}" type="slidenum">
              <a:rPr lang="en-US" smtClean="0"/>
              <a:t>1</a:t>
            </a:fld>
            <a:endParaRPr lang="en-US" dirty="0"/>
          </a:p>
        </p:txBody>
      </p:sp>
      <p:pic>
        <p:nvPicPr>
          <p:cNvPr id="8" name="Picture 2" descr="Image result for nokia brand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3321" y="4278107"/>
            <a:ext cx="7477125" cy="4238626"/>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0383322"/>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32078" y="472411"/>
            <a:ext cx="18403954" cy="1131656"/>
          </a:xfrm>
        </p:spPr>
        <p:txBody>
          <a:bodyPr>
            <a:normAutofit/>
          </a:bodyPr>
          <a:lstStyle/>
          <a:p>
            <a:r>
              <a:rPr lang="en-US" sz="5400" b="1" dirty="0">
                <a:solidFill>
                  <a:srgbClr val="C00000"/>
                </a:solidFill>
              </a:rPr>
              <a:t>VOLUME OF EACH PRODUCTS</a:t>
            </a:r>
          </a:p>
        </p:txBody>
      </p:sp>
      <p:sp>
        <p:nvSpPr>
          <p:cNvPr id="5" name="Slide Number Placeholder 4"/>
          <p:cNvSpPr>
            <a:spLocks noGrp="1"/>
          </p:cNvSpPr>
          <p:nvPr>
            <p:ph type="sldNum" sz="quarter" idx="2"/>
          </p:nvPr>
        </p:nvSpPr>
        <p:spPr/>
        <p:txBody>
          <a:bodyPr/>
          <a:lstStyle/>
          <a:p>
            <a:fld id="{20752FB9-4AF5-4D02-92F1-114FA4C71F5B}" type="slidenum">
              <a:rPr lang="en-US" smtClean="0"/>
              <a:pPr/>
              <a:t>10</a:t>
            </a:fld>
            <a:endParaRPr lang="en-US" dirty="0"/>
          </a:p>
        </p:txBody>
      </p:sp>
      <p:graphicFrame>
        <p:nvGraphicFramePr>
          <p:cNvPr id="11" name="Table 10">
            <a:extLst>
              <a:ext uri="{FF2B5EF4-FFF2-40B4-BE49-F238E27FC236}">
                <a16:creationId xmlns:a16="http://schemas.microsoft.com/office/drawing/2014/main" id="{F14CCF29-77B5-6248-88FA-6176D1554D88}"/>
              </a:ext>
            </a:extLst>
          </p:cNvPr>
          <p:cNvGraphicFramePr>
            <a:graphicFrameLocks noGrp="1"/>
          </p:cNvGraphicFramePr>
          <p:nvPr>
            <p:extLst>
              <p:ext uri="{D42A27DB-BD31-4B8C-83A1-F6EECF244321}">
                <p14:modId xmlns:p14="http://schemas.microsoft.com/office/powerpoint/2010/main" val="1827963112"/>
              </p:ext>
            </p:extLst>
          </p:nvPr>
        </p:nvGraphicFramePr>
        <p:xfrm>
          <a:off x="11969989" y="2032820"/>
          <a:ext cx="10869835" cy="11582400"/>
        </p:xfrm>
        <a:graphic>
          <a:graphicData uri="http://schemas.openxmlformats.org/drawingml/2006/table">
            <a:tbl>
              <a:tblPr firstRow="1" bandRow="1">
                <a:tableStyleId>{5940675A-B579-460E-94D1-54222C63F5DA}</a:tableStyleId>
              </a:tblPr>
              <a:tblGrid>
                <a:gridCol w="10869835">
                  <a:extLst>
                    <a:ext uri="{9D8B030D-6E8A-4147-A177-3AD203B41FA5}">
                      <a16:colId xmlns:a16="http://schemas.microsoft.com/office/drawing/2014/main" val="2440940660"/>
                    </a:ext>
                  </a:extLst>
                </a:gridCol>
              </a:tblGrid>
              <a:tr h="680883">
                <a:tc>
                  <a:txBody>
                    <a:bodyPr/>
                    <a:lstStyle/>
                    <a:p>
                      <a:pPr marL="0" marR="0" lvl="0" indent="0" algn="ctr" defTabSz="825481" rtl="0" eaLnBrk="1" fontAlgn="auto" latinLnBrk="0" hangingPunct="1">
                        <a:lnSpc>
                          <a:spcPct val="150000"/>
                        </a:lnSpc>
                        <a:spcBef>
                          <a:spcPts val="0"/>
                        </a:spcBef>
                        <a:spcAft>
                          <a:spcPts val="0"/>
                        </a:spcAft>
                        <a:buClrTx/>
                        <a:buSzTx/>
                        <a:buFontTx/>
                        <a:buNone/>
                        <a:tabLst/>
                        <a:defRPr/>
                      </a:pPr>
                      <a:r>
                        <a:rPr lang="en-US" sz="2800" b="1" dirty="0">
                          <a:solidFill>
                            <a:schemeClr val="bg1"/>
                          </a:solidFill>
                          <a:latin typeface="+mn-lt"/>
                        </a:rPr>
                        <a:t>VOLUME CONTRIBUTORS</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B12318"/>
                    </a:solidFill>
                  </a:tcPr>
                </a:tc>
                <a:extLst>
                  <a:ext uri="{0D108BD9-81ED-4DB2-BD59-A6C34878D82A}">
                    <a16:rowId xmlns:a16="http://schemas.microsoft.com/office/drawing/2014/main" val="3215094643"/>
                  </a:ext>
                </a:extLst>
              </a:tr>
              <a:tr h="5995214">
                <a:tc>
                  <a:txBody>
                    <a:bodyPr/>
                    <a:lstStyle/>
                    <a:p>
                      <a:pPr marL="342900" indent="-342900" algn="l">
                        <a:buFont typeface="Wingdings" panose="05000000000000000000" pitchFamily="2" charset="2"/>
                        <a:buChar char="ü"/>
                      </a:pPr>
                      <a:r>
                        <a:rPr lang="en-US" sz="3200" dirty="0">
                          <a:latin typeface="+mn-lt"/>
                          <a:cs typeface="Arial" panose="020B0604020202020204" pitchFamily="34" charset="0"/>
                        </a:rPr>
                        <a:t>Volume of NOKIA was mainly made from: </a:t>
                      </a:r>
                    </a:p>
                    <a:p>
                      <a:pPr marL="1152525" marR="0" indent="-571500" algn="l" defTabSz="825481" rtl="0" eaLnBrk="1" fontAlgn="auto" latinLnBrk="0" hangingPunct="1">
                        <a:lnSpc>
                          <a:spcPct val="100000"/>
                        </a:lnSpc>
                        <a:spcBef>
                          <a:spcPts val="0"/>
                        </a:spcBef>
                        <a:spcAft>
                          <a:spcPts val="0"/>
                        </a:spcAft>
                        <a:buClrTx/>
                        <a:buSzTx/>
                        <a:buFont typeface="Wingdings" pitchFamily="2" charset="2"/>
                        <a:buChar char="§"/>
                        <a:tabLst/>
                        <a:defRPr/>
                      </a:pPr>
                      <a:r>
                        <a:rPr lang="en-US" sz="3200" i="1" baseline="0" dirty="0">
                          <a:latin typeface="+mn-lt"/>
                          <a:cs typeface="Arial" panose="020B0604020202020204" pitchFamily="34" charset="0"/>
                        </a:rPr>
                        <a:t>Ecommerce </a:t>
                      </a:r>
                      <a:r>
                        <a:rPr lang="en-US" sz="3200" i="1" baseline="0" dirty="0" smtClean="0">
                          <a:latin typeface="+mn-lt"/>
                          <a:cs typeface="Arial" panose="020B0604020202020204" pitchFamily="34" charset="0"/>
                        </a:rPr>
                        <a:t>(</a:t>
                      </a:r>
                      <a:r>
                        <a:rPr lang="en-US" sz="3200" i="1" baseline="0" dirty="0" err="1" smtClean="0">
                          <a:solidFill>
                            <a:schemeClr val="accent2"/>
                          </a:solidFill>
                          <a:latin typeface="+mn-lt"/>
                          <a:cs typeface="Arial" panose="020B0604020202020204" pitchFamily="34" charset="0"/>
                          <a:hlinkClick r:id="rId3"/>
                        </a:rPr>
                        <a:t>thegioididong</a:t>
                      </a:r>
                      <a:r>
                        <a:rPr lang="en-US" sz="3200" i="1" baseline="0" dirty="0" smtClean="0">
                          <a:solidFill>
                            <a:schemeClr val="tx1"/>
                          </a:solidFill>
                          <a:latin typeface="+mn-lt"/>
                          <a:cs typeface="Arial" panose="020B0604020202020204" pitchFamily="34" charset="0"/>
                        </a:rPr>
                        <a:t>)</a:t>
                      </a:r>
                      <a:endParaRPr lang="en-US" sz="3200" i="1" baseline="0" dirty="0">
                        <a:solidFill>
                          <a:schemeClr val="tx1"/>
                        </a:solidFill>
                        <a:latin typeface="+mn-lt"/>
                        <a:cs typeface="Arial" panose="020B0604020202020204" pitchFamily="34" charset="0"/>
                      </a:endParaRPr>
                    </a:p>
                    <a:p>
                      <a:pPr marL="1152525" marR="0" indent="-571500" algn="l" defTabSz="825481" rtl="0" eaLnBrk="1" fontAlgn="auto" latinLnBrk="0" hangingPunct="1">
                        <a:lnSpc>
                          <a:spcPct val="100000"/>
                        </a:lnSpc>
                        <a:spcBef>
                          <a:spcPts val="0"/>
                        </a:spcBef>
                        <a:spcAft>
                          <a:spcPts val="0"/>
                        </a:spcAft>
                        <a:buClrTx/>
                        <a:buSzTx/>
                        <a:buFont typeface="Wingdings" pitchFamily="2" charset="2"/>
                        <a:buChar char="§"/>
                        <a:tabLst/>
                        <a:defRPr/>
                      </a:pPr>
                      <a:r>
                        <a:rPr lang="en-US" sz="3200" i="1" baseline="0" dirty="0">
                          <a:latin typeface="+mn-lt"/>
                          <a:cs typeface="Arial" panose="020B0604020202020204" pitchFamily="34" charset="0"/>
                        </a:rPr>
                        <a:t>Facebook </a:t>
                      </a:r>
                      <a:r>
                        <a:rPr lang="en-US" sz="3200" i="1" baseline="0" dirty="0" smtClean="0">
                          <a:latin typeface="+mn-lt"/>
                          <a:cs typeface="Arial" panose="020B0604020202020204" pitchFamily="34" charset="0"/>
                        </a:rPr>
                        <a:t>(</a:t>
                      </a:r>
                      <a:r>
                        <a:rPr lang="en-US" sz="3200" b="0" i="1" u="none" strike="noStrike" cap="none" spc="0" baseline="0" dirty="0" err="1" smtClean="0">
                          <a:ln>
                            <a:noFill/>
                          </a:ln>
                          <a:solidFill>
                            <a:schemeClr val="tx1"/>
                          </a:solidFill>
                          <a:uFillTx/>
                          <a:latin typeface="+mn-lt"/>
                          <a:ea typeface="+mn-ea"/>
                          <a:cs typeface="Arial" panose="020B0604020202020204" pitchFamily="34" charset="0"/>
                          <a:sym typeface="Helvetica Light"/>
                          <a:hlinkClick r:id="rId4"/>
                        </a:rPr>
                        <a:t>Vật</a:t>
                      </a:r>
                      <a:r>
                        <a:rPr lang="en-US" sz="3200" b="0" i="1" u="none" strike="noStrike" cap="none" spc="0" baseline="0" dirty="0" smtClean="0">
                          <a:ln>
                            <a:noFill/>
                          </a:ln>
                          <a:solidFill>
                            <a:schemeClr val="tx1"/>
                          </a:solidFill>
                          <a:uFillTx/>
                          <a:latin typeface="+mn-lt"/>
                          <a:ea typeface="+mn-ea"/>
                          <a:cs typeface="Arial" panose="020B0604020202020204" pitchFamily="34" charset="0"/>
                          <a:sym typeface="Helvetica Light"/>
                          <a:hlinkClick r:id="rId4"/>
                        </a:rPr>
                        <a:t> </a:t>
                      </a:r>
                      <a:r>
                        <a:rPr lang="en-US" sz="3200" b="0" i="1" u="none" strike="noStrike" cap="none" spc="0" baseline="0" dirty="0" err="1" smtClean="0">
                          <a:ln>
                            <a:noFill/>
                          </a:ln>
                          <a:solidFill>
                            <a:schemeClr val="tx1"/>
                          </a:solidFill>
                          <a:uFillTx/>
                          <a:latin typeface="+mn-lt"/>
                          <a:ea typeface="+mn-ea"/>
                          <a:cs typeface="Arial" panose="020B0604020202020204" pitchFamily="34" charset="0"/>
                          <a:sym typeface="Helvetica Light"/>
                          <a:hlinkClick r:id="rId4"/>
                        </a:rPr>
                        <a:t>Vờ</a:t>
                      </a:r>
                      <a:r>
                        <a:rPr lang="en-US" sz="3200" b="0" i="1" u="none" strike="noStrike" cap="none" spc="0" baseline="0" dirty="0" smtClean="0">
                          <a:ln>
                            <a:noFill/>
                          </a:ln>
                          <a:solidFill>
                            <a:schemeClr val="tx1"/>
                          </a:solidFill>
                          <a:uFillTx/>
                          <a:latin typeface="+mn-lt"/>
                          <a:ea typeface="+mn-ea"/>
                          <a:cs typeface="Arial" panose="020B0604020202020204" pitchFamily="34" charset="0"/>
                          <a:sym typeface="Helvetica Light"/>
                          <a:hlinkClick r:id="rId4"/>
                        </a:rPr>
                        <a:t> Studio</a:t>
                      </a:r>
                      <a:r>
                        <a:rPr lang="en-US" sz="3200" b="0" i="1" u="none" strike="noStrike" cap="none" spc="0" baseline="0" dirty="0" smtClean="0">
                          <a:ln>
                            <a:noFill/>
                          </a:ln>
                          <a:solidFill>
                            <a:schemeClr val="tx1"/>
                          </a:solidFill>
                          <a:uFillTx/>
                          <a:latin typeface="+mn-lt"/>
                          <a:ea typeface="+mn-ea"/>
                          <a:cs typeface="Arial" panose="020B0604020202020204" pitchFamily="34" charset="0"/>
                          <a:sym typeface="Helvetica Light"/>
                        </a:rPr>
                        <a:t>, </a:t>
                      </a:r>
                      <a:r>
                        <a:rPr lang="en-US" sz="3200" i="1" baseline="0" dirty="0" smtClean="0">
                          <a:latin typeface="+mn-lt"/>
                          <a:cs typeface="Arial" panose="020B0604020202020204" pitchFamily="34" charset="0"/>
                          <a:hlinkClick r:id="rId5"/>
                        </a:rPr>
                        <a:t>Nokia Fan Club</a:t>
                      </a:r>
                      <a:r>
                        <a:rPr lang="en-US" sz="3200" i="1" baseline="0" dirty="0" smtClean="0">
                          <a:latin typeface="+mn-lt"/>
                          <a:cs typeface="Arial" panose="020B0604020202020204" pitchFamily="34" charset="0"/>
                        </a:rPr>
                        <a:t>, </a:t>
                      </a:r>
                      <a:r>
                        <a:rPr lang="en-US" sz="3200" i="1" baseline="0" dirty="0" err="1" smtClean="0">
                          <a:latin typeface="+mn-lt"/>
                          <a:cs typeface="Arial" panose="020B0604020202020204" pitchFamily="34" charset="0"/>
                          <a:hlinkClick r:id="rId6"/>
                        </a:rPr>
                        <a:t>Tinh</a:t>
                      </a:r>
                      <a:r>
                        <a:rPr lang="en-US" sz="3200" i="1" baseline="0" dirty="0" smtClean="0">
                          <a:latin typeface="+mn-lt"/>
                          <a:cs typeface="Arial" panose="020B0604020202020204" pitchFamily="34" charset="0"/>
                          <a:hlinkClick r:id="rId6"/>
                        </a:rPr>
                        <a:t> </a:t>
                      </a:r>
                      <a:r>
                        <a:rPr lang="en-US" sz="3200" i="1" baseline="0" dirty="0" err="1" smtClean="0">
                          <a:latin typeface="+mn-lt"/>
                          <a:cs typeface="Arial" panose="020B0604020202020204" pitchFamily="34" charset="0"/>
                          <a:hlinkClick r:id="rId6"/>
                        </a:rPr>
                        <a:t>tế</a:t>
                      </a:r>
                      <a:r>
                        <a:rPr lang="en-US" sz="3200" i="1" baseline="0" dirty="0" smtClean="0">
                          <a:latin typeface="+mn-lt"/>
                          <a:cs typeface="Arial" panose="020B0604020202020204" pitchFamily="34" charset="0"/>
                          <a:hlinkClick r:id="rId6"/>
                        </a:rPr>
                        <a:t> Page</a:t>
                      </a:r>
                      <a:r>
                        <a:rPr lang="en-US" sz="3200" i="0" baseline="0" dirty="0" smtClean="0">
                          <a:latin typeface="+mn-lt"/>
                          <a:cs typeface="Arial" panose="020B0604020202020204" pitchFamily="34" charset="0"/>
                        </a:rPr>
                        <a:t>)</a:t>
                      </a:r>
                      <a:endParaRPr lang="en-US" sz="3200" i="0" baseline="0" dirty="0">
                        <a:latin typeface="+mn-lt"/>
                        <a:cs typeface="Arial" panose="020B0604020202020204" pitchFamily="34" charset="0"/>
                      </a:endParaRPr>
                    </a:p>
                    <a:p>
                      <a:pPr marL="1152525" marR="0" indent="-571500" algn="l" defTabSz="825481" rtl="0" eaLnBrk="1" fontAlgn="auto" latinLnBrk="0" hangingPunct="1">
                        <a:lnSpc>
                          <a:spcPct val="100000"/>
                        </a:lnSpc>
                        <a:spcBef>
                          <a:spcPts val="0"/>
                        </a:spcBef>
                        <a:spcAft>
                          <a:spcPts val="0"/>
                        </a:spcAft>
                        <a:buClrTx/>
                        <a:buSzTx/>
                        <a:buFont typeface="Wingdings" pitchFamily="2" charset="2"/>
                        <a:buChar char="§"/>
                        <a:tabLst/>
                        <a:defRPr/>
                      </a:pPr>
                      <a:r>
                        <a:rPr lang="en-US" sz="3200" i="1" baseline="0" dirty="0">
                          <a:latin typeface="+mn-lt"/>
                          <a:cs typeface="Arial" panose="020B0604020202020204" pitchFamily="34" charset="0"/>
                        </a:rPr>
                        <a:t>Forum (</a:t>
                      </a:r>
                      <a:r>
                        <a:rPr lang="en-US" sz="3200" i="0" baseline="0" dirty="0">
                          <a:latin typeface="+mn-lt"/>
                          <a:cs typeface="Arial" panose="020B0604020202020204" pitchFamily="34" charset="0"/>
                          <a:hlinkClick r:id="rId7"/>
                        </a:rPr>
                        <a:t>tinhte.vn</a:t>
                      </a:r>
                      <a:r>
                        <a:rPr lang="en-US" sz="3200" i="1" baseline="0" dirty="0">
                          <a:latin typeface="+mn-lt"/>
                          <a:cs typeface="Arial" panose="020B0604020202020204" pitchFamily="34" charset="0"/>
                        </a:rPr>
                        <a:t>), </a:t>
                      </a:r>
                    </a:p>
                    <a:p>
                      <a:pPr marL="1152525" marR="0" indent="-571500" algn="l" defTabSz="825481" rtl="0" eaLnBrk="1" fontAlgn="auto" latinLnBrk="0" hangingPunct="1">
                        <a:lnSpc>
                          <a:spcPct val="100000"/>
                        </a:lnSpc>
                        <a:spcBef>
                          <a:spcPts val="0"/>
                        </a:spcBef>
                        <a:spcAft>
                          <a:spcPts val="0"/>
                        </a:spcAft>
                        <a:buClrTx/>
                        <a:buSzTx/>
                        <a:buFont typeface="Wingdings" pitchFamily="2" charset="2"/>
                        <a:buChar char="§"/>
                        <a:tabLst/>
                        <a:defRPr/>
                      </a:pPr>
                      <a:r>
                        <a:rPr lang="en-US" sz="3200" i="1" baseline="0" dirty="0">
                          <a:latin typeface="+mn-lt"/>
                          <a:cs typeface="Arial" panose="020B0604020202020204" pitchFamily="34" charset="0"/>
                        </a:rPr>
                        <a:t>Youtube </a:t>
                      </a:r>
                      <a:r>
                        <a:rPr lang="en-US" sz="3200" i="1" baseline="0" dirty="0" smtClean="0">
                          <a:latin typeface="+mn-lt"/>
                          <a:cs typeface="Arial" panose="020B0604020202020204" pitchFamily="34" charset="0"/>
                        </a:rPr>
                        <a:t>(</a:t>
                      </a:r>
                      <a:r>
                        <a:rPr lang="en-US" sz="3200" i="1" baseline="0" dirty="0" smtClean="0">
                          <a:latin typeface="+mn-lt"/>
                          <a:cs typeface="Arial" panose="020B0604020202020204" pitchFamily="34" charset="0"/>
                          <a:hlinkClick r:id="rId8"/>
                        </a:rPr>
                        <a:t>ĐAM MÊ CÔNG NGHỆ</a:t>
                      </a:r>
                      <a:r>
                        <a:rPr lang="en-US" sz="3200" i="1" baseline="0" dirty="0" smtClean="0">
                          <a:latin typeface="+mn-lt"/>
                          <a:cs typeface="Arial" panose="020B0604020202020204" pitchFamily="34" charset="0"/>
                        </a:rPr>
                        <a:t>, </a:t>
                      </a:r>
                      <a:r>
                        <a:rPr lang="en-US" sz="3200" i="1" baseline="0" dirty="0" smtClean="0">
                          <a:latin typeface="+mn-lt"/>
                          <a:cs typeface="Arial" panose="020B0604020202020204" pitchFamily="34" charset="0"/>
                          <a:hlinkClick r:id="rId9"/>
                        </a:rPr>
                        <a:t>Dương </a:t>
                      </a:r>
                      <a:r>
                        <a:rPr lang="en-US" sz="3200" i="1" baseline="0" dirty="0" err="1" smtClean="0">
                          <a:latin typeface="+mn-lt"/>
                          <a:cs typeface="Arial" panose="020B0604020202020204" pitchFamily="34" charset="0"/>
                          <a:hlinkClick r:id="rId9"/>
                        </a:rPr>
                        <a:t>Dê</a:t>
                      </a:r>
                      <a:r>
                        <a:rPr lang="en-US" sz="3200" i="1" baseline="0" dirty="0" smtClean="0">
                          <a:latin typeface="+mn-lt"/>
                          <a:cs typeface="Arial" panose="020B0604020202020204" pitchFamily="34" charset="0"/>
                        </a:rPr>
                        <a:t>)</a:t>
                      </a:r>
                      <a:endParaRPr lang="en-US" sz="3200" i="1" baseline="0" dirty="0">
                        <a:latin typeface="+mn-lt"/>
                        <a:cs typeface="Arial" panose="020B0604020202020204" pitchFamily="34" charset="0"/>
                      </a:endParaRPr>
                    </a:p>
                    <a:p>
                      <a:pPr marL="504825" marR="0" lvl="3" indent="-504825"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200" b="0" i="0" u="none" strike="noStrike" cap="none" spc="0" baseline="0" dirty="0">
                          <a:ln>
                            <a:noFill/>
                          </a:ln>
                          <a:solidFill>
                            <a:schemeClr val="tx1"/>
                          </a:solidFill>
                          <a:uFillTx/>
                          <a:latin typeface="+mn-lt"/>
                          <a:ea typeface="+mn-ea"/>
                          <a:cs typeface="Arial" panose="020B0604020202020204" pitchFamily="34" charset="0"/>
                          <a:sym typeface="Helvetica Light"/>
                        </a:rPr>
                        <a:t>Volume of discussion Nokia </a:t>
                      </a:r>
                      <a:r>
                        <a:rPr lang="en-US" sz="3200" b="0" i="0" u="none" strike="noStrike" cap="none" spc="0" baseline="0" dirty="0" smtClean="0">
                          <a:ln>
                            <a:noFill/>
                          </a:ln>
                          <a:solidFill>
                            <a:schemeClr val="tx1"/>
                          </a:solidFill>
                          <a:uFillTx/>
                          <a:latin typeface="+mn-lt"/>
                          <a:ea typeface="+mn-ea"/>
                          <a:cs typeface="Arial" panose="020B0604020202020204" pitchFamily="34" charset="0"/>
                          <a:sym typeface="Helvetica Light"/>
                        </a:rPr>
                        <a:t>7.2 </a:t>
                      </a:r>
                      <a:r>
                        <a:rPr lang="en-US" sz="3200" b="0" i="0" u="none" strike="noStrike" cap="none" spc="0" baseline="0" dirty="0">
                          <a:ln>
                            <a:noFill/>
                          </a:ln>
                          <a:solidFill>
                            <a:schemeClr val="tx1"/>
                          </a:solidFill>
                          <a:uFillTx/>
                          <a:latin typeface="+mn-lt"/>
                          <a:ea typeface="+mn-ea"/>
                          <a:cs typeface="Arial" panose="020B0604020202020204" pitchFamily="34" charset="0"/>
                          <a:sym typeface="Helvetica Light"/>
                        </a:rPr>
                        <a:t>this </a:t>
                      </a:r>
                      <a:r>
                        <a:rPr lang="en-US" sz="3200" b="0" i="0" u="none" strike="noStrike" cap="none" spc="0" baseline="0" dirty="0" smtClean="0">
                          <a:ln>
                            <a:noFill/>
                          </a:ln>
                          <a:solidFill>
                            <a:schemeClr val="tx1"/>
                          </a:solidFill>
                          <a:uFillTx/>
                          <a:latin typeface="+mn-lt"/>
                          <a:ea typeface="+mn-ea"/>
                          <a:cs typeface="Arial" panose="020B0604020202020204" pitchFamily="34" charset="0"/>
                          <a:sym typeface="Helvetica Light"/>
                        </a:rPr>
                        <a:t>period </a:t>
                      </a:r>
                      <a:r>
                        <a:rPr lang="en-US" sz="3200" b="0" i="0" u="none" strike="noStrike" cap="none" spc="0" baseline="0" dirty="0">
                          <a:ln>
                            <a:noFill/>
                          </a:ln>
                          <a:solidFill>
                            <a:schemeClr val="tx1"/>
                          </a:solidFill>
                          <a:uFillTx/>
                          <a:latin typeface="+mn-lt"/>
                          <a:ea typeface="+mn-ea"/>
                          <a:cs typeface="Arial" panose="020B0604020202020204" pitchFamily="34" charset="0"/>
                          <a:sym typeface="Helvetica Light"/>
                        </a:rPr>
                        <a:t>is</a:t>
                      </a:r>
                      <a:r>
                        <a:rPr lang="en-US" sz="3200" b="0" i="0" u="none" strike="noStrike" cap="none" spc="0" baseline="0" dirty="0">
                          <a:ln>
                            <a:noFill/>
                          </a:ln>
                          <a:solidFill>
                            <a:srgbClr val="FF0000"/>
                          </a:solidFill>
                          <a:uFillTx/>
                          <a:latin typeface="+mn-lt"/>
                          <a:ea typeface="+mn-ea"/>
                          <a:cs typeface="Arial" panose="020B0604020202020204" pitchFamily="34" charset="0"/>
                          <a:sym typeface="Helvetica Light"/>
                        </a:rPr>
                        <a:t> </a:t>
                      </a:r>
                      <a:r>
                        <a:rPr lang="en-US" sz="3200" b="0" i="0" u="none" strike="noStrike" cap="none" spc="0" baseline="0" dirty="0" smtClean="0">
                          <a:ln>
                            <a:noFill/>
                          </a:ln>
                          <a:solidFill>
                            <a:schemeClr val="tx1"/>
                          </a:solidFill>
                          <a:uFillTx/>
                          <a:latin typeface="+mn-lt"/>
                          <a:ea typeface="+mn-ea"/>
                          <a:cs typeface="Arial" panose="020B0604020202020204" pitchFamily="34" charset="0"/>
                          <a:sym typeface="Helvetica Light"/>
                        </a:rPr>
                        <a:t>decreased compared to last period (1,443 mentions). </a:t>
                      </a:r>
                      <a:r>
                        <a:rPr lang="en-US" sz="3200" b="0" i="0" u="none" strike="noStrike" cap="none" spc="0" baseline="0" dirty="0">
                          <a:ln>
                            <a:noFill/>
                          </a:ln>
                          <a:solidFill>
                            <a:schemeClr val="tx1"/>
                          </a:solidFill>
                          <a:uFillTx/>
                          <a:latin typeface="+mn-lt"/>
                          <a:ea typeface="+mn-ea"/>
                          <a:cs typeface="Arial" panose="020B0604020202020204" pitchFamily="34" charset="0"/>
                          <a:sym typeface="Helvetica Light"/>
                        </a:rPr>
                        <a:t>Mainly comes from </a:t>
                      </a:r>
                      <a:r>
                        <a:rPr lang="en-US" sz="3200" b="0" i="0" u="none" strike="noStrike" cap="none" spc="0" baseline="0" dirty="0" smtClean="0">
                          <a:ln>
                            <a:noFill/>
                          </a:ln>
                          <a:solidFill>
                            <a:schemeClr val="tx1"/>
                          </a:solidFill>
                          <a:uFillTx/>
                          <a:latin typeface="+mn-lt"/>
                          <a:ea typeface="+mn-ea"/>
                          <a:cs typeface="Arial" panose="020B0604020202020204" pitchFamily="34" charset="0"/>
                          <a:sym typeface="Helvetica Light"/>
                        </a:rPr>
                        <a:t>“</a:t>
                      </a:r>
                      <a:r>
                        <a:rPr lang="en-US" sz="3200" dirty="0" smtClean="0">
                          <a:latin typeface="+mn-lt"/>
                          <a:cs typeface="Arial" panose="020B0604020202020204" pitchFamily="34" charset="0"/>
                          <a:hlinkClick r:id="rId10"/>
                        </a:rPr>
                        <a:t>Nokia 7.2</a:t>
                      </a:r>
                      <a:r>
                        <a:rPr lang="en-US" sz="3200" dirty="0" smtClean="0">
                          <a:latin typeface="+mn-lt"/>
                          <a:cs typeface="Arial" panose="020B0604020202020204" pitchFamily="34" charset="0"/>
                        </a:rPr>
                        <a:t>” </a:t>
                      </a:r>
                      <a:r>
                        <a:rPr lang="en-US" sz="32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on </a:t>
                      </a:r>
                      <a:r>
                        <a:rPr lang="en-US" sz="3200" b="0" i="0" u="none" strike="noStrike" cap="none" spc="0" baseline="0" dirty="0">
                          <a:ln>
                            <a:noFill/>
                          </a:ln>
                          <a:solidFill>
                            <a:schemeClr val="tx1"/>
                          </a:solidFill>
                          <a:effectLst/>
                          <a:uFillTx/>
                          <a:latin typeface="+mn-lt"/>
                          <a:ea typeface="+mn-ea"/>
                          <a:cs typeface="Arial" panose="020B0604020202020204" pitchFamily="34" charset="0"/>
                          <a:sym typeface="Helvetica Light"/>
                        </a:rPr>
                        <a:t>The </a:t>
                      </a:r>
                      <a:r>
                        <a:rPr lang="en-US" sz="3200" b="0" i="0" u="none" strike="noStrike" cap="none" spc="0" baseline="0" dirty="0" err="1">
                          <a:ln>
                            <a:noFill/>
                          </a:ln>
                          <a:solidFill>
                            <a:schemeClr val="tx1"/>
                          </a:solidFill>
                          <a:effectLst/>
                          <a:uFillTx/>
                          <a:latin typeface="+mn-lt"/>
                          <a:ea typeface="+mn-ea"/>
                          <a:cs typeface="Arial" panose="020B0604020202020204" pitchFamily="34" charset="0"/>
                          <a:sym typeface="Helvetica Light"/>
                        </a:rPr>
                        <a:t>Gioi</a:t>
                      </a:r>
                      <a:r>
                        <a:rPr lang="en-US" sz="3200" b="0" i="0" u="none" strike="noStrike" cap="none" spc="0" baseline="0" dirty="0">
                          <a:ln>
                            <a:noFill/>
                          </a:ln>
                          <a:solidFill>
                            <a:schemeClr val="tx1"/>
                          </a:solidFill>
                          <a:effectLst/>
                          <a:uFillTx/>
                          <a:latin typeface="+mn-lt"/>
                          <a:ea typeface="+mn-ea"/>
                          <a:cs typeface="Arial" panose="020B0604020202020204" pitchFamily="34" charset="0"/>
                          <a:sym typeface="Helvetica Light"/>
                        </a:rPr>
                        <a:t> Di Dong channel on </a:t>
                      </a:r>
                      <a:r>
                        <a:rPr lang="en-US" sz="32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Ecommerce.</a:t>
                      </a:r>
                    </a:p>
                    <a:p>
                      <a:pPr marL="504825" marR="0" lvl="3" indent="-504825"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2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Overall, mentions tend to decreased from last period to this current period.</a:t>
                      </a:r>
                      <a:endParaRPr lang="en-US" sz="3200" b="0" i="0" u="none" strike="noStrike" cap="none" spc="0" baseline="0" dirty="0">
                        <a:ln>
                          <a:noFill/>
                        </a:ln>
                        <a:solidFill>
                          <a:schemeClr val="tx1"/>
                        </a:solidFill>
                        <a:effectLst/>
                        <a:uFillTx/>
                        <a:latin typeface="+mn-lt"/>
                        <a:ea typeface="+mn-ea"/>
                        <a:cs typeface="Arial" panose="020B0604020202020204" pitchFamily="34" charset="0"/>
                        <a:sym typeface="Helvetica Light"/>
                      </a:endParaRPr>
                    </a:p>
                    <a:p>
                      <a:pPr marL="504825" marR="0" lvl="3" indent="-504825"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200" b="0" i="0" u="none" strike="noStrike" cap="none" spc="0" baseline="0" dirty="0">
                          <a:ln>
                            <a:noFill/>
                          </a:ln>
                          <a:solidFill>
                            <a:schemeClr val="tx1"/>
                          </a:solidFill>
                          <a:effectLst/>
                          <a:uFillTx/>
                          <a:latin typeface="+mn-lt"/>
                          <a:ea typeface="+mn-ea"/>
                          <a:cs typeface="Arial" panose="020B0604020202020204" pitchFamily="34" charset="0"/>
                          <a:sym typeface="Helvetica Light"/>
                        </a:rPr>
                        <a:t>The number of Nokia </a:t>
                      </a:r>
                      <a:r>
                        <a:rPr lang="en-US" sz="32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7.2 and Nokia 2720 Flip </a:t>
                      </a:r>
                      <a:r>
                        <a:rPr lang="en-US" sz="3200" b="0" i="0" u="none" strike="noStrike" cap="none" spc="0" baseline="0" dirty="0">
                          <a:ln>
                            <a:noFill/>
                          </a:ln>
                          <a:solidFill>
                            <a:schemeClr val="tx1"/>
                          </a:solidFill>
                          <a:effectLst/>
                          <a:uFillTx/>
                          <a:latin typeface="+mn-lt"/>
                          <a:ea typeface="+mn-ea"/>
                          <a:cs typeface="Arial" panose="020B0604020202020204" pitchFamily="34" charset="0"/>
                          <a:sym typeface="Helvetica Light"/>
                        </a:rPr>
                        <a:t>discussions down </a:t>
                      </a:r>
                      <a:r>
                        <a:rPr lang="en-US" sz="32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22,6% </a:t>
                      </a:r>
                      <a:r>
                        <a:rPr lang="en-US" sz="3200" b="0" i="0" u="none" strike="noStrike" cap="none" spc="0" baseline="0" dirty="0">
                          <a:ln>
                            <a:noFill/>
                          </a:ln>
                          <a:solidFill>
                            <a:schemeClr val="tx1"/>
                          </a:solidFill>
                          <a:effectLst/>
                          <a:uFillTx/>
                          <a:latin typeface="+mn-lt"/>
                          <a:ea typeface="+mn-ea"/>
                          <a:cs typeface="Arial" panose="020B0604020202020204" pitchFamily="34" charset="0"/>
                          <a:sym typeface="Helvetica Light"/>
                        </a:rPr>
                        <a:t>(from </a:t>
                      </a:r>
                      <a:r>
                        <a:rPr lang="en-US" sz="32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6,407 </a:t>
                      </a:r>
                      <a:r>
                        <a:rPr lang="en-US" sz="3200" b="0" i="0" u="none" strike="noStrike" cap="none" spc="0" baseline="0" dirty="0">
                          <a:ln>
                            <a:noFill/>
                          </a:ln>
                          <a:solidFill>
                            <a:schemeClr val="tx1"/>
                          </a:solidFill>
                          <a:effectLst/>
                          <a:uFillTx/>
                          <a:latin typeface="+mn-lt"/>
                          <a:ea typeface="+mn-ea"/>
                          <a:cs typeface="Arial" panose="020B0604020202020204" pitchFamily="34" charset="0"/>
                          <a:sym typeface="Helvetica Light"/>
                        </a:rPr>
                        <a:t>to </a:t>
                      </a:r>
                      <a:r>
                        <a:rPr lang="en-US" sz="32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4,964 mentions) and 65% (from 1,365 to 472 mentions), respectively. </a:t>
                      </a:r>
                      <a:r>
                        <a:rPr lang="en-US" sz="3200" dirty="0" smtClean="0">
                          <a:latin typeface="+mn-lt"/>
                        </a:rPr>
                        <a:t>Users began discussing about</a:t>
                      </a:r>
                      <a:r>
                        <a:rPr lang="en-US" sz="3200" baseline="0" dirty="0" smtClean="0">
                          <a:latin typeface="+mn-lt"/>
                        </a:rPr>
                        <a:t> </a:t>
                      </a:r>
                      <a:r>
                        <a:rPr lang="en-US" sz="3200" dirty="0" smtClean="0">
                          <a:latin typeface="+mn-lt"/>
                        </a:rPr>
                        <a:t>2 new phones as Nokia 7.2 and Nokia</a:t>
                      </a:r>
                      <a:r>
                        <a:rPr lang="en-US" sz="3200" baseline="0" dirty="0" smtClean="0">
                          <a:latin typeface="+mn-lt"/>
                        </a:rPr>
                        <a:t> </a:t>
                      </a:r>
                      <a:r>
                        <a:rPr lang="en-US" sz="3200" dirty="0" smtClean="0">
                          <a:latin typeface="+mn-lt"/>
                        </a:rPr>
                        <a:t>2720 Flip</a:t>
                      </a:r>
                      <a:endParaRPr lang="en-US" sz="32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endParaRPr>
                    </a:p>
                    <a:p>
                      <a:pPr marL="504825" marR="0" lvl="3" indent="-504825"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2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The </a:t>
                      </a:r>
                      <a:r>
                        <a:rPr lang="en-US" sz="3200" b="0" i="0" u="none" strike="noStrike" cap="none" spc="0" baseline="0" dirty="0">
                          <a:ln>
                            <a:noFill/>
                          </a:ln>
                          <a:solidFill>
                            <a:schemeClr val="tx1"/>
                          </a:solidFill>
                          <a:effectLst/>
                          <a:uFillTx/>
                          <a:latin typeface="+mn-lt"/>
                          <a:ea typeface="+mn-ea"/>
                          <a:cs typeface="Arial" panose="020B0604020202020204" pitchFamily="34" charset="0"/>
                          <a:sym typeface="Helvetica Light"/>
                        </a:rPr>
                        <a:t>number of Nokia Brand discussions </a:t>
                      </a:r>
                      <a:r>
                        <a:rPr lang="en-US" sz="32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decrease </a:t>
                      </a:r>
                      <a:r>
                        <a:rPr lang="en-US" sz="3200" b="0" i="0" u="none" strike="noStrike" cap="none" spc="0" baseline="0" dirty="0">
                          <a:ln>
                            <a:noFill/>
                          </a:ln>
                          <a:solidFill>
                            <a:schemeClr val="tx1"/>
                          </a:solidFill>
                          <a:effectLst/>
                          <a:uFillTx/>
                          <a:latin typeface="+mn-lt"/>
                          <a:ea typeface="+mn-ea"/>
                          <a:cs typeface="Arial" panose="020B0604020202020204" pitchFamily="34" charset="0"/>
                          <a:sym typeface="Helvetica Light"/>
                        </a:rPr>
                        <a:t>from </a:t>
                      </a:r>
                      <a:r>
                        <a:rPr lang="en-US" sz="32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45,904 </a:t>
                      </a:r>
                      <a:r>
                        <a:rPr lang="en-US" sz="3200" b="0" i="0" u="none" strike="noStrike" cap="none" spc="0" baseline="0" dirty="0">
                          <a:ln>
                            <a:noFill/>
                          </a:ln>
                          <a:solidFill>
                            <a:schemeClr val="tx1"/>
                          </a:solidFill>
                          <a:effectLst/>
                          <a:uFillTx/>
                          <a:latin typeface="+mn-lt"/>
                          <a:ea typeface="+mn-ea"/>
                          <a:cs typeface="Arial" panose="020B0604020202020204" pitchFamily="34" charset="0"/>
                          <a:sym typeface="Helvetica Light"/>
                        </a:rPr>
                        <a:t>to </a:t>
                      </a:r>
                      <a:r>
                        <a:rPr lang="en-US" sz="32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42,775 and focus on Nokia 8.1</a:t>
                      </a:r>
                      <a:r>
                        <a:rPr lang="en-US" sz="3200" dirty="0" smtClean="0">
                          <a:latin typeface="+mn-lt"/>
                        </a:rPr>
                        <a:t>,such as, users are interested in, discussing the Android 10 update on Nokia 8.1.</a:t>
                      </a:r>
                      <a:endParaRPr lang="en-US" sz="3200" b="0" i="0" u="none" strike="noStrike" cap="none" spc="0" baseline="0" dirty="0" smtClean="0">
                        <a:ln>
                          <a:noFill/>
                        </a:ln>
                        <a:solidFill>
                          <a:schemeClr val="tx1"/>
                        </a:solidFill>
                        <a:uFillTx/>
                        <a:latin typeface="+mn-lt"/>
                        <a:ea typeface="+mn-ea"/>
                        <a:cs typeface="Arial" panose="020B0604020202020204" pitchFamily="34" charset="0"/>
                        <a:sym typeface="Helvetica Light"/>
                      </a:endParaRPr>
                    </a:p>
                    <a:p>
                      <a:pPr marL="504825" marR="0" lvl="3" indent="-504825"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endParaRPr lang="en-US" sz="3400" b="0" i="0" u="none" strike="noStrike" cap="none" spc="0" baseline="0" dirty="0">
                        <a:ln>
                          <a:noFill/>
                        </a:ln>
                        <a:solidFill>
                          <a:schemeClr val="tx1"/>
                        </a:solidFill>
                        <a:effectLst/>
                        <a:uFillTx/>
                        <a:latin typeface="+mn-lt"/>
                        <a:ea typeface="+mn-ea"/>
                        <a:cs typeface="Arial" panose="020B0604020202020204" pitchFamily="34" charset="0"/>
                        <a:sym typeface="Helvetica Light"/>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817377450"/>
                  </a:ext>
                </a:extLst>
              </a:tr>
            </a:tbl>
          </a:graphicData>
        </a:graphic>
      </p:graphicFrame>
      <p:sp>
        <p:nvSpPr>
          <p:cNvPr id="10" name="TextBox 9">
            <a:extLst>
              <a:ext uri="{FF2B5EF4-FFF2-40B4-BE49-F238E27FC236}">
                <a16:creationId xmlns:a16="http://schemas.microsoft.com/office/drawing/2014/main" id="{99FD1ACB-818F-C846-9782-E8F01B5D1435}"/>
              </a:ext>
            </a:extLst>
          </p:cNvPr>
          <p:cNvSpPr txBox="1"/>
          <p:nvPr/>
        </p:nvSpPr>
        <p:spPr>
          <a:xfrm>
            <a:off x="7413549" y="7544411"/>
            <a:ext cx="2103140"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defTabSz="825500"/>
            <a:r>
              <a:rPr kumimoji="0" lang="en-US" sz="2000" b="1" i="0" u="none" strike="noStrike" cap="none" spc="0" normalizeH="0" baseline="0" dirty="0">
                <a:ln>
                  <a:noFill/>
                </a:ln>
                <a:solidFill>
                  <a:srgbClr val="000000"/>
                </a:solidFill>
                <a:effectLst/>
                <a:uFillTx/>
                <a:sym typeface="Helvetica Light"/>
              </a:rPr>
              <a:t>Volume = </a:t>
            </a:r>
            <a:r>
              <a:rPr lang="en-US" sz="2000" b="1" dirty="0" smtClean="0"/>
              <a:t>51,518</a:t>
            </a:r>
            <a:endParaRPr lang="en-US" sz="2000" b="1" dirty="0"/>
          </a:p>
        </p:txBody>
      </p:sp>
      <p:graphicFrame>
        <p:nvGraphicFramePr>
          <p:cNvPr id="12" name="Chart 11">
            <a:extLst>
              <a:ext uri="{FF2B5EF4-FFF2-40B4-BE49-F238E27FC236}">
                <a16:creationId xmlns:a16="http://schemas.microsoft.com/office/drawing/2014/main" id="{88DF541C-6A12-7444-912E-9FFAF8C61FD7}"/>
              </a:ext>
            </a:extLst>
          </p:cNvPr>
          <p:cNvGraphicFramePr/>
          <p:nvPr>
            <p:extLst/>
          </p:nvPr>
        </p:nvGraphicFramePr>
        <p:xfrm>
          <a:off x="1262504" y="1986765"/>
          <a:ext cx="9241104" cy="5418612"/>
        </p:xfrm>
        <a:graphic>
          <a:graphicData uri="http://schemas.openxmlformats.org/drawingml/2006/chart">
            <c:chart xmlns:c="http://schemas.openxmlformats.org/drawingml/2006/chart" xmlns:r="http://schemas.openxmlformats.org/officeDocument/2006/relationships" r:id="rId11"/>
          </a:graphicData>
        </a:graphic>
      </p:graphicFrame>
      <p:sp>
        <p:nvSpPr>
          <p:cNvPr id="13" name="TextBox 12">
            <a:extLst>
              <a:ext uri="{FF2B5EF4-FFF2-40B4-BE49-F238E27FC236}">
                <a16:creationId xmlns:a16="http://schemas.microsoft.com/office/drawing/2014/main" id="{99FD1ACB-818F-C846-9782-E8F01B5D1435}"/>
              </a:ext>
            </a:extLst>
          </p:cNvPr>
          <p:cNvSpPr txBox="1"/>
          <p:nvPr/>
        </p:nvSpPr>
        <p:spPr>
          <a:xfrm>
            <a:off x="4831485" y="7544410"/>
            <a:ext cx="210314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2000" b="1" i="0" u="none" strike="noStrike" cap="none" spc="0" normalizeH="0" baseline="0" dirty="0">
                <a:ln>
                  <a:noFill/>
                </a:ln>
                <a:solidFill>
                  <a:srgbClr val="000000"/>
                </a:solidFill>
                <a:effectLst/>
                <a:uFillTx/>
                <a:latin typeface="+mn-lt"/>
                <a:ea typeface="+mn-ea"/>
                <a:cs typeface="+mn-cs"/>
                <a:sym typeface="Helvetica Light"/>
              </a:rPr>
              <a:t>Volume = </a:t>
            </a:r>
            <a:r>
              <a:rPr lang="en-US" sz="2000" b="1" dirty="0" smtClean="0"/>
              <a:t>53,676</a:t>
            </a:r>
            <a:endParaRPr kumimoji="0" lang="en-US" sz="2000" b="1" i="0" u="none" strike="noStrike" cap="none" spc="0" normalizeH="0" baseline="0" dirty="0">
              <a:ln>
                <a:noFill/>
              </a:ln>
              <a:solidFill>
                <a:srgbClr val="000000"/>
              </a:solidFill>
              <a:effectLst/>
              <a:uFillTx/>
              <a:latin typeface="+mn-lt"/>
              <a:ea typeface="+mn-ea"/>
              <a:cs typeface="+mn-cs"/>
              <a:sym typeface="Helvetica Light"/>
            </a:endParaRPr>
          </a:p>
        </p:txBody>
      </p:sp>
      <p:graphicFrame>
        <p:nvGraphicFramePr>
          <p:cNvPr id="15" name="Chart 14">
            <a:extLst>
              <a:ext uri="{FF2B5EF4-FFF2-40B4-BE49-F238E27FC236}">
                <a16:creationId xmlns:a16="http://schemas.microsoft.com/office/drawing/2014/main" id="{04E26CC8-8D91-8641-B5D4-832AFBD04641}"/>
              </a:ext>
            </a:extLst>
          </p:cNvPr>
          <p:cNvGraphicFramePr/>
          <p:nvPr>
            <p:extLst/>
          </p:nvPr>
        </p:nvGraphicFramePr>
        <p:xfrm>
          <a:off x="2031431" y="7954780"/>
          <a:ext cx="8254185" cy="4443664"/>
        </p:xfrm>
        <a:graphic>
          <a:graphicData uri="http://schemas.openxmlformats.org/drawingml/2006/chart">
            <c:chart xmlns:c="http://schemas.openxmlformats.org/drawingml/2006/chart" xmlns:r="http://schemas.openxmlformats.org/officeDocument/2006/relationships" r:id="rId12"/>
          </a:graphicData>
        </a:graphic>
      </p:graphicFrame>
      <p:sp>
        <p:nvSpPr>
          <p:cNvPr id="9" name="TextBox 8">
            <a:extLst>
              <a:ext uri="{FF2B5EF4-FFF2-40B4-BE49-F238E27FC236}">
                <a16:creationId xmlns:a16="http://schemas.microsoft.com/office/drawing/2014/main" id="{99FD1ACB-818F-C846-9782-E8F01B5D1435}"/>
              </a:ext>
            </a:extLst>
          </p:cNvPr>
          <p:cNvSpPr txBox="1"/>
          <p:nvPr/>
        </p:nvSpPr>
        <p:spPr>
          <a:xfrm>
            <a:off x="2171493" y="7544411"/>
            <a:ext cx="1532471"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2000" b="1" i="0" u="none" strike="noStrike" cap="none" spc="0" normalizeH="0" baseline="0" dirty="0" smtClean="0">
                <a:ln>
                  <a:noFill/>
                </a:ln>
                <a:solidFill>
                  <a:srgbClr val="000000"/>
                </a:solidFill>
                <a:effectLst/>
                <a:uFillTx/>
                <a:latin typeface="+mn-lt"/>
                <a:ea typeface="+mn-ea"/>
                <a:cs typeface="+mn-cs"/>
                <a:sym typeface="Helvetica Light"/>
              </a:rPr>
              <a:t>Volume = 0 </a:t>
            </a:r>
            <a:endParaRPr kumimoji="0" lang="en-US" sz="2000" b="1" i="0" u="none" strike="noStrike" cap="none" spc="0" normalizeH="0" baseline="0" dirty="0">
              <a:ln>
                <a:noFill/>
              </a:ln>
              <a:solidFill>
                <a:srgbClr val="000000"/>
              </a:solidFill>
              <a:effectLst/>
              <a:uFillTx/>
              <a:latin typeface="+mn-lt"/>
              <a:ea typeface="+mn-ea"/>
              <a:cs typeface="+mn-cs"/>
              <a:sym typeface="Helvetica Light"/>
            </a:endParaRPr>
          </a:p>
        </p:txBody>
      </p:sp>
    </p:spTree>
    <p:extLst>
      <p:ext uri="{BB962C8B-B14F-4D97-AF65-F5344CB8AC3E}">
        <p14:creationId xmlns:p14="http://schemas.microsoft.com/office/powerpoint/2010/main" val="3650712832"/>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40638" y="465710"/>
            <a:ext cx="18403954" cy="1131656"/>
          </a:xfrm>
        </p:spPr>
        <p:txBody>
          <a:bodyPr>
            <a:normAutofit/>
          </a:bodyPr>
          <a:lstStyle/>
          <a:p>
            <a:r>
              <a:rPr lang="en-US" sz="5400" b="1" dirty="0">
                <a:solidFill>
                  <a:srgbClr val="C00000"/>
                </a:solidFill>
              </a:rPr>
              <a:t>ENGAGEMENT OF EACH PRODUCTS</a:t>
            </a:r>
          </a:p>
        </p:txBody>
      </p:sp>
      <p:sp>
        <p:nvSpPr>
          <p:cNvPr id="5" name="Slide Number Placeholder 4"/>
          <p:cNvSpPr>
            <a:spLocks noGrp="1"/>
          </p:cNvSpPr>
          <p:nvPr>
            <p:ph type="sldNum" sz="quarter" idx="2"/>
          </p:nvPr>
        </p:nvSpPr>
        <p:spPr/>
        <p:txBody>
          <a:bodyPr/>
          <a:lstStyle/>
          <a:p>
            <a:fld id="{20752FB9-4AF5-4D02-92F1-114FA4C71F5B}" type="slidenum">
              <a:rPr lang="en-US" smtClean="0"/>
              <a:pPr/>
              <a:t>11</a:t>
            </a:fld>
            <a:endParaRPr lang="en-US" dirty="0"/>
          </a:p>
        </p:txBody>
      </p:sp>
      <p:graphicFrame>
        <p:nvGraphicFramePr>
          <p:cNvPr id="11" name="Table 10">
            <a:extLst>
              <a:ext uri="{FF2B5EF4-FFF2-40B4-BE49-F238E27FC236}">
                <a16:creationId xmlns:a16="http://schemas.microsoft.com/office/drawing/2014/main" id="{F14CCF29-77B5-6248-88FA-6176D1554D88}"/>
              </a:ext>
            </a:extLst>
          </p:cNvPr>
          <p:cNvGraphicFramePr>
            <a:graphicFrameLocks noGrp="1"/>
          </p:cNvGraphicFramePr>
          <p:nvPr>
            <p:extLst/>
          </p:nvPr>
        </p:nvGraphicFramePr>
        <p:xfrm>
          <a:off x="12025865" y="2690843"/>
          <a:ext cx="10869835" cy="8717280"/>
        </p:xfrm>
        <a:graphic>
          <a:graphicData uri="http://schemas.openxmlformats.org/drawingml/2006/table">
            <a:tbl>
              <a:tblPr firstRow="1" bandRow="1">
                <a:tableStyleId>{5940675A-B579-460E-94D1-54222C63F5DA}</a:tableStyleId>
              </a:tblPr>
              <a:tblGrid>
                <a:gridCol w="10869835">
                  <a:extLst>
                    <a:ext uri="{9D8B030D-6E8A-4147-A177-3AD203B41FA5}">
                      <a16:colId xmlns:a16="http://schemas.microsoft.com/office/drawing/2014/main" val="2440940660"/>
                    </a:ext>
                  </a:extLst>
                </a:gridCol>
              </a:tblGrid>
              <a:tr h="673768">
                <a:tc>
                  <a:txBody>
                    <a:bodyPr/>
                    <a:lstStyle/>
                    <a:p>
                      <a:pPr marL="0" marR="0" lvl="0" indent="0" algn="ctr" defTabSz="825481" rtl="0" eaLnBrk="1" fontAlgn="auto" latinLnBrk="0" hangingPunct="1">
                        <a:lnSpc>
                          <a:spcPct val="150000"/>
                        </a:lnSpc>
                        <a:spcBef>
                          <a:spcPts val="0"/>
                        </a:spcBef>
                        <a:spcAft>
                          <a:spcPts val="0"/>
                        </a:spcAft>
                        <a:buClrTx/>
                        <a:buSzTx/>
                        <a:buFontTx/>
                        <a:buNone/>
                        <a:tabLst/>
                        <a:defRPr/>
                      </a:pPr>
                      <a:r>
                        <a:rPr lang="en-US" sz="3200" b="1" dirty="0">
                          <a:solidFill>
                            <a:schemeClr val="bg1"/>
                          </a:solidFill>
                          <a:latin typeface="+mj-lt"/>
                        </a:rPr>
                        <a:t>MOST ENGAGING ACTIVITIES</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B12318"/>
                    </a:solidFill>
                  </a:tcPr>
                </a:tc>
                <a:extLst>
                  <a:ext uri="{0D108BD9-81ED-4DB2-BD59-A6C34878D82A}">
                    <a16:rowId xmlns:a16="http://schemas.microsoft.com/office/drawing/2014/main" val="3215094643"/>
                  </a:ext>
                </a:extLst>
              </a:tr>
              <a:tr h="5858951">
                <a:tc>
                  <a:txBody>
                    <a:bodyPr/>
                    <a:lstStyle/>
                    <a:p>
                      <a:pPr marL="457200" indent="-457200" algn="just">
                        <a:buFont typeface="Wingdings" panose="05000000000000000000" pitchFamily="2" charset="2"/>
                        <a:buChar char="ü"/>
                      </a:pPr>
                      <a:r>
                        <a:rPr lang="en-US" sz="3200" b="0" i="0" u="none" strike="noStrike" cap="none" spc="0" baseline="0" dirty="0">
                          <a:ln>
                            <a:noFill/>
                          </a:ln>
                          <a:solidFill>
                            <a:schemeClr val="tx1"/>
                          </a:solidFill>
                          <a:uFillTx/>
                          <a:latin typeface="+mn-lt"/>
                          <a:ea typeface="+mn-ea"/>
                          <a:cs typeface="Arial" panose="020B0604020202020204" pitchFamily="34" charset="0"/>
                          <a:sym typeface="Helvetica Light"/>
                        </a:rPr>
                        <a:t>Engagement for Nokia this </a:t>
                      </a:r>
                      <a:r>
                        <a:rPr lang="en-US" sz="3200" b="0" i="0" u="none" strike="noStrike" cap="none" spc="0" baseline="0" dirty="0" smtClean="0">
                          <a:ln>
                            <a:noFill/>
                          </a:ln>
                          <a:solidFill>
                            <a:schemeClr val="tx1"/>
                          </a:solidFill>
                          <a:uFillTx/>
                          <a:latin typeface="+mn-lt"/>
                          <a:ea typeface="+mn-ea"/>
                          <a:cs typeface="Arial" panose="020B0604020202020204" pitchFamily="34" charset="0"/>
                          <a:sym typeface="Helvetica Light"/>
                        </a:rPr>
                        <a:t>period </a:t>
                      </a:r>
                      <a:r>
                        <a:rPr lang="en-US" sz="3200" b="0" i="0" u="none" strike="noStrike" cap="none" spc="0" baseline="0" dirty="0">
                          <a:ln>
                            <a:noFill/>
                          </a:ln>
                          <a:solidFill>
                            <a:schemeClr val="tx1"/>
                          </a:solidFill>
                          <a:uFillTx/>
                          <a:latin typeface="+mn-lt"/>
                          <a:ea typeface="+mn-ea"/>
                          <a:cs typeface="Arial" panose="020B0604020202020204" pitchFamily="34" charset="0"/>
                          <a:sym typeface="Helvetica Light"/>
                        </a:rPr>
                        <a:t>were </a:t>
                      </a:r>
                      <a:r>
                        <a:rPr lang="en-US" sz="3200" b="0" i="0" u="none" strike="noStrike" cap="none" spc="0" baseline="0" dirty="0" smtClean="0">
                          <a:ln>
                            <a:noFill/>
                          </a:ln>
                          <a:solidFill>
                            <a:schemeClr val="tx1"/>
                          </a:solidFill>
                          <a:uFillTx/>
                          <a:latin typeface="+mn-lt"/>
                          <a:ea typeface="+mn-ea"/>
                          <a:cs typeface="Arial" panose="020B0604020202020204" pitchFamily="34" charset="0"/>
                          <a:sym typeface="Helvetica Light"/>
                        </a:rPr>
                        <a:t>lower than previous time, </a:t>
                      </a:r>
                      <a:r>
                        <a:rPr lang="en-US" sz="3200" b="0" i="0" u="none" strike="noStrike" cap="none" spc="0" baseline="0" dirty="0">
                          <a:ln>
                            <a:noFill/>
                          </a:ln>
                          <a:solidFill>
                            <a:schemeClr val="tx1"/>
                          </a:solidFill>
                          <a:uFillTx/>
                          <a:latin typeface="+mn-lt"/>
                          <a:ea typeface="+mn-ea"/>
                          <a:cs typeface="Arial" panose="020B0604020202020204" pitchFamily="34" charset="0"/>
                          <a:sym typeface="Helvetica Light"/>
                        </a:rPr>
                        <a:t>there are </a:t>
                      </a:r>
                      <a:r>
                        <a:rPr lang="en-US" sz="3200" b="0" i="0" u="none" strike="noStrike" cap="none" spc="0" baseline="0" dirty="0" err="1" smtClean="0">
                          <a:ln>
                            <a:noFill/>
                          </a:ln>
                          <a:solidFill>
                            <a:schemeClr val="tx1"/>
                          </a:solidFill>
                          <a:uFillTx/>
                          <a:latin typeface="+mn-lt"/>
                          <a:ea typeface="+mn-ea"/>
                          <a:cs typeface="Arial" panose="020B0604020202020204" pitchFamily="34" charset="0"/>
                          <a:sym typeface="Helvetica Light"/>
                        </a:rPr>
                        <a:t>decreaded</a:t>
                      </a:r>
                      <a:r>
                        <a:rPr lang="en-US" sz="3200" b="0" i="0" u="none" strike="noStrike" cap="none" spc="0" baseline="0" dirty="0" smtClean="0">
                          <a:ln>
                            <a:noFill/>
                          </a:ln>
                          <a:solidFill>
                            <a:schemeClr val="tx1"/>
                          </a:solidFill>
                          <a:uFillTx/>
                          <a:latin typeface="+mn-lt"/>
                          <a:ea typeface="+mn-ea"/>
                          <a:cs typeface="Arial" panose="020B0604020202020204" pitchFamily="34" charset="0"/>
                          <a:sym typeface="Helvetica Light"/>
                        </a:rPr>
                        <a:t> 69,576 </a:t>
                      </a:r>
                      <a:r>
                        <a:rPr lang="en-US" sz="3200" b="0" i="0" u="none" strike="noStrike" cap="none" spc="0" baseline="0" dirty="0">
                          <a:ln>
                            <a:noFill/>
                          </a:ln>
                          <a:solidFill>
                            <a:schemeClr val="tx1"/>
                          </a:solidFill>
                          <a:uFillTx/>
                          <a:latin typeface="+mn-lt"/>
                          <a:ea typeface="+mn-ea"/>
                          <a:cs typeface="Arial" panose="020B0604020202020204" pitchFamily="34" charset="0"/>
                          <a:sym typeface="Helvetica Light"/>
                        </a:rPr>
                        <a:t>engagements about Nokia </a:t>
                      </a:r>
                      <a:r>
                        <a:rPr lang="en-US" sz="3200" b="0" i="0" u="none" strike="noStrike" cap="none" spc="0" baseline="0" dirty="0" smtClean="0">
                          <a:ln>
                            <a:noFill/>
                          </a:ln>
                          <a:solidFill>
                            <a:schemeClr val="tx1"/>
                          </a:solidFill>
                          <a:uFillTx/>
                          <a:latin typeface="+mn-lt"/>
                          <a:ea typeface="+mn-ea"/>
                          <a:cs typeface="Arial" panose="020B0604020202020204" pitchFamily="34" charset="0"/>
                          <a:sym typeface="Helvetica Light"/>
                        </a:rPr>
                        <a:t>7.2 </a:t>
                      </a:r>
                      <a:r>
                        <a:rPr lang="en-US" sz="3200" b="0" i="0" u="none" strike="noStrike" cap="none" spc="0" baseline="0" dirty="0">
                          <a:ln>
                            <a:noFill/>
                          </a:ln>
                          <a:solidFill>
                            <a:schemeClr val="tx1"/>
                          </a:solidFill>
                          <a:uFillTx/>
                          <a:latin typeface="+mn-lt"/>
                          <a:ea typeface="+mn-ea"/>
                          <a:cs typeface="Arial" panose="020B0604020202020204" pitchFamily="34" charset="0"/>
                          <a:sym typeface="Helvetica Light"/>
                        </a:rPr>
                        <a:t>and </a:t>
                      </a:r>
                      <a:r>
                        <a:rPr lang="en-US" sz="3200" b="0" i="0" u="none" strike="noStrike" cap="none" spc="0" baseline="0" dirty="0" smtClean="0">
                          <a:ln>
                            <a:noFill/>
                          </a:ln>
                          <a:solidFill>
                            <a:schemeClr val="tx1"/>
                          </a:solidFill>
                          <a:uFillTx/>
                          <a:latin typeface="+mn-lt"/>
                          <a:ea typeface="+mn-ea"/>
                          <a:cs typeface="Arial" panose="020B0604020202020204" pitchFamily="34" charset="0"/>
                          <a:sym typeface="Helvetica Light"/>
                        </a:rPr>
                        <a:t>14,789 </a:t>
                      </a:r>
                      <a:r>
                        <a:rPr lang="en-US" sz="3200" b="0" i="0" u="none" strike="noStrike" cap="none" spc="0" baseline="0" dirty="0">
                          <a:ln>
                            <a:noFill/>
                          </a:ln>
                          <a:solidFill>
                            <a:schemeClr val="tx1"/>
                          </a:solidFill>
                          <a:uFillTx/>
                          <a:latin typeface="+mn-lt"/>
                          <a:ea typeface="+mn-ea"/>
                          <a:cs typeface="Arial" panose="020B0604020202020204" pitchFamily="34" charset="0"/>
                          <a:sym typeface="Helvetica Light"/>
                        </a:rPr>
                        <a:t>engagements about Nokia </a:t>
                      </a:r>
                      <a:r>
                        <a:rPr lang="en-US" sz="3200" b="0" i="0" u="none" strike="noStrike" cap="none" spc="0" baseline="0" dirty="0" smtClean="0">
                          <a:ln>
                            <a:noFill/>
                          </a:ln>
                          <a:solidFill>
                            <a:schemeClr val="tx1"/>
                          </a:solidFill>
                          <a:uFillTx/>
                          <a:latin typeface="+mn-lt"/>
                          <a:ea typeface="+mn-ea"/>
                          <a:cs typeface="Arial" panose="020B0604020202020204" pitchFamily="34" charset="0"/>
                          <a:sym typeface="Helvetica Light"/>
                        </a:rPr>
                        <a:t>2720 Flip </a:t>
                      </a:r>
                      <a:r>
                        <a:rPr lang="en-US" sz="3200" b="0" i="0" u="none" strike="noStrike" cap="none" spc="0" baseline="0" dirty="0">
                          <a:ln>
                            <a:noFill/>
                          </a:ln>
                          <a:solidFill>
                            <a:schemeClr val="tx1"/>
                          </a:solidFill>
                          <a:uFillTx/>
                          <a:latin typeface="+mn-lt"/>
                          <a:ea typeface="+mn-ea"/>
                          <a:cs typeface="Arial" panose="020B0604020202020204" pitchFamily="34" charset="0"/>
                          <a:sym typeface="Helvetica Light"/>
                        </a:rPr>
                        <a:t>and </a:t>
                      </a:r>
                      <a:r>
                        <a:rPr lang="en-US" sz="3200" b="1" i="0" u="none" strike="noStrike" cap="none" spc="0" baseline="0" dirty="0" smtClean="0">
                          <a:ln>
                            <a:noFill/>
                          </a:ln>
                          <a:solidFill>
                            <a:schemeClr val="tx1"/>
                          </a:solidFill>
                          <a:uFillTx/>
                          <a:latin typeface="+mn-lt"/>
                          <a:ea typeface="+mn-ea"/>
                          <a:cs typeface="Arial" panose="020B0604020202020204" pitchFamily="34" charset="0"/>
                          <a:sym typeface="Helvetica Light"/>
                        </a:rPr>
                        <a:t>12,274</a:t>
                      </a:r>
                      <a:r>
                        <a:rPr lang="en-US" sz="3200" b="0" i="0" u="none" strike="noStrike" cap="none" spc="0" baseline="0" dirty="0" smtClean="0">
                          <a:ln>
                            <a:noFill/>
                          </a:ln>
                          <a:solidFill>
                            <a:schemeClr val="tx1"/>
                          </a:solidFill>
                          <a:uFillTx/>
                          <a:latin typeface="+mn-lt"/>
                          <a:ea typeface="+mn-ea"/>
                          <a:cs typeface="Arial" panose="020B0604020202020204" pitchFamily="34" charset="0"/>
                          <a:sym typeface="Helvetica Light"/>
                        </a:rPr>
                        <a:t> </a:t>
                      </a:r>
                      <a:r>
                        <a:rPr lang="en-US" sz="3200" b="0" i="0" u="none" strike="noStrike" cap="none" spc="0" baseline="0" dirty="0">
                          <a:ln>
                            <a:noFill/>
                          </a:ln>
                          <a:solidFill>
                            <a:schemeClr val="tx1"/>
                          </a:solidFill>
                          <a:uFillTx/>
                          <a:latin typeface="+mn-lt"/>
                          <a:ea typeface="+mn-ea"/>
                          <a:cs typeface="Arial" panose="020B0604020202020204" pitchFamily="34" charset="0"/>
                          <a:sym typeface="Helvetica Light"/>
                        </a:rPr>
                        <a:t>engagements about Nokia </a:t>
                      </a:r>
                      <a:r>
                        <a:rPr lang="en-US" sz="3200" b="0" i="0" u="none" strike="noStrike" cap="none" spc="0" baseline="0" dirty="0" smtClean="0">
                          <a:ln>
                            <a:noFill/>
                          </a:ln>
                          <a:solidFill>
                            <a:schemeClr val="tx1"/>
                          </a:solidFill>
                          <a:uFillTx/>
                          <a:latin typeface="+mn-lt"/>
                          <a:ea typeface="+mn-ea"/>
                          <a:cs typeface="Arial" panose="020B0604020202020204" pitchFamily="34" charset="0"/>
                          <a:sym typeface="Helvetica Light"/>
                        </a:rPr>
                        <a:t>Brand.</a:t>
                      </a:r>
                      <a:endParaRPr lang="en-US" sz="3200" b="0" i="0" u="none" strike="noStrike" cap="none" spc="0" baseline="0" dirty="0">
                        <a:ln>
                          <a:noFill/>
                        </a:ln>
                        <a:solidFill>
                          <a:schemeClr val="tx1"/>
                        </a:solidFill>
                        <a:uFillTx/>
                        <a:latin typeface="+mn-lt"/>
                        <a:ea typeface="+mn-ea"/>
                        <a:cs typeface="Arial" panose="020B0604020202020204" pitchFamily="34" charset="0"/>
                        <a:sym typeface="Helvetica Light"/>
                      </a:endParaRPr>
                    </a:p>
                    <a:p>
                      <a:pPr marL="457200" indent="-457200" algn="just">
                        <a:buFont typeface="Wingdings" panose="05000000000000000000" pitchFamily="2" charset="2"/>
                        <a:buChar char="ü"/>
                      </a:pPr>
                      <a:r>
                        <a:rPr lang="en-US" sz="3200" b="0" i="0" u="none" strike="noStrike" cap="none" spc="0" baseline="0" dirty="0">
                          <a:ln>
                            <a:noFill/>
                          </a:ln>
                          <a:solidFill>
                            <a:schemeClr val="tx1"/>
                          </a:solidFill>
                          <a:uFillTx/>
                          <a:latin typeface="+mn-lt"/>
                          <a:ea typeface="+mn-ea"/>
                          <a:cs typeface="Arial" panose="020B0604020202020204" pitchFamily="34" charset="0"/>
                          <a:sym typeface="Helvetica Light"/>
                        </a:rPr>
                        <a:t>User’s engagement mostly gained from</a:t>
                      </a:r>
                      <a:r>
                        <a:rPr lang="en-US" sz="3200" b="0" i="0" u="none" strike="noStrike" cap="none" spc="0" baseline="0" dirty="0" smtClean="0">
                          <a:ln>
                            <a:noFill/>
                          </a:ln>
                          <a:solidFill>
                            <a:schemeClr val="tx1"/>
                          </a:solidFill>
                          <a:uFillTx/>
                          <a:latin typeface="+mn-lt"/>
                          <a:ea typeface="+mn-ea"/>
                          <a:cs typeface="Arial" panose="020B0604020202020204" pitchFamily="34" charset="0"/>
                          <a:sym typeface="Helvetica Light"/>
                        </a:rPr>
                        <a:t>: </a:t>
                      </a:r>
                      <a:r>
                        <a:rPr lang="en-US" sz="3200" dirty="0" smtClean="0">
                          <a:latin typeface="+mn-lt"/>
                          <a:cs typeface="Arial" panose="020B0604020202020204" pitchFamily="34" charset="0"/>
                          <a:hlinkClick r:id="rId3"/>
                        </a:rPr>
                        <a:t>tinhte.vn</a:t>
                      </a:r>
                      <a:r>
                        <a:rPr lang="en-US" sz="3200" dirty="0" smtClean="0">
                          <a:latin typeface="+mn-lt"/>
                          <a:cs typeface="Arial" panose="020B0604020202020204" pitchFamily="34" charset="0"/>
                        </a:rPr>
                        <a:t>,</a:t>
                      </a:r>
                      <a:r>
                        <a:rPr lang="en-US" sz="3200" baseline="0" dirty="0" smtClean="0">
                          <a:latin typeface="+mn-lt"/>
                          <a:cs typeface="Arial" panose="020B0604020202020204" pitchFamily="34" charset="0"/>
                        </a:rPr>
                        <a:t> </a:t>
                      </a:r>
                      <a:r>
                        <a:rPr lang="en-US" sz="3200" dirty="0" smtClean="0">
                          <a:latin typeface="+mn-lt"/>
                          <a:cs typeface="Arial" panose="020B0604020202020204" pitchFamily="34" charset="0"/>
                          <a:hlinkClick r:id="rId4"/>
                        </a:rPr>
                        <a:t>thegioididong.com</a:t>
                      </a:r>
                      <a:endParaRPr lang="en-US" sz="3200" b="0" i="0" u="none" strike="noStrike" cap="none" spc="0" baseline="0" dirty="0">
                        <a:ln>
                          <a:noFill/>
                        </a:ln>
                        <a:solidFill>
                          <a:srgbClr val="3684D7"/>
                        </a:solidFill>
                        <a:uFillTx/>
                        <a:latin typeface="+mn-lt"/>
                        <a:ea typeface="+mn-ea"/>
                        <a:cs typeface="Arial" panose="020B0604020202020204" pitchFamily="34" charset="0"/>
                        <a:sym typeface="Helvetica Light"/>
                      </a:endParaRPr>
                    </a:p>
                    <a:p>
                      <a:pPr marL="504825" marR="0" lvl="3" indent="-504825"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200" b="0" i="0" u="none" strike="noStrike" cap="none" spc="0" baseline="0" dirty="0">
                          <a:ln>
                            <a:noFill/>
                          </a:ln>
                          <a:solidFill>
                            <a:schemeClr val="tx1"/>
                          </a:solidFill>
                          <a:uFillTx/>
                          <a:latin typeface="+mn-lt"/>
                          <a:ea typeface="+mn-ea"/>
                          <a:cs typeface="Arial" panose="020B0604020202020204" pitchFamily="34" charset="0"/>
                          <a:sym typeface="Helvetica Light"/>
                        </a:rPr>
                        <a:t>Most of user’s discussions </a:t>
                      </a:r>
                      <a:r>
                        <a:rPr lang="en-US" sz="3200" b="0" i="0" u="none" strike="noStrike" cap="none" spc="0" baseline="0" dirty="0" smtClean="0">
                          <a:ln>
                            <a:noFill/>
                          </a:ln>
                          <a:solidFill>
                            <a:schemeClr val="tx1"/>
                          </a:solidFill>
                          <a:uFillTx/>
                          <a:latin typeface="+mn-lt"/>
                          <a:ea typeface="+mn-ea"/>
                          <a:cs typeface="Arial" panose="020B0604020202020204" pitchFamily="34" charset="0"/>
                          <a:sym typeface="Helvetica Light"/>
                        </a:rPr>
                        <a:t>on Forum </a:t>
                      </a:r>
                      <a:r>
                        <a:rPr lang="en-US" sz="3200" b="0" i="0" u="none" strike="noStrike" cap="none" spc="0" baseline="0" dirty="0" err="1" smtClean="0">
                          <a:ln>
                            <a:noFill/>
                          </a:ln>
                          <a:solidFill>
                            <a:schemeClr val="tx1"/>
                          </a:solidFill>
                          <a:uFillTx/>
                          <a:latin typeface="+mn-lt"/>
                          <a:ea typeface="+mn-ea"/>
                          <a:cs typeface="Arial" panose="020B0604020202020204" pitchFamily="34" charset="0"/>
                          <a:sym typeface="Helvetica Light"/>
                        </a:rPr>
                        <a:t>Tinh</a:t>
                      </a:r>
                      <a:r>
                        <a:rPr lang="en-US" sz="3200" b="0" i="0" u="none" strike="noStrike" cap="none" spc="0" baseline="0" dirty="0" smtClean="0">
                          <a:ln>
                            <a:noFill/>
                          </a:ln>
                          <a:solidFill>
                            <a:schemeClr val="tx1"/>
                          </a:solidFill>
                          <a:uFillTx/>
                          <a:latin typeface="+mn-lt"/>
                          <a:ea typeface="+mn-ea"/>
                          <a:cs typeface="Arial" panose="020B0604020202020204" pitchFamily="34" charset="0"/>
                          <a:sym typeface="Helvetica Light"/>
                        </a:rPr>
                        <a:t> </a:t>
                      </a:r>
                      <a:r>
                        <a:rPr lang="en-US" sz="3200" b="0" i="0" u="none" strike="noStrike" cap="none" spc="0" baseline="0" dirty="0" err="1" smtClean="0">
                          <a:ln>
                            <a:noFill/>
                          </a:ln>
                          <a:solidFill>
                            <a:schemeClr val="tx1"/>
                          </a:solidFill>
                          <a:uFillTx/>
                          <a:latin typeface="+mn-lt"/>
                          <a:ea typeface="+mn-ea"/>
                          <a:cs typeface="Arial" panose="020B0604020202020204" pitchFamily="34" charset="0"/>
                          <a:sym typeface="Helvetica Light"/>
                        </a:rPr>
                        <a:t>te</a:t>
                      </a:r>
                      <a:r>
                        <a:rPr lang="en-US" sz="3200" b="0" i="0" u="none" strike="noStrike" cap="none" spc="0" baseline="0" dirty="0" smtClean="0">
                          <a:ln>
                            <a:noFill/>
                          </a:ln>
                          <a:solidFill>
                            <a:schemeClr val="tx1"/>
                          </a:solidFill>
                          <a:uFillTx/>
                          <a:latin typeface="+mn-lt"/>
                          <a:ea typeface="+mn-ea"/>
                          <a:cs typeface="Arial" panose="020B0604020202020204" pitchFamily="34" charset="0"/>
                          <a:sym typeface="Helvetica Light"/>
                        </a:rPr>
                        <a:t>: “</a:t>
                      </a:r>
                      <a:r>
                        <a:rPr lang="en-US" sz="3200" b="0" i="0" u="none" strike="noStrike" cap="none" spc="0" baseline="0" dirty="0" smtClean="0">
                          <a:ln>
                            <a:noFill/>
                          </a:ln>
                          <a:solidFill>
                            <a:schemeClr val="tx1"/>
                          </a:solidFill>
                          <a:effectLst/>
                          <a:uFillTx/>
                          <a:latin typeface="+mn-lt"/>
                          <a:ea typeface="+mn-ea"/>
                          <a:cs typeface="+mn-cs"/>
                          <a:sym typeface="Helvetica Light"/>
                          <a:hlinkClick r:id="rId5"/>
                        </a:rPr>
                        <a:t>Nokia 8.1 </a:t>
                      </a:r>
                      <a:r>
                        <a:rPr lang="en-US" sz="3200" b="0" i="0" u="none" strike="noStrike" cap="none" spc="0" baseline="0" dirty="0" err="1" smtClean="0">
                          <a:ln>
                            <a:noFill/>
                          </a:ln>
                          <a:solidFill>
                            <a:schemeClr val="tx1"/>
                          </a:solidFill>
                          <a:effectLst/>
                          <a:uFillTx/>
                          <a:latin typeface="+mn-lt"/>
                          <a:ea typeface="+mn-ea"/>
                          <a:cs typeface="+mn-cs"/>
                          <a:sym typeface="Helvetica Light"/>
                          <a:hlinkClick r:id="rId5"/>
                        </a:rPr>
                        <a:t>bắt</a:t>
                      </a:r>
                      <a:r>
                        <a:rPr lang="en-US" sz="3200" b="0" i="0" u="none" strike="noStrike" cap="none" spc="0" baseline="0" dirty="0" smtClean="0">
                          <a:ln>
                            <a:noFill/>
                          </a:ln>
                          <a:solidFill>
                            <a:schemeClr val="tx1"/>
                          </a:solidFill>
                          <a:effectLst/>
                          <a:uFillTx/>
                          <a:latin typeface="+mn-lt"/>
                          <a:ea typeface="+mn-ea"/>
                          <a:cs typeface="+mn-cs"/>
                          <a:sym typeface="Helvetica Light"/>
                          <a:hlinkClick r:id="rId5"/>
                        </a:rPr>
                        <a:t> </a:t>
                      </a:r>
                      <a:r>
                        <a:rPr lang="en-US" sz="3200" b="0" i="0" u="none" strike="noStrike" cap="none" spc="0" baseline="0" dirty="0" err="1" smtClean="0">
                          <a:ln>
                            <a:noFill/>
                          </a:ln>
                          <a:solidFill>
                            <a:schemeClr val="tx1"/>
                          </a:solidFill>
                          <a:effectLst/>
                          <a:uFillTx/>
                          <a:latin typeface="+mn-lt"/>
                          <a:ea typeface="+mn-ea"/>
                          <a:cs typeface="+mn-cs"/>
                          <a:sym typeface="Helvetica Light"/>
                          <a:hlinkClick r:id="rId5"/>
                        </a:rPr>
                        <a:t>đầu</a:t>
                      </a:r>
                      <a:r>
                        <a:rPr lang="en-US" sz="3200" b="0" i="0" u="none" strike="noStrike" cap="none" spc="0" baseline="0" dirty="0" smtClean="0">
                          <a:ln>
                            <a:noFill/>
                          </a:ln>
                          <a:solidFill>
                            <a:schemeClr val="tx1"/>
                          </a:solidFill>
                          <a:effectLst/>
                          <a:uFillTx/>
                          <a:latin typeface="+mn-lt"/>
                          <a:ea typeface="+mn-ea"/>
                          <a:cs typeface="+mn-cs"/>
                          <a:sym typeface="Helvetica Light"/>
                          <a:hlinkClick r:id="rId5"/>
                        </a:rPr>
                        <a:t> </a:t>
                      </a:r>
                      <a:r>
                        <a:rPr lang="en-US" sz="3200" b="0" i="0" u="none" strike="noStrike" cap="none" spc="0" baseline="0" dirty="0" err="1" smtClean="0">
                          <a:ln>
                            <a:noFill/>
                          </a:ln>
                          <a:solidFill>
                            <a:schemeClr val="tx1"/>
                          </a:solidFill>
                          <a:effectLst/>
                          <a:uFillTx/>
                          <a:latin typeface="+mn-lt"/>
                          <a:ea typeface="+mn-ea"/>
                          <a:cs typeface="+mn-cs"/>
                          <a:sym typeface="Helvetica Light"/>
                          <a:hlinkClick r:id="rId5"/>
                        </a:rPr>
                        <a:t>nhận</a:t>
                      </a:r>
                      <a:r>
                        <a:rPr lang="en-US" sz="3200" b="0" i="0" u="none" strike="noStrike" cap="none" spc="0" baseline="0" dirty="0" smtClean="0">
                          <a:ln>
                            <a:noFill/>
                          </a:ln>
                          <a:solidFill>
                            <a:schemeClr val="tx1"/>
                          </a:solidFill>
                          <a:effectLst/>
                          <a:uFillTx/>
                          <a:latin typeface="+mn-lt"/>
                          <a:ea typeface="+mn-ea"/>
                          <a:cs typeface="+mn-cs"/>
                          <a:sym typeface="Helvetica Light"/>
                          <a:hlinkClick r:id="rId5"/>
                        </a:rPr>
                        <a:t> </a:t>
                      </a:r>
                      <a:r>
                        <a:rPr lang="en-US" sz="3200" b="0" i="0" u="none" strike="noStrike" cap="none" spc="0" baseline="0" dirty="0" err="1" smtClean="0">
                          <a:ln>
                            <a:noFill/>
                          </a:ln>
                          <a:solidFill>
                            <a:schemeClr val="tx1"/>
                          </a:solidFill>
                          <a:effectLst/>
                          <a:uFillTx/>
                          <a:latin typeface="+mn-lt"/>
                          <a:ea typeface="+mn-ea"/>
                          <a:cs typeface="+mn-cs"/>
                          <a:sym typeface="Helvetica Light"/>
                          <a:hlinkClick r:id="rId5"/>
                        </a:rPr>
                        <a:t>cập</a:t>
                      </a:r>
                      <a:r>
                        <a:rPr lang="en-US" sz="3200" b="0" i="0" u="none" strike="noStrike" cap="none" spc="0" baseline="0" dirty="0" smtClean="0">
                          <a:ln>
                            <a:noFill/>
                          </a:ln>
                          <a:solidFill>
                            <a:schemeClr val="tx1"/>
                          </a:solidFill>
                          <a:effectLst/>
                          <a:uFillTx/>
                          <a:latin typeface="+mn-lt"/>
                          <a:ea typeface="+mn-ea"/>
                          <a:cs typeface="+mn-cs"/>
                          <a:sym typeface="Helvetica Light"/>
                          <a:hlinkClick r:id="rId5"/>
                        </a:rPr>
                        <a:t> </a:t>
                      </a:r>
                      <a:r>
                        <a:rPr lang="en-US" sz="3200" b="0" i="0" u="none" strike="noStrike" cap="none" spc="0" baseline="0" dirty="0" err="1" smtClean="0">
                          <a:ln>
                            <a:noFill/>
                          </a:ln>
                          <a:solidFill>
                            <a:schemeClr val="tx1"/>
                          </a:solidFill>
                          <a:effectLst/>
                          <a:uFillTx/>
                          <a:latin typeface="+mn-lt"/>
                          <a:ea typeface="+mn-ea"/>
                          <a:cs typeface="+mn-cs"/>
                          <a:sym typeface="Helvetica Light"/>
                          <a:hlinkClick r:id="rId5"/>
                        </a:rPr>
                        <a:t>nhật</a:t>
                      </a:r>
                      <a:r>
                        <a:rPr lang="en-US" sz="3200" b="0" i="0" u="none" strike="noStrike" cap="none" spc="0" baseline="0" dirty="0" smtClean="0">
                          <a:ln>
                            <a:noFill/>
                          </a:ln>
                          <a:solidFill>
                            <a:schemeClr val="tx1"/>
                          </a:solidFill>
                          <a:effectLst/>
                          <a:uFillTx/>
                          <a:latin typeface="+mn-lt"/>
                          <a:ea typeface="+mn-ea"/>
                          <a:cs typeface="+mn-cs"/>
                          <a:sym typeface="Helvetica Light"/>
                          <a:hlinkClick r:id="rId5"/>
                        </a:rPr>
                        <a:t> Android 10</a:t>
                      </a:r>
                      <a:r>
                        <a:rPr lang="en-US" sz="3200" b="0" i="0" u="none" strike="noStrike" cap="none" spc="0" baseline="0" dirty="0" smtClean="0">
                          <a:ln>
                            <a:noFill/>
                          </a:ln>
                          <a:solidFill>
                            <a:schemeClr val="tx1"/>
                          </a:solidFill>
                          <a:effectLst/>
                          <a:uFillTx/>
                          <a:latin typeface="+mn-lt"/>
                          <a:ea typeface="+mn-ea"/>
                          <a:cs typeface="+mn-cs"/>
                          <a:sym typeface="Helvetica Light"/>
                        </a:rPr>
                        <a:t>”</a:t>
                      </a:r>
                      <a:r>
                        <a:rPr lang="en-US" sz="32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 </a:t>
                      </a:r>
                    </a:p>
                    <a:p>
                      <a:pPr marL="504825" marR="0" lvl="3" indent="-504825"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200" b="0" i="0" u="none" strike="noStrike" cap="none" spc="0" baseline="0" dirty="0" smtClean="0">
                          <a:ln>
                            <a:noFill/>
                          </a:ln>
                          <a:solidFill>
                            <a:schemeClr val="tx1"/>
                          </a:solidFill>
                          <a:uFillTx/>
                          <a:latin typeface="+mn-lt"/>
                          <a:ea typeface="+mn-ea"/>
                          <a:cs typeface="Arial" panose="020B0604020202020204" pitchFamily="34" charset="0"/>
                          <a:sym typeface="Helvetica Light"/>
                        </a:rPr>
                        <a:t>Post from “</a:t>
                      </a:r>
                      <a:r>
                        <a:rPr lang="en-US" sz="3200" b="0" i="0" u="none" strike="noStrike" cap="none" spc="0" baseline="0" dirty="0" smtClean="0">
                          <a:ln>
                            <a:noFill/>
                          </a:ln>
                          <a:solidFill>
                            <a:schemeClr val="tx1"/>
                          </a:solidFill>
                          <a:effectLst/>
                          <a:uFillTx/>
                          <a:latin typeface="+mn-lt"/>
                          <a:ea typeface="+mn-ea"/>
                          <a:cs typeface="+mn-cs"/>
                          <a:sym typeface="Helvetica Light"/>
                          <a:hlinkClick r:id="rId6"/>
                        </a:rPr>
                        <a:t>Đ</a:t>
                      </a:r>
                      <a:r>
                        <a:rPr lang="vi-VN" sz="3200" b="0" i="0" u="none" strike="noStrike" cap="none" spc="0" baseline="0" dirty="0" smtClean="0">
                          <a:ln>
                            <a:noFill/>
                          </a:ln>
                          <a:solidFill>
                            <a:schemeClr val="tx1"/>
                          </a:solidFill>
                          <a:effectLst/>
                          <a:uFillTx/>
                          <a:latin typeface="+mn-lt"/>
                          <a:ea typeface="+mn-ea"/>
                          <a:cs typeface="+mn-cs"/>
                          <a:sym typeface="Helvetica Light"/>
                          <a:hlinkClick r:id="rId6"/>
                        </a:rPr>
                        <a:t>iện thoại Nokia 8.1 đã được nâng cấp lên Android 10 hoàn toàn mới</a:t>
                      </a:r>
                      <a:r>
                        <a:rPr lang="en-US" sz="32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 on Nokia </a:t>
                      </a:r>
                      <a:r>
                        <a:rPr lang="en-US" sz="3200" b="0" i="0" u="none" strike="noStrike" cap="none" spc="0" baseline="0" dirty="0" err="1" smtClean="0">
                          <a:ln>
                            <a:noFill/>
                          </a:ln>
                          <a:solidFill>
                            <a:schemeClr val="tx1"/>
                          </a:solidFill>
                          <a:effectLst/>
                          <a:uFillTx/>
                          <a:latin typeface="+mn-lt"/>
                          <a:ea typeface="+mn-ea"/>
                          <a:cs typeface="Arial" panose="020B0604020202020204" pitchFamily="34" charset="0"/>
                          <a:sym typeface="Helvetica Light"/>
                        </a:rPr>
                        <a:t>Moblie</a:t>
                      </a:r>
                      <a:r>
                        <a:rPr lang="en-US" sz="32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 Page.</a:t>
                      </a:r>
                    </a:p>
                    <a:p>
                      <a:pPr marL="504825" marR="0" lvl="3" indent="-504825"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2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Overall, number of engagement tend to decreased from last period to this current period.</a:t>
                      </a:r>
                      <a:endParaRPr lang="en-US" sz="3200" b="0" i="0" u="none" strike="noStrike" cap="none" spc="0" baseline="0" dirty="0">
                        <a:ln>
                          <a:noFill/>
                        </a:ln>
                        <a:solidFill>
                          <a:schemeClr val="tx1"/>
                        </a:solidFill>
                        <a:effectLst/>
                        <a:uFillTx/>
                        <a:latin typeface="+mn-lt"/>
                        <a:ea typeface="+mn-ea"/>
                        <a:cs typeface="Arial" panose="020B0604020202020204" pitchFamily="34" charset="0"/>
                        <a:sym typeface="Helvetica Light"/>
                      </a:endParaRPr>
                    </a:p>
                    <a:p>
                      <a:pPr marL="504825" marR="0" lvl="3" indent="-504825"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2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The number of Nokia 7.2 engagement decrease 85.5% (from 81,448 to 11,872) from last period.</a:t>
                      </a:r>
                    </a:p>
                    <a:p>
                      <a:pPr marL="504825" marR="0" lvl="3" indent="-504825"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2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The most discussed Nokia brand for the period was Nokia Flip 2720 (2019). (</a:t>
                      </a:r>
                      <a:r>
                        <a:rPr lang="en-US" sz="32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hlinkClick r:id="rId7"/>
                        </a:rPr>
                        <a:t>Link</a:t>
                      </a:r>
                      <a:r>
                        <a:rPr lang="en-US" sz="32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a:t>
                      </a:r>
                      <a:endParaRPr lang="en-US" sz="3200" b="0" i="0" u="none" strike="noStrike" cap="none" spc="0" baseline="0" dirty="0">
                        <a:ln>
                          <a:noFill/>
                        </a:ln>
                        <a:solidFill>
                          <a:schemeClr val="tx1"/>
                        </a:solidFill>
                        <a:effectLst/>
                        <a:uFillTx/>
                        <a:latin typeface="+mn-lt"/>
                        <a:ea typeface="+mn-ea"/>
                        <a:cs typeface="Arial" panose="020B0604020202020204" pitchFamily="34" charset="0"/>
                        <a:sym typeface="Helvetica Light"/>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817377450"/>
                  </a:ext>
                </a:extLst>
              </a:tr>
            </a:tbl>
          </a:graphicData>
        </a:graphic>
      </p:graphicFrame>
      <p:sp>
        <p:nvSpPr>
          <p:cNvPr id="10" name="TextBox 9">
            <a:extLst>
              <a:ext uri="{FF2B5EF4-FFF2-40B4-BE49-F238E27FC236}">
                <a16:creationId xmlns:a16="http://schemas.microsoft.com/office/drawing/2014/main" id="{99FD1ACB-818F-C846-9782-E8F01B5D1435}"/>
              </a:ext>
            </a:extLst>
          </p:cNvPr>
          <p:cNvSpPr txBox="1"/>
          <p:nvPr/>
        </p:nvSpPr>
        <p:spPr>
          <a:xfrm>
            <a:off x="7202564" y="7160055"/>
            <a:ext cx="2896435" cy="8720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825500"/>
            <a:r>
              <a:rPr kumimoji="0" lang="en-US" sz="2500" b="1" i="0" u="none" strike="noStrike" cap="none" spc="0" normalizeH="0" baseline="0" dirty="0" smtClean="0">
                <a:ln>
                  <a:noFill/>
                </a:ln>
                <a:solidFill>
                  <a:srgbClr val="000000"/>
                </a:solidFill>
                <a:effectLst/>
                <a:uFillTx/>
                <a:sym typeface="Helvetica Light"/>
              </a:rPr>
              <a:t>Engagement 229,636</a:t>
            </a:r>
            <a:endParaRPr kumimoji="0" lang="en-US" sz="2500" b="1" i="0" u="none" strike="noStrike" cap="none" spc="0" normalizeH="0" baseline="0" dirty="0">
              <a:ln>
                <a:noFill/>
              </a:ln>
              <a:solidFill>
                <a:srgbClr val="000000"/>
              </a:solidFill>
              <a:effectLst/>
              <a:uFillTx/>
              <a:sym typeface="Helvetica Light"/>
            </a:endParaRPr>
          </a:p>
        </p:txBody>
      </p:sp>
      <p:sp>
        <p:nvSpPr>
          <p:cNvPr id="13" name="TextBox 9">
            <a:extLst>
              <a:ext uri="{FF2B5EF4-FFF2-40B4-BE49-F238E27FC236}">
                <a16:creationId xmlns:a16="http://schemas.microsoft.com/office/drawing/2014/main" id="{99FD1ACB-818F-C846-9782-E8F01B5D1435}"/>
              </a:ext>
            </a:extLst>
          </p:cNvPr>
          <p:cNvSpPr txBox="1"/>
          <p:nvPr/>
        </p:nvSpPr>
        <p:spPr>
          <a:xfrm>
            <a:off x="4265599" y="7160054"/>
            <a:ext cx="2896402" cy="8720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horz" wrap="square" lIns="50800" tIns="50800" rIns="50800" bIns="50800" numCol="1" spcCol="38100" rtlCol="0" anchor="ctr">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defTabSz="825500"/>
            <a:r>
              <a:rPr kumimoji="0" lang="en-US" sz="2500" b="1" i="0" u="none" strike="noStrike" cap="none" spc="0" normalizeH="0" baseline="0" dirty="0" smtClean="0">
                <a:ln>
                  <a:noFill/>
                </a:ln>
                <a:solidFill>
                  <a:srgbClr val="000000"/>
                </a:solidFill>
                <a:effectLst/>
                <a:uFillTx/>
                <a:sym typeface="Helvetica Light"/>
              </a:rPr>
              <a:t>Engagement </a:t>
            </a:r>
            <a:r>
              <a:rPr lang="en-US" sz="2500" b="1" dirty="0" smtClean="0"/>
              <a:t>319,227</a:t>
            </a:r>
            <a:endParaRPr lang="en-US" sz="2500" b="1" dirty="0"/>
          </a:p>
        </p:txBody>
      </p:sp>
      <p:graphicFrame>
        <p:nvGraphicFramePr>
          <p:cNvPr id="15" name="Chart 14">
            <a:extLst>
              <a:ext uri="{FF2B5EF4-FFF2-40B4-BE49-F238E27FC236}">
                <a16:creationId xmlns:a16="http://schemas.microsoft.com/office/drawing/2014/main" id="{88DF541C-6A12-7444-912E-9FFAF8C61FD7}"/>
              </a:ext>
            </a:extLst>
          </p:cNvPr>
          <p:cNvGraphicFramePr/>
          <p:nvPr>
            <p:extLst/>
          </p:nvPr>
        </p:nvGraphicFramePr>
        <p:xfrm>
          <a:off x="1262504" y="1741443"/>
          <a:ext cx="9241104" cy="5418612"/>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16" name="Chart 15">
            <a:extLst>
              <a:ext uri="{FF2B5EF4-FFF2-40B4-BE49-F238E27FC236}">
                <a16:creationId xmlns:a16="http://schemas.microsoft.com/office/drawing/2014/main" id="{04E26CC8-8D91-8641-B5D4-832AFBD04641}"/>
              </a:ext>
            </a:extLst>
          </p:cNvPr>
          <p:cNvGraphicFramePr/>
          <p:nvPr>
            <p:extLst/>
          </p:nvPr>
        </p:nvGraphicFramePr>
        <p:xfrm>
          <a:off x="2248039" y="8280022"/>
          <a:ext cx="7881497" cy="4502052"/>
        </p:xfrm>
        <a:graphic>
          <a:graphicData uri="http://schemas.openxmlformats.org/drawingml/2006/chart">
            <c:chart xmlns:c="http://schemas.openxmlformats.org/drawingml/2006/chart" xmlns:r="http://schemas.openxmlformats.org/officeDocument/2006/relationships" r:id="rId9"/>
          </a:graphicData>
        </a:graphic>
      </p:graphicFrame>
      <p:sp>
        <p:nvSpPr>
          <p:cNvPr id="9" name="TextBox 9">
            <a:extLst>
              <a:ext uri="{FF2B5EF4-FFF2-40B4-BE49-F238E27FC236}">
                <a16:creationId xmlns:a16="http://schemas.microsoft.com/office/drawing/2014/main" id="{99FD1ACB-818F-C846-9782-E8F01B5D1435}"/>
              </a:ext>
            </a:extLst>
          </p:cNvPr>
          <p:cNvSpPr txBox="1"/>
          <p:nvPr/>
        </p:nvSpPr>
        <p:spPr>
          <a:xfrm>
            <a:off x="1527784" y="7160053"/>
            <a:ext cx="2896402" cy="8720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horz" wrap="square" lIns="50800" tIns="50800" rIns="50800" bIns="50800" numCol="1" spcCol="38100" rtlCol="0" anchor="ctr">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defTabSz="825500"/>
            <a:r>
              <a:rPr kumimoji="0" lang="en-US" sz="2500" b="1" i="0" u="none" strike="noStrike" cap="none" spc="0" normalizeH="0" baseline="0" dirty="0" smtClean="0">
                <a:ln>
                  <a:noFill/>
                </a:ln>
                <a:solidFill>
                  <a:srgbClr val="000000"/>
                </a:solidFill>
                <a:effectLst/>
                <a:uFillTx/>
                <a:sym typeface="Helvetica Light"/>
              </a:rPr>
              <a:t>Engagement</a:t>
            </a:r>
          </a:p>
          <a:p>
            <a:pPr defTabSz="825500"/>
            <a:r>
              <a:rPr lang="en-US" sz="2500" b="1" dirty="0"/>
              <a:t>0</a:t>
            </a:r>
          </a:p>
        </p:txBody>
      </p:sp>
    </p:spTree>
    <p:extLst>
      <p:ext uri="{BB962C8B-B14F-4D97-AF65-F5344CB8AC3E}">
        <p14:creationId xmlns:p14="http://schemas.microsoft.com/office/powerpoint/2010/main" val="2259053967"/>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7214" y="478045"/>
            <a:ext cx="18403954" cy="1131656"/>
          </a:xfrm>
        </p:spPr>
        <p:txBody>
          <a:bodyPr>
            <a:normAutofit/>
          </a:bodyPr>
          <a:lstStyle/>
          <a:p>
            <a:r>
              <a:rPr lang="en-US" sz="5400" b="1" dirty="0">
                <a:solidFill>
                  <a:srgbClr val="C00000"/>
                </a:solidFill>
              </a:rPr>
              <a:t>TOP 5 SOURCES OF </a:t>
            </a:r>
            <a:r>
              <a:rPr lang="en-US" sz="5400" b="1">
                <a:solidFill>
                  <a:srgbClr val="C00000"/>
                </a:solidFill>
              </a:rPr>
              <a:t>POSITIVE &amp; NEGATIVE MENTIONS</a:t>
            </a:r>
            <a:endParaRPr lang="en-US" sz="5400" b="1" dirty="0">
              <a:solidFill>
                <a:srgbClr val="C00000"/>
              </a:solidFill>
            </a:endParaRPr>
          </a:p>
        </p:txBody>
      </p:sp>
      <p:sp>
        <p:nvSpPr>
          <p:cNvPr id="5" name="Slide Number Placeholder 4"/>
          <p:cNvSpPr>
            <a:spLocks noGrp="1"/>
          </p:cNvSpPr>
          <p:nvPr>
            <p:ph type="sldNum" sz="quarter" idx="2"/>
          </p:nvPr>
        </p:nvSpPr>
        <p:spPr/>
        <p:txBody>
          <a:bodyPr/>
          <a:lstStyle/>
          <a:p>
            <a:fld id="{20752FB9-4AF5-4D02-92F1-114FA4C71F5B}" type="slidenum">
              <a:rPr lang="en-US" smtClean="0"/>
              <a:pPr/>
              <a:t>12</a:t>
            </a:fld>
            <a:endParaRPr lang="en-US" dirty="0"/>
          </a:p>
        </p:txBody>
      </p:sp>
      <p:graphicFrame>
        <p:nvGraphicFramePr>
          <p:cNvPr id="3" name="Table 2">
            <a:extLst>
              <a:ext uri="{FF2B5EF4-FFF2-40B4-BE49-F238E27FC236}">
                <a16:creationId xmlns:a16="http://schemas.microsoft.com/office/drawing/2014/main" id="{107AC5B0-BE36-B14C-ACF0-1A5AE5D6057A}"/>
              </a:ext>
            </a:extLst>
          </p:cNvPr>
          <p:cNvGraphicFramePr>
            <a:graphicFrameLocks noGrp="1"/>
          </p:cNvGraphicFramePr>
          <p:nvPr>
            <p:extLst>
              <p:ext uri="{D42A27DB-BD31-4B8C-83A1-F6EECF244321}">
                <p14:modId xmlns:p14="http://schemas.microsoft.com/office/powerpoint/2010/main" val="1008440060"/>
              </p:ext>
            </p:extLst>
          </p:nvPr>
        </p:nvGraphicFramePr>
        <p:xfrm>
          <a:off x="1435100" y="1739591"/>
          <a:ext cx="21747234" cy="9992277"/>
        </p:xfrm>
        <a:graphic>
          <a:graphicData uri="http://schemas.openxmlformats.org/drawingml/2006/table">
            <a:tbl>
              <a:tblPr firstRow="1" bandRow="1">
                <a:tableStyleId>{5940675A-B579-460E-94D1-54222C63F5DA}</a:tableStyleId>
              </a:tblPr>
              <a:tblGrid>
                <a:gridCol w="2366096">
                  <a:extLst>
                    <a:ext uri="{9D8B030D-6E8A-4147-A177-3AD203B41FA5}">
                      <a16:colId xmlns:a16="http://schemas.microsoft.com/office/drawing/2014/main" val="2774546741"/>
                    </a:ext>
                  </a:extLst>
                </a:gridCol>
                <a:gridCol w="2366096">
                  <a:extLst>
                    <a:ext uri="{9D8B030D-6E8A-4147-A177-3AD203B41FA5}">
                      <a16:colId xmlns:a16="http://schemas.microsoft.com/office/drawing/2014/main" val="4178725152"/>
                    </a:ext>
                  </a:extLst>
                </a:gridCol>
                <a:gridCol w="2818466">
                  <a:extLst>
                    <a:ext uri="{9D8B030D-6E8A-4147-A177-3AD203B41FA5}">
                      <a16:colId xmlns:a16="http://schemas.microsoft.com/office/drawing/2014/main" val="1644351990"/>
                    </a:ext>
                  </a:extLst>
                </a:gridCol>
                <a:gridCol w="2818466">
                  <a:extLst>
                    <a:ext uri="{9D8B030D-6E8A-4147-A177-3AD203B41FA5}">
                      <a16:colId xmlns:a16="http://schemas.microsoft.com/office/drawing/2014/main" val="20003"/>
                    </a:ext>
                  </a:extLst>
                </a:gridCol>
                <a:gridCol w="1413295">
                  <a:extLst>
                    <a:ext uri="{9D8B030D-6E8A-4147-A177-3AD203B41FA5}">
                      <a16:colId xmlns:a16="http://schemas.microsoft.com/office/drawing/2014/main" val="645201410"/>
                    </a:ext>
                  </a:extLst>
                </a:gridCol>
                <a:gridCol w="2866527">
                  <a:extLst>
                    <a:ext uri="{9D8B030D-6E8A-4147-A177-3AD203B41FA5}">
                      <a16:colId xmlns:a16="http://schemas.microsoft.com/office/drawing/2014/main" val="2572337318"/>
                    </a:ext>
                  </a:extLst>
                </a:gridCol>
                <a:gridCol w="2366096">
                  <a:extLst>
                    <a:ext uri="{9D8B030D-6E8A-4147-A177-3AD203B41FA5}">
                      <a16:colId xmlns:a16="http://schemas.microsoft.com/office/drawing/2014/main" val="1412313032"/>
                    </a:ext>
                  </a:extLst>
                </a:gridCol>
                <a:gridCol w="2366096">
                  <a:extLst>
                    <a:ext uri="{9D8B030D-6E8A-4147-A177-3AD203B41FA5}">
                      <a16:colId xmlns:a16="http://schemas.microsoft.com/office/drawing/2014/main" val="3149022771"/>
                    </a:ext>
                  </a:extLst>
                </a:gridCol>
                <a:gridCol w="2366096">
                  <a:extLst>
                    <a:ext uri="{9D8B030D-6E8A-4147-A177-3AD203B41FA5}">
                      <a16:colId xmlns:a16="http://schemas.microsoft.com/office/drawing/2014/main" val="20008"/>
                    </a:ext>
                  </a:extLst>
                </a:gridCol>
              </a:tblGrid>
              <a:tr h="646770">
                <a:tc gridSpan="4">
                  <a:txBody>
                    <a:bodyPr/>
                    <a:lstStyle/>
                    <a:p>
                      <a:r>
                        <a:rPr lang="en-US" b="1" dirty="0">
                          <a:solidFill>
                            <a:schemeClr val="bg1"/>
                          </a:solidFill>
                        </a:rPr>
                        <a:t>TOP SOURCE OF</a:t>
                      </a:r>
                      <a:r>
                        <a:rPr lang="en-US" b="1" baseline="0" dirty="0">
                          <a:solidFill>
                            <a:schemeClr val="bg1"/>
                          </a:solidFill>
                        </a:rPr>
                        <a:t> POSITIVE</a:t>
                      </a:r>
                      <a:endParaRPr lang="en-US" b="1" dirty="0">
                        <a:solidFill>
                          <a:schemeClr val="bg1"/>
                        </a:solidFill>
                      </a:endParaRP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hMerge="1">
                  <a:txBody>
                    <a:bodyPr/>
                    <a:lstStyle/>
                    <a:p>
                      <a:endParaRPr lang="en-US" b="1" dirty="0">
                        <a:solidFill>
                          <a:schemeClr val="bg1"/>
                        </a:solidFill>
                      </a:endParaRP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hMerge="1">
                  <a:txBody>
                    <a:bodyPr/>
                    <a:lstStyle/>
                    <a:p>
                      <a:endParaRPr lang="en-US" b="1" dirty="0">
                        <a:solidFill>
                          <a:schemeClr val="bg1"/>
                        </a:solidFill>
                      </a:endParaRP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hMerge="1">
                  <a:txBody>
                    <a:bodyPr/>
                    <a:lstStyle/>
                    <a:p>
                      <a:endParaRPr lang="en-US" b="1" dirty="0">
                        <a:solidFill>
                          <a:schemeClr val="bg1"/>
                        </a:solidFill>
                      </a:endParaRP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endParaRPr lang="en-US" b="1" dirty="0">
                        <a:solidFill>
                          <a:schemeClr val="bg1"/>
                        </a:solidFill>
                      </a:endParaRP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gridSpan="4">
                  <a:txBody>
                    <a:bodyPr/>
                    <a:lstStyle/>
                    <a:p>
                      <a:r>
                        <a:rPr lang="en-US" b="1" dirty="0">
                          <a:solidFill>
                            <a:schemeClr val="bg1"/>
                          </a:solidFill>
                        </a:rPr>
                        <a:t>TOP </a:t>
                      </a:r>
                      <a:r>
                        <a:rPr lang="en-US" b="1" dirty="0" smtClean="0">
                          <a:solidFill>
                            <a:schemeClr val="bg1"/>
                          </a:solidFill>
                        </a:rPr>
                        <a:t>SOURCE</a:t>
                      </a:r>
                      <a:r>
                        <a:rPr lang="en-US" b="1" baseline="0" dirty="0" smtClean="0">
                          <a:solidFill>
                            <a:schemeClr val="bg1"/>
                          </a:solidFill>
                        </a:rPr>
                        <a:t> OF NEGATIVE</a:t>
                      </a:r>
                      <a:endParaRPr lang="en-US" b="1" dirty="0">
                        <a:solidFill>
                          <a:schemeClr val="bg1"/>
                        </a:solidFill>
                      </a:endParaRP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tc hMerge="1">
                  <a:txBody>
                    <a:bodyPr/>
                    <a:lstStyle/>
                    <a:p>
                      <a:endParaRPr lang="en-US" b="1" dirty="0">
                        <a:solidFill>
                          <a:schemeClr val="bg1"/>
                        </a:solidFill>
                      </a:endParaRP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tc hMerge="1">
                  <a:txBody>
                    <a:bodyPr/>
                    <a:lstStyle/>
                    <a:p>
                      <a:endParaRPr lang="en-US" b="1" dirty="0">
                        <a:solidFill>
                          <a:schemeClr val="bg1"/>
                        </a:solidFill>
                      </a:endParaRPr>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tc hMerge="1">
                  <a:txBody>
                    <a:bodyPr/>
                    <a:lstStyle/>
                    <a:p>
                      <a:endParaRPr lang="en-US" b="1" dirty="0">
                        <a:solidFill>
                          <a:schemeClr val="bg1"/>
                        </a:solidFill>
                      </a:endParaRP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780965035"/>
                  </a:ext>
                </a:extLst>
              </a:tr>
              <a:tr h="646771">
                <a:tc>
                  <a:txBody>
                    <a:bodyPr/>
                    <a:lstStyle/>
                    <a:p>
                      <a:r>
                        <a:rPr lang="en-US" b="1" dirty="0">
                          <a:solidFill>
                            <a:schemeClr val="bg1"/>
                          </a:solidFill>
                        </a:rPr>
                        <a:t>Nokia </a:t>
                      </a:r>
                      <a:r>
                        <a:rPr lang="en-US" b="1" dirty="0" smtClean="0">
                          <a:solidFill>
                            <a:schemeClr val="bg1"/>
                          </a:solidFill>
                        </a:rPr>
                        <a:t>7.2</a:t>
                      </a:r>
                      <a:endParaRPr lang="en-US" b="1" dirty="0">
                        <a:solidFill>
                          <a:schemeClr val="bg1"/>
                        </a:solidFill>
                      </a:endParaRP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b="1" dirty="0">
                          <a:solidFill>
                            <a:schemeClr val="bg1"/>
                          </a:solidFill>
                        </a:rPr>
                        <a:t>Nokia </a:t>
                      </a:r>
                      <a:r>
                        <a:rPr lang="en-US" b="1" dirty="0" smtClean="0">
                          <a:solidFill>
                            <a:schemeClr val="bg1"/>
                          </a:solidFill>
                        </a:rPr>
                        <a:t>2720 Flip</a:t>
                      </a:r>
                      <a:endParaRPr lang="en-US" b="1" dirty="0">
                        <a:solidFill>
                          <a:schemeClr val="bg1"/>
                        </a:solidFill>
                      </a:endParaRP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b="1" dirty="0">
                          <a:solidFill>
                            <a:schemeClr val="bg1"/>
                          </a:solidFill>
                        </a:rPr>
                        <a:t>Nokia </a:t>
                      </a:r>
                      <a:r>
                        <a:rPr lang="en-US" b="1" dirty="0" smtClean="0">
                          <a:solidFill>
                            <a:schemeClr val="bg1"/>
                          </a:solidFill>
                        </a:rPr>
                        <a:t>8.1</a:t>
                      </a:r>
                      <a:endParaRPr lang="en-US" b="1" dirty="0">
                        <a:solidFill>
                          <a:schemeClr val="bg1"/>
                        </a:solidFill>
                      </a:endParaRP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r>
                        <a:rPr lang="en-US" b="1" dirty="0" smtClean="0">
                          <a:solidFill>
                            <a:schemeClr val="bg1"/>
                          </a:solidFill>
                        </a:rPr>
                        <a:t>Nokia Brand</a:t>
                      </a:r>
                      <a:endParaRPr lang="en-US" b="1" dirty="0">
                        <a:solidFill>
                          <a:schemeClr val="bg1"/>
                        </a:solidFill>
                      </a:endParaRP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endParaRPr lang="en-US" b="1" dirty="0">
                        <a:solidFill>
                          <a:schemeClr val="bg1"/>
                        </a:solidFill>
                      </a:endParaRP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b="1" dirty="0">
                          <a:solidFill>
                            <a:schemeClr val="bg1"/>
                          </a:solidFill>
                        </a:rPr>
                        <a:t>Nokia </a:t>
                      </a:r>
                      <a:r>
                        <a:rPr lang="en-US" b="1" dirty="0" smtClean="0">
                          <a:solidFill>
                            <a:schemeClr val="bg1"/>
                          </a:solidFill>
                        </a:rPr>
                        <a:t>7.2</a:t>
                      </a:r>
                      <a:endParaRPr lang="en-US" b="1" dirty="0">
                        <a:solidFill>
                          <a:schemeClr val="bg1"/>
                        </a:solidFill>
                      </a:endParaRP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tc>
                  <a:txBody>
                    <a:bodyPr/>
                    <a:lstStyle/>
                    <a:p>
                      <a:r>
                        <a:rPr lang="en-US" b="1" dirty="0">
                          <a:solidFill>
                            <a:schemeClr val="bg1"/>
                          </a:solidFill>
                        </a:rPr>
                        <a:t>Nokia </a:t>
                      </a:r>
                      <a:r>
                        <a:rPr lang="en-US" b="1" dirty="0" smtClean="0">
                          <a:solidFill>
                            <a:schemeClr val="bg1"/>
                          </a:solidFill>
                        </a:rPr>
                        <a:t>2720 Flip</a:t>
                      </a:r>
                      <a:endParaRPr lang="en-US" b="1" dirty="0">
                        <a:solidFill>
                          <a:schemeClr val="bg1"/>
                        </a:solidFill>
                      </a:endParaRP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tc>
                  <a:txBody>
                    <a:bodyPr/>
                    <a:lstStyle/>
                    <a:p>
                      <a:r>
                        <a:rPr lang="en-US" b="1" dirty="0">
                          <a:solidFill>
                            <a:schemeClr val="bg1"/>
                          </a:solidFill>
                        </a:rPr>
                        <a:t>Nokia </a:t>
                      </a:r>
                      <a:r>
                        <a:rPr lang="en-US" b="1" dirty="0" smtClean="0">
                          <a:solidFill>
                            <a:schemeClr val="bg1"/>
                          </a:solidFill>
                        </a:rPr>
                        <a:t>8.1</a:t>
                      </a:r>
                      <a:endParaRPr lang="en-US" b="1" dirty="0">
                        <a:solidFill>
                          <a:schemeClr val="bg1"/>
                        </a:solidFill>
                      </a:endParaRP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tc>
                  <a:txBody>
                    <a:bodyPr/>
                    <a:lstStyle/>
                    <a:p>
                      <a:r>
                        <a:rPr lang="en-US" b="1" dirty="0" smtClean="0">
                          <a:solidFill>
                            <a:schemeClr val="bg1"/>
                          </a:solidFill>
                        </a:rPr>
                        <a:t>Nokia</a:t>
                      </a:r>
                      <a:r>
                        <a:rPr lang="en-US" b="1" baseline="0" dirty="0" smtClean="0">
                          <a:solidFill>
                            <a:schemeClr val="bg1"/>
                          </a:solidFill>
                        </a:rPr>
                        <a:t> Brand</a:t>
                      </a:r>
                      <a:endParaRPr lang="en-US" b="1" dirty="0">
                        <a:solidFill>
                          <a:schemeClr val="bg1"/>
                        </a:solidFill>
                      </a:endParaRPr>
                    </a:p>
                  </a:txBody>
                  <a:tcPr anchor="ct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336183326"/>
                  </a:ext>
                </a:extLst>
              </a:tr>
              <a:tr h="8522547">
                <a:tc>
                  <a:txBody>
                    <a:bodyPr/>
                    <a:lstStyle/>
                    <a:p>
                      <a:endParaRPr lang="en-US" dirty="0"/>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76200" cap="flat" cmpd="sng" algn="ctr">
                      <a:solidFill>
                        <a:schemeClr val="bg1"/>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51349790"/>
                  </a:ext>
                </a:extLst>
              </a:tr>
            </a:tbl>
          </a:graphicData>
        </a:graphic>
      </p:graphicFrame>
      <p:graphicFrame>
        <p:nvGraphicFramePr>
          <p:cNvPr id="13" name="Chart 12">
            <a:extLst>
              <a:ext uri="{FF2B5EF4-FFF2-40B4-BE49-F238E27FC236}">
                <a16:creationId xmlns:a16="http://schemas.microsoft.com/office/drawing/2014/main" id="{0C4BFF50-2E83-AC4B-9583-6CBCDEA9BA1E}"/>
              </a:ext>
            </a:extLst>
          </p:cNvPr>
          <p:cNvGraphicFramePr/>
          <p:nvPr>
            <p:extLst>
              <p:ext uri="{D42A27DB-BD31-4B8C-83A1-F6EECF244321}">
                <p14:modId xmlns:p14="http://schemas.microsoft.com/office/powerpoint/2010/main" val="2926472407"/>
              </p:ext>
            </p:extLst>
          </p:nvPr>
        </p:nvGraphicFramePr>
        <p:xfrm>
          <a:off x="1226127" y="3472540"/>
          <a:ext cx="2500738" cy="75438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Chart 11">
            <a:extLst>
              <a:ext uri="{FF2B5EF4-FFF2-40B4-BE49-F238E27FC236}">
                <a16:creationId xmlns:a16="http://schemas.microsoft.com/office/drawing/2014/main" id="{0C4BFF50-2E83-AC4B-9583-6CBCDEA9BA1E}"/>
              </a:ext>
            </a:extLst>
          </p:cNvPr>
          <p:cNvGraphicFramePr/>
          <p:nvPr>
            <p:extLst>
              <p:ext uri="{D42A27DB-BD31-4B8C-83A1-F6EECF244321}">
                <p14:modId xmlns:p14="http://schemas.microsoft.com/office/powerpoint/2010/main" val="1804844287"/>
              </p:ext>
            </p:extLst>
          </p:nvPr>
        </p:nvGraphicFramePr>
        <p:xfrm>
          <a:off x="3461913" y="3473528"/>
          <a:ext cx="2904228" cy="75438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Chart 14">
            <a:extLst>
              <a:ext uri="{FF2B5EF4-FFF2-40B4-BE49-F238E27FC236}">
                <a16:creationId xmlns:a16="http://schemas.microsoft.com/office/drawing/2014/main" id="{0C4BFF50-2E83-AC4B-9583-6CBCDEA9BA1E}"/>
              </a:ext>
            </a:extLst>
          </p:cNvPr>
          <p:cNvGraphicFramePr/>
          <p:nvPr>
            <p:extLst>
              <p:ext uri="{D42A27DB-BD31-4B8C-83A1-F6EECF244321}">
                <p14:modId xmlns:p14="http://schemas.microsoft.com/office/powerpoint/2010/main" val="584996048"/>
              </p:ext>
            </p:extLst>
          </p:nvPr>
        </p:nvGraphicFramePr>
        <p:xfrm>
          <a:off x="6199887" y="3554679"/>
          <a:ext cx="2500738" cy="75438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6" name="Chart 15">
            <a:extLst>
              <a:ext uri="{FF2B5EF4-FFF2-40B4-BE49-F238E27FC236}">
                <a16:creationId xmlns:a16="http://schemas.microsoft.com/office/drawing/2014/main" id="{0C4BFF50-2E83-AC4B-9583-6CBCDEA9BA1E}"/>
              </a:ext>
            </a:extLst>
          </p:cNvPr>
          <p:cNvGraphicFramePr/>
          <p:nvPr>
            <p:extLst>
              <p:ext uri="{D42A27DB-BD31-4B8C-83A1-F6EECF244321}">
                <p14:modId xmlns:p14="http://schemas.microsoft.com/office/powerpoint/2010/main" val="3607019961"/>
              </p:ext>
            </p:extLst>
          </p:nvPr>
        </p:nvGraphicFramePr>
        <p:xfrm>
          <a:off x="8998528" y="2870200"/>
          <a:ext cx="2500738" cy="816692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hart 17">
            <a:extLst>
              <a:ext uri="{FF2B5EF4-FFF2-40B4-BE49-F238E27FC236}">
                <a16:creationId xmlns:a16="http://schemas.microsoft.com/office/drawing/2014/main" id="{0C4BFF50-2E83-AC4B-9583-6CBCDEA9BA1E}"/>
              </a:ext>
            </a:extLst>
          </p:cNvPr>
          <p:cNvGraphicFramePr/>
          <p:nvPr>
            <p:extLst>
              <p:ext uri="{D42A27DB-BD31-4B8C-83A1-F6EECF244321}">
                <p14:modId xmlns:p14="http://schemas.microsoft.com/office/powerpoint/2010/main" val="4229473453"/>
              </p:ext>
            </p:extLst>
          </p:nvPr>
        </p:nvGraphicFramePr>
        <p:xfrm>
          <a:off x="13182576" y="3493322"/>
          <a:ext cx="2500738" cy="75438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9" name="Chart 18">
            <a:extLst>
              <a:ext uri="{FF2B5EF4-FFF2-40B4-BE49-F238E27FC236}">
                <a16:creationId xmlns:a16="http://schemas.microsoft.com/office/drawing/2014/main" id="{0C4BFF50-2E83-AC4B-9583-6CBCDEA9BA1E}"/>
              </a:ext>
            </a:extLst>
          </p:cNvPr>
          <p:cNvGraphicFramePr/>
          <p:nvPr>
            <p:extLst>
              <p:ext uri="{D42A27DB-BD31-4B8C-83A1-F6EECF244321}">
                <p14:modId xmlns:p14="http://schemas.microsoft.com/office/powerpoint/2010/main" val="309701456"/>
              </p:ext>
            </p:extLst>
          </p:nvPr>
        </p:nvGraphicFramePr>
        <p:xfrm>
          <a:off x="15922551" y="3285504"/>
          <a:ext cx="2500738" cy="7543800"/>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20" name="Chart 19">
            <a:extLst>
              <a:ext uri="{FF2B5EF4-FFF2-40B4-BE49-F238E27FC236}">
                <a16:creationId xmlns:a16="http://schemas.microsoft.com/office/drawing/2014/main" id="{0C4BFF50-2E83-AC4B-9583-6CBCDEA9BA1E}"/>
              </a:ext>
            </a:extLst>
          </p:cNvPr>
          <p:cNvGraphicFramePr/>
          <p:nvPr>
            <p:extLst>
              <p:ext uri="{D42A27DB-BD31-4B8C-83A1-F6EECF244321}">
                <p14:modId xmlns:p14="http://schemas.microsoft.com/office/powerpoint/2010/main" val="4035627710"/>
              </p:ext>
            </p:extLst>
          </p:nvPr>
        </p:nvGraphicFramePr>
        <p:xfrm>
          <a:off x="20969277" y="3472540"/>
          <a:ext cx="2500738" cy="7607134"/>
        </p:xfrm>
        <a:graphic>
          <a:graphicData uri="http://schemas.openxmlformats.org/drawingml/2006/chart">
            <c:chart xmlns:c="http://schemas.openxmlformats.org/drawingml/2006/chart" xmlns:r="http://schemas.openxmlformats.org/officeDocument/2006/relationships" r:id="rId9"/>
          </a:graphicData>
        </a:graphic>
      </p:graphicFrame>
      <p:graphicFrame>
        <p:nvGraphicFramePr>
          <p:cNvPr id="22" name="Chart 21">
            <a:extLst>
              <a:ext uri="{FF2B5EF4-FFF2-40B4-BE49-F238E27FC236}">
                <a16:creationId xmlns:a16="http://schemas.microsoft.com/office/drawing/2014/main" id="{0C4BFF50-2E83-AC4B-9583-6CBCDEA9BA1E}"/>
              </a:ext>
            </a:extLst>
          </p:cNvPr>
          <p:cNvGraphicFramePr/>
          <p:nvPr>
            <p:extLst>
              <p:ext uri="{D42A27DB-BD31-4B8C-83A1-F6EECF244321}">
                <p14:modId xmlns:p14="http://schemas.microsoft.com/office/powerpoint/2010/main" val="4060653779"/>
              </p:ext>
            </p:extLst>
          </p:nvPr>
        </p:nvGraphicFramePr>
        <p:xfrm>
          <a:off x="18468539" y="3473528"/>
          <a:ext cx="2500738" cy="7543800"/>
        </p:xfrm>
        <a:graphic>
          <a:graphicData uri="http://schemas.openxmlformats.org/drawingml/2006/chart">
            <c:chart xmlns:c="http://schemas.openxmlformats.org/drawingml/2006/chart" xmlns:r="http://schemas.openxmlformats.org/officeDocument/2006/relationships" r:id="rId10"/>
          </a:graphicData>
        </a:graphic>
      </p:graphicFrame>
    </p:spTree>
    <p:extLst>
      <p:ext uri="{BB962C8B-B14F-4D97-AF65-F5344CB8AC3E}">
        <p14:creationId xmlns:p14="http://schemas.microsoft.com/office/powerpoint/2010/main" val="75272602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467486" y="454752"/>
            <a:ext cx="18403954" cy="1131656"/>
          </a:xfrm>
        </p:spPr>
        <p:txBody>
          <a:bodyPr>
            <a:normAutofit/>
          </a:bodyPr>
          <a:lstStyle/>
          <a:p>
            <a:r>
              <a:rPr lang="en-US" altLang="en-US" sz="5400" b="1" dirty="0">
                <a:solidFill>
                  <a:srgbClr val="C00000"/>
                </a:solidFill>
                <a:ea typeface="Roboto" panose="02000000000000000000" pitchFamily="2" charset="0"/>
                <a:cs typeface="Roboto" panose="02000000000000000000" pitchFamily="2" charset="0"/>
              </a:rPr>
              <a:t>DEFINITION OF PURCHASE INTENT </a:t>
            </a:r>
            <a:endParaRPr lang="en-US" sz="5400" b="1" dirty="0">
              <a:solidFill>
                <a:srgbClr val="C00000"/>
              </a:solidFill>
            </a:endParaRPr>
          </a:p>
        </p:txBody>
      </p:sp>
      <p:sp>
        <p:nvSpPr>
          <p:cNvPr id="3" name="Slide Number Placeholder 2"/>
          <p:cNvSpPr>
            <a:spLocks noGrp="1"/>
          </p:cNvSpPr>
          <p:nvPr>
            <p:ph type="sldNum" sz="quarter" idx="2"/>
          </p:nvPr>
        </p:nvSpPr>
        <p:spPr/>
        <p:txBody>
          <a:bodyPr/>
          <a:lstStyle/>
          <a:p>
            <a:fld id="{20752FB9-4AF5-4D02-92F1-114FA4C71F5B}" type="slidenum">
              <a:rPr lang="en-US" smtClean="0"/>
              <a:pPr/>
              <a:t>13</a:t>
            </a:fld>
            <a:endParaRPr lang="en-US" dirty="0"/>
          </a:p>
        </p:txBody>
      </p:sp>
      <p:sp>
        <p:nvSpPr>
          <p:cNvPr id="4" name="TextBox 3"/>
          <p:cNvSpPr txBox="1"/>
          <p:nvPr/>
        </p:nvSpPr>
        <p:spPr>
          <a:xfrm>
            <a:off x="2019300" y="2340039"/>
            <a:ext cx="18230849" cy="16414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defTabSz="825500"/>
            <a:r>
              <a:rPr lang="en-US" sz="5000" dirty="0"/>
              <a:t>PI (Purchase Intent) is the probability that a consumer will buy a product or service. PI have 3 levels:</a:t>
            </a:r>
          </a:p>
        </p:txBody>
      </p:sp>
      <p:graphicFrame>
        <p:nvGraphicFramePr>
          <p:cNvPr id="6" name="Diagram 5"/>
          <p:cNvGraphicFramePr/>
          <p:nvPr>
            <p:extLst/>
          </p:nvPr>
        </p:nvGraphicFramePr>
        <p:xfrm>
          <a:off x="2019308" y="785963"/>
          <a:ext cx="20554942" cy="108373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p:cNvSpPr txBox="1"/>
          <p:nvPr/>
        </p:nvSpPr>
        <p:spPr>
          <a:xfrm>
            <a:off x="3701530" y="10422483"/>
            <a:ext cx="102657" cy="8720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5000" b="0" i="0" u="none" strike="noStrike" cap="none" spc="0" normalizeH="0" baseline="0" dirty="0">
              <a:ln>
                <a:noFill/>
              </a:ln>
              <a:solidFill>
                <a:srgbClr val="000000"/>
              </a:solidFill>
              <a:effectLst/>
              <a:uFillTx/>
              <a:latin typeface="+mn-lt"/>
              <a:ea typeface="+mn-ea"/>
              <a:cs typeface="+mn-cs"/>
              <a:sym typeface="Helvetica Light"/>
            </a:endParaRPr>
          </a:p>
        </p:txBody>
      </p:sp>
      <p:graphicFrame>
        <p:nvGraphicFramePr>
          <p:cNvPr id="10" name="Table 9"/>
          <p:cNvGraphicFramePr>
            <a:graphicFrameLocks noGrp="1"/>
          </p:cNvGraphicFramePr>
          <p:nvPr>
            <p:extLst/>
          </p:nvPr>
        </p:nvGraphicFramePr>
        <p:xfrm>
          <a:off x="498764" y="9391650"/>
          <a:ext cx="22018336" cy="2505224"/>
        </p:xfrm>
        <a:graphic>
          <a:graphicData uri="http://schemas.openxmlformats.org/drawingml/2006/table">
            <a:tbl>
              <a:tblPr firstRow="1" bandRow="1">
                <a:tableStyleId>{5940675A-B579-460E-94D1-54222C63F5DA}</a:tableStyleId>
              </a:tblPr>
              <a:tblGrid>
                <a:gridCol w="2057400">
                  <a:extLst>
                    <a:ext uri="{9D8B030D-6E8A-4147-A177-3AD203B41FA5}">
                      <a16:colId xmlns:a16="http://schemas.microsoft.com/office/drawing/2014/main" val="2929049807"/>
                    </a:ext>
                  </a:extLst>
                </a:gridCol>
                <a:gridCol w="6815278">
                  <a:extLst>
                    <a:ext uri="{9D8B030D-6E8A-4147-A177-3AD203B41FA5}">
                      <a16:colId xmlns:a16="http://schemas.microsoft.com/office/drawing/2014/main" val="2709357297"/>
                    </a:ext>
                  </a:extLst>
                </a:gridCol>
                <a:gridCol w="7322362">
                  <a:extLst>
                    <a:ext uri="{9D8B030D-6E8A-4147-A177-3AD203B41FA5}">
                      <a16:colId xmlns:a16="http://schemas.microsoft.com/office/drawing/2014/main" val="3124475850"/>
                    </a:ext>
                  </a:extLst>
                </a:gridCol>
                <a:gridCol w="5823296">
                  <a:extLst>
                    <a:ext uri="{9D8B030D-6E8A-4147-A177-3AD203B41FA5}">
                      <a16:colId xmlns:a16="http://schemas.microsoft.com/office/drawing/2014/main" val="1830081701"/>
                    </a:ext>
                  </a:extLst>
                </a:gridCol>
              </a:tblGrid>
              <a:tr h="2505224">
                <a:tc>
                  <a:txBody>
                    <a:bodyPr/>
                    <a:lstStyle/>
                    <a:p>
                      <a:r>
                        <a:rPr lang="en-US" sz="3200" b="1" dirty="0">
                          <a:latin typeface="Helvetica" panose="020B0604020202020204" pitchFamily="34" charset="0"/>
                          <a:cs typeface="Helvetica" panose="020B0604020202020204" pitchFamily="34" charset="0"/>
                        </a:rPr>
                        <a:t>Keyword Search</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r>
                        <a:rPr lang="en-US" sz="2800" dirty="0" err="1">
                          <a:latin typeface="Helvetica" panose="020B0604020202020204" pitchFamily="34" charset="0"/>
                          <a:cs typeface="Helvetica" panose="020B0604020202020204" pitchFamily="34" charset="0"/>
                        </a:rPr>
                        <a:t>Muốn</a:t>
                      </a:r>
                      <a:r>
                        <a:rPr lang="en-US" sz="2800" dirty="0">
                          <a:latin typeface="Helvetica" panose="020B0604020202020204" pitchFamily="34" charset="0"/>
                          <a:cs typeface="Helvetica" panose="020B0604020202020204" pitchFamily="34" charset="0"/>
                        </a:rPr>
                        <a:t> </a:t>
                      </a:r>
                      <a:r>
                        <a:rPr lang="en-US" sz="2800" dirty="0" err="1">
                          <a:latin typeface="Helvetica" panose="020B0604020202020204" pitchFamily="34" charset="0"/>
                          <a:cs typeface="Helvetica" panose="020B0604020202020204" pitchFamily="34" charset="0"/>
                        </a:rPr>
                        <a:t>mua</a:t>
                      </a:r>
                      <a:r>
                        <a:rPr lang="en-US" sz="2800" dirty="0">
                          <a:latin typeface="Helvetica" panose="020B0604020202020204" pitchFamily="34" charset="0"/>
                          <a:cs typeface="Helvetica" panose="020B0604020202020204" pitchFamily="34" charset="0"/>
                        </a:rPr>
                        <a:t>, </a:t>
                      </a:r>
                      <a:r>
                        <a:rPr lang="en-US" sz="2800" dirty="0" err="1">
                          <a:latin typeface="Helvetica" panose="020B0604020202020204" pitchFamily="34" charset="0"/>
                          <a:cs typeface="Helvetica" panose="020B0604020202020204" pitchFamily="34" charset="0"/>
                        </a:rPr>
                        <a:t>định</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mua</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mua</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ngay</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mua</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liền</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chắc</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mua</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tính</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mua</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quan</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tâm</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đến</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thích</a:t>
                      </a:r>
                      <a:r>
                        <a:rPr lang="en-US" sz="2800" baseline="0" dirty="0">
                          <a:latin typeface="Helvetica" panose="020B0604020202020204" pitchFamily="34" charset="0"/>
                          <a:cs typeface="Helvetica" panose="020B0604020202020204" pitchFamily="34" charset="0"/>
                        </a:rPr>
                        <a:t>,…</a:t>
                      </a:r>
                      <a:endParaRPr lang="en-US" sz="2800" dirty="0">
                        <a:latin typeface="Helvetica" panose="020B0604020202020204" pitchFamily="34" charset="0"/>
                        <a:cs typeface="Helvetica" panose="020B06040202020202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5DA86"/>
                    </a:solidFill>
                  </a:tcPr>
                </a:tc>
                <a:tc>
                  <a:txBody>
                    <a:bodyPr/>
                    <a:lstStyle/>
                    <a:p>
                      <a:r>
                        <a:rPr lang="en-US" sz="2800" dirty="0" err="1">
                          <a:latin typeface="Helvetica" panose="020B0604020202020204" pitchFamily="34" charset="0"/>
                          <a:cs typeface="Helvetica" panose="020B0604020202020204" pitchFamily="34" charset="0"/>
                        </a:rPr>
                        <a:t>Khuyến</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mãi</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không</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khuyến</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mãi</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gì</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ưu</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đãi</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giá</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bao</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nhiêu</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còn</a:t>
                      </a:r>
                      <a:r>
                        <a:rPr lang="en-US" sz="2800" baseline="0" dirty="0">
                          <a:latin typeface="Helvetica" panose="020B0604020202020204" pitchFamily="34" charset="0"/>
                          <a:cs typeface="Helvetica" panose="020B0604020202020204" pitchFamily="34" charset="0"/>
                        </a:rPr>
                        <a:t> hang </a:t>
                      </a:r>
                      <a:r>
                        <a:rPr lang="en-US" sz="2800" baseline="0" dirty="0" err="1">
                          <a:latin typeface="Helvetica" panose="020B0604020202020204" pitchFamily="34" charset="0"/>
                          <a:cs typeface="Helvetica" panose="020B0604020202020204" pitchFamily="34" charset="0"/>
                        </a:rPr>
                        <a:t>không</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có</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bảo</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hành</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có</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mẫu</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quà</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tặng</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tặng</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gì</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giảm</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giá</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đặt</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mua</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máy</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thủ</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tục</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trả</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góp</a:t>
                      </a:r>
                      <a:r>
                        <a:rPr lang="en-US" sz="2800" baseline="0" dirty="0">
                          <a:latin typeface="Helvetica" panose="020B0604020202020204" pitchFamily="34" charset="0"/>
                          <a:cs typeface="Helvetica" panose="020B0604020202020204" pitchFamily="34" charset="0"/>
                        </a:rPr>
                        <a:t>, con </a:t>
                      </a:r>
                      <a:r>
                        <a:rPr lang="en-US" sz="2800" baseline="0" dirty="0" err="1">
                          <a:latin typeface="Helvetica" panose="020B0604020202020204" pitchFamily="34" charset="0"/>
                          <a:cs typeface="Helvetica" panose="020B0604020202020204" pitchFamily="34" charset="0"/>
                        </a:rPr>
                        <a:t>nào</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tốt</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cho</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xin</a:t>
                      </a:r>
                      <a:r>
                        <a:rPr lang="en-US" sz="2800" baseline="0" dirty="0">
                          <a:latin typeface="Helvetica" panose="020B0604020202020204" pitchFamily="34" charset="0"/>
                          <a:cs typeface="Helvetica" panose="020B0604020202020204" pitchFamily="34" charset="0"/>
                        </a:rPr>
                        <a:t> review,…</a:t>
                      </a:r>
                      <a:endParaRPr lang="en-US" sz="2800" dirty="0">
                        <a:latin typeface="Helvetica" panose="020B0604020202020204" pitchFamily="34" charset="0"/>
                        <a:cs typeface="Helvetica" panose="020B06040202020202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FCC41"/>
                    </a:solidFill>
                  </a:tcPr>
                </a:tc>
                <a:tc>
                  <a:txBody>
                    <a:bodyPr/>
                    <a:lstStyle/>
                    <a:p>
                      <a:r>
                        <a:rPr lang="en-US" sz="2800" dirty="0" err="1">
                          <a:latin typeface="Helvetica" panose="020B0604020202020204" pitchFamily="34" charset="0"/>
                          <a:cs typeface="Helvetica" panose="020B0604020202020204" pitchFamily="34" charset="0"/>
                        </a:rPr>
                        <a:t>Mua</a:t>
                      </a:r>
                      <a:r>
                        <a:rPr lang="en-US" sz="2800" dirty="0">
                          <a:latin typeface="Helvetica" panose="020B0604020202020204" pitchFamily="34" charset="0"/>
                          <a:cs typeface="Helvetica" panose="020B0604020202020204" pitchFamily="34" charset="0"/>
                        </a:rPr>
                        <a:t>, </a:t>
                      </a:r>
                      <a:r>
                        <a:rPr lang="en-US" sz="2800" dirty="0" err="1">
                          <a:latin typeface="Helvetica" panose="020B0604020202020204" pitchFamily="34" charset="0"/>
                          <a:cs typeface="Helvetica" panose="020B0604020202020204" pitchFamily="34" charset="0"/>
                        </a:rPr>
                        <a:t>cần</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mua</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có</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hàng</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chưa</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còn</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hàng</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không</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khi</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nào</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về</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hàng</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đặt</a:t>
                      </a:r>
                      <a:r>
                        <a:rPr lang="en-US" sz="2800" baseline="0" dirty="0">
                          <a:latin typeface="Helvetica" panose="020B0604020202020204" pitchFamily="34" charset="0"/>
                          <a:cs typeface="Helvetica" panose="020B0604020202020204" pitchFamily="34" charset="0"/>
                        </a:rPr>
                        <a:t> </a:t>
                      </a:r>
                      <a:r>
                        <a:rPr lang="en-US" sz="2800" baseline="0" dirty="0" err="1">
                          <a:latin typeface="Helvetica" panose="020B0604020202020204" pitchFamily="34" charset="0"/>
                          <a:cs typeface="Helvetica" panose="020B0604020202020204" pitchFamily="34" charset="0"/>
                        </a:rPr>
                        <a:t>trước</a:t>
                      </a:r>
                      <a:r>
                        <a:rPr lang="en-US" sz="2800" baseline="0" dirty="0">
                          <a:latin typeface="Helvetica" panose="020B0604020202020204" pitchFamily="34" charset="0"/>
                          <a:cs typeface="Helvetica" panose="020B0604020202020204" pitchFamily="34" charset="0"/>
                        </a:rPr>
                        <a:t>,… </a:t>
                      </a:r>
                      <a:endParaRPr lang="en-US" sz="2800" dirty="0">
                        <a:latin typeface="Helvetica" panose="020B0604020202020204" pitchFamily="34" charset="0"/>
                        <a:cs typeface="Helvetica" panose="020B06040202020202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C29847"/>
                    </a:solidFill>
                  </a:tcPr>
                </a:tc>
                <a:extLst>
                  <a:ext uri="{0D108BD9-81ED-4DB2-BD59-A6C34878D82A}">
                    <a16:rowId xmlns:a16="http://schemas.microsoft.com/office/drawing/2014/main" val="2470747959"/>
                  </a:ext>
                </a:extLst>
              </a:tr>
            </a:tbl>
          </a:graphicData>
        </a:graphic>
      </p:graphicFrame>
    </p:spTree>
    <p:extLst>
      <p:ext uri="{BB962C8B-B14F-4D97-AF65-F5344CB8AC3E}">
        <p14:creationId xmlns:p14="http://schemas.microsoft.com/office/powerpoint/2010/main" val="1813014048"/>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78383" y="453878"/>
            <a:ext cx="18403954" cy="1131656"/>
          </a:xfrm>
        </p:spPr>
        <p:txBody>
          <a:bodyPr>
            <a:normAutofit/>
          </a:bodyPr>
          <a:lstStyle/>
          <a:p>
            <a:r>
              <a:rPr lang="en-US" sz="5400" b="1" dirty="0">
                <a:solidFill>
                  <a:srgbClr val="C00000"/>
                </a:solidFill>
                <a:latin typeface="Arial" panose="020B0604020202020204" pitchFamily="34" charset="0"/>
                <a:cs typeface="Arial" panose="020B0604020202020204" pitchFamily="34" charset="0"/>
              </a:rPr>
              <a:t>PURCHASE INTENT</a:t>
            </a:r>
          </a:p>
        </p:txBody>
      </p:sp>
      <p:sp>
        <p:nvSpPr>
          <p:cNvPr id="3" name="Slide Number Placeholder 2"/>
          <p:cNvSpPr>
            <a:spLocks noGrp="1"/>
          </p:cNvSpPr>
          <p:nvPr>
            <p:ph type="sldNum" sz="quarter" idx="2"/>
          </p:nvPr>
        </p:nvSpPr>
        <p:spPr/>
        <p:txBody>
          <a:bodyPr/>
          <a:lstStyle/>
          <a:p>
            <a:fld id="{20752FB9-4AF5-4D02-92F1-114FA4C71F5B}" type="slidenum">
              <a:rPr lang="en-US" smtClean="0">
                <a:latin typeface="Arial" panose="020B0604020202020204" pitchFamily="34" charset="0"/>
                <a:cs typeface="Arial" panose="020B0604020202020204" pitchFamily="34" charset="0"/>
              </a:rPr>
              <a:pPr/>
              <a:t>14</a:t>
            </a:fld>
            <a:endParaRPr lang="en-US" dirty="0">
              <a:latin typeface="Arial" panose="020B0604020202020204" pitchFamily="34" charset="0"/>
              <a:cs typeface="Arial" panose="020B0604020202020204" pitchFamily="34" charset="0"/>
            </a:endParaRPr>
          </a:p>
        </p:txBody>
      </p:sp>
      <p:graphicFrame>
        <p:nvGraphicFramePr>
          <p:cNvPr id="11" name="Table 2">
            <a:extLst>
              <a:ext uri="{FF2B5EF4-FFF2-40B4-BE49-F238E27FC236}">
                <a16:creationId xmlns:a16="http://schemas.microsoft.com/office/drawing/2014/main" id="{F14CCF29-77B5-6248-88FA-6176D1554D88}"/>
              </a:ext>
            </a:extLst>
          </p:cNvPr>
          <p:cNvGraphicFramePr>
            <a:graphicFrameLocks noGrp="1"/>
          </p:cNvGraphicFramePr>
          <p:nvPr>
            <p:extLst/>
          </p:nvPr>
        </p:nvGraphicFramePr>
        <p:xfrm>
          <a:off x="15159788" y="2299962"/>
          <a:ext cx="8903369" cy="11674050"/>
        </p:xfrm>
        <a:graphic>
          <a:graphicData uri="http://schemas.openxmlformats.org/drawingml/2006/table">
            <a:tbl>
              <a:tblPr firstRow="1" bandRow="1">
                <a:tableStyleId>{5940675A-B579-460E-94D1-54222C63F5DA}</a:tableStyleId>
              </a:tblPr>
              <a:tblGrid>
                <a:gridCol w="8903369">
                  <a:extLst>
                    <a:ext uri="{9D8B030D-6E8A-4147-A177-3AD203B41FA5}">
                      <a16:colId xmlns:a16="http://schemas.microsoft.com/office/drawing/2014/main" val="2440940660"/>
                    </a:ext>
                  </a:extLst>
                </a:gridCol>
              </a:tblGrid>
              <a:tr h="484279">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r>
                        <a:rPr lang="en-US" sz="3200" b="1" dirty="0">
                          <a:solidFill>
                            <a:schemeClr val="bg1"/>
                          </a:solidFill>
                          <a:latin typeface="Helvetica" panose="020B0604020202020204" pitchFamily="34" charset="0"/>
                          <a:cs typeface="Helvetica" panose="020B0604020202020204" pitchFamily="34" charset="0"/>
                        </a:rPr>
                        <a:t>PURCHASE</a:t>
                      </a:r>
                      <a:r>
                        <a:rPr lang="en-US" sz="3200" b="1" baseline="0" dirty="0">
                          <a:solidFill>
                            <a:schemeClr val="bg1"/>
                          </a:solidFill>
                          <a:latin typeface="Helvetica" panose="020B0604020202020204" pitchFamily="34" charset="0"/>
                          <a:cs typeface="Helvetica" panose="020B0604020202020204" pitchFamily="34" charset="0"/>
                        </a:rPr>
                        <a:t> INTENT</a:t>
                      </a:r>
                      <a:endParaRPr lang="en-US" sz="3200" b="1" dirty="0">
                        <a:solidFill>
                          <a:schemeClr val="bg1"/>
                        </a:solidFill>
                        <a:latin typeface="Helvetica" panose="020B0604020202020204" pitchFamily="34" charset="0"/>
                        <a:cs typeface="Helvetica" panose="020B06040202020202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B12318"/>
                    </a:solidFill>
                  </a:tcPr>
                </a:tc>
                <a:extLst>
                  <a:ext uri="{0D108BD9-81ED-4DB2-BD59-A6C34878D82A}">
                    <a16:rowId xmlns:a16="http://schemas.microsoft.com/office/drawing/2014/main" val="3215094643"/>
                  </a:ext>
                </a:extLst>
              </a:tr>
              <a:tr h="6958324">
                <a:tc>
                  <a:txBody>
                    <a:bodyPr/>
                    <a:lstStyle/>
                    <a:p>
                      <a:pPr marL="571500" indent="-571500" algn="l">
                        <a:buFont typeface="Wingdings" panose="05000000000000000000" pitchFamily="2" charset="2"/>
                        <a:buChar char="ü"/>
                      </a:pPr>
                      <a:r>
                        <a:rPr lang="en-US" sz="3000" dirty="0">
                          <a:latin typeface="Arial" panose="020B0604020202020204" pitchFamily="34" charset="0"/>
                          <a:cs typeface="Arial" panose="020B0604020202020204" pitchFamily="34" charset="0"/>
                        </a:rPr>
                        <a:t>Purchase</a:t>
                      </a:r>
                      <a:r>
                        <a:rPr lang="en-US" sz="3000" baseline="0" dirty="0">
                          <a:latin typeface="Arial" panose="020B0604020202020204" pitchFamily="34" charset="0"/>
                          <a:cs typeface="Arial" panose="020B0604020202020204" pitchFamily="34" charset="0"/>
                        </a:rPr>
                        <a:t> intent</a:t>
                      </a:r>
                      <a:r>
                        <a:rPr lang="en-US" sz="3000" dirty="0">
                          <a:latin typeface="Arial" panose="020B0604020202020204" pitchFamily="34" charset="0"/>
                          <a:cs typeface="Arial" panose="020B0604020202020204" pitchFamily="34" charset="0"/>
                        </a:rPr>
                        <a:t> of NOKIA was mainly made from: </a:t>
                      </a:r>
                    </a:p>
                    <a:p>
                      <a:pPr marL="1082675" marR="0" indent="-457200" algn="l" defTabSz="825481"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sz="3000" dirty="0">
                          <a:latin typeface="Arial" panose="020B0604020202020204" pitchFamily="34" charset="0"/>
                          <a:cs typeface="Arial" panose="020B0604020202020204" pitchFamily="34" charset="0"/>
                        </a:rPr>
                        <a:t>User’s discussions </a:t>
                      </a:r>
                      <a:r>
                        <a:rPr lang="en-US" sz="3000" dirty="0" smtClean="0">
                          <a:latin typeface="Arial" panose="020B0604020202020204" pitchFamily="34" charset="0"/>
                          <a:cs typeface="Arial" panose="020B0604020202020204" pitchFamily="34" charset="0"/>
                        </a:rPr>
                        <a:t>2</a:t>
                      </a:r>
                      <a:r>
                        <a:rPr lang="en-US" sz="3000" baseline="0" dirty="0" smtClean="0">
                          <a:latin typeface="Arial" panose="020B0604020202020204" pitchFamily="34" charset="0"/>
                          <a:cs typeface="Arial" panose="020B0604020202020204" pitchFamily="34" charset="0"/>
                        </a:rPr>
                        <a:t> </a:t>
                      </a:r>
                      <a:r>
                        <a:rPr lang="en-US" sz="30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E-commerce </a:t>
                      </a:r>
                      <a:r>
                        <a:rPr lang="en-US" sz="30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page </a:t>
                      </a:r>
                      <a:r>
                        <a:rPr lang="en-US" sz="30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a:t>
                      </a:r>
                      <a:r>
                        <a:rPr lang="en-US" sz="30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hlinkClick r:id="rId3"/>
                        </a:rPr>
                        <a:t>fptshop.com.vn</a:t>
                      </a:r>
                      <a:r>
                        <a:rPr lang="en-US" sz="30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 (</a:t>
                      </a:r>
                      <a:r>
                        <a:rPr lang="en-US" sz="30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hlinkClick r:id="rId4"/>
                        </a:rPr>
                        <a:t>thegioididong.com.vn</a:t>
                      </a:r>
                      <a:r>
                        <a:rPr lang="en-US" sz="30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 and Facebook page (</a:t>
                      </a:r>
                      <a:r>
                        <a:rPr lang="en-US" sz="30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hlinkClick r:id="rId5"/>
                        </a:rPr>
                        <a:t>Nokia Mobile</a:t>
                      </a:r>
                      <a:r>
                        <a:rPr lang="en-US" sz="30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a:t>
                      </a:r>
                      <a:endParaRPr lang="en-US" sz="30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endParaRPr>
                    </a:p>
                    <a:p>
                      <a:pPr marL="457200" marR="0" indent="-457200"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000" dirty="0">
                          <a:latin typeface="Arial" panose="020B0604020202020204" pitchFamily="34" charset="0"/>
                          <a:cs typeface="Arial" panose="020B0604020202020204" pitchFamily="34" charset="0"/>
                        </a:rPr>
                        <a:t>The</a:t>
                      </a:r>
                      <a:r>
                        <a:rPr lang="en-US" sz="3000" baseline="0" dirty="0">
                          <a:latin typeface="Arial" panose="020B0604020202020204" pitchFamily="34" charset="0"/>
                          <a:cs typeface="Arial" panose="020B0604020202020204" pitchFamily="34" charset="0"/>
                        </a:rPr>
                        <a:t> </a:t>
                      </a:r>
                      <a:r>
                        <a:rPr lang="en-US" sz="3000" b="0" i="0" u="none" strike="noStrike" cap="none" spc="0" baseline="0" dirty="0">
                          <a:ln>
                            <a:noFill/>
                          </a:ln>
                          <a:solidFill>
                            <a:schemeClr val="tx1"/>
                          </a:solidFill>
                          <a:effectLst/>
                          <a:uFillTx/>
                          <a:latin typeface="Arial" panose="020B0604020202020204" pitchFamily="34" charset="0"/>
                          <a:ea typeface="+mn-ea"/>
                          <a:cs typeface="Arial" panose="020B0604020202020204" pitchFamily="34" charset="0"/>
                          <a:sym typeface="Helvetica Light"/>
                        </a:rPr>
                        <a:t>PI Nokia </a:t>
                      </a: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7.2 is increase 15.3% compare to last period. (</a:t>
                      </a: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6"/>
                        </a:rPr>
                        <a:t>Link</a:t>
                      </a: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 </a:t>
                      </a: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Link</a:t>
                      </a: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 </a:t>
                      </a: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8"/>
                        </a:rPr>
                        <a:t>Link</a:t>
                      </a: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a:t>
                      </a:r>
                    </a:p>
                    <a:p>
                      <a:pPr marL="457200" marR="0" indent="-457200"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The </a:t>
                      </a:r>
                      <a:r>
                        <a:rPr lang="en-US" sz="3000" b="0" i="0" u="none" strike="noStrike" cap="none" spc="0" baseline="0" dirty="0">
                          <a:ln>
                            <a:noFill/>
                          </a:ln>
                          <a:solidFill>
                            <a:schemeClr val="tx1"/>
                          </a:solidFill>
                          <a:effectLst/>
                          <a:uFillTx/>
                          <a:latin typeface="Arial" panose="020B0604020202020204" pitchFamily="34" charset="0"/>
                          <a:ea typeface="+mn-ea"/>
                          <a:cs typeface="Arial" panose="020B0604020202020204" pitchFamily="34" charset="0"/>
                          <a:sym typeface="Helvetica Light"/>
                        </a:rPr>
                        <a:t>PI Nokia </a:t>
                      </a: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2720 Flip </a:t>
                      </a:r>
                      <a:r>
                        <a:rPr lang="en-US" sz="3000" b="0" i="0" u="none" strike="noStrike" cap="none" spc="0" baseline="0" dirty="0">
                          <a:ln>
                            <a:noFill/>
                          </a:ln>
                          <a:solidFill>
                            <a:schemeClr val="tx1"/>
                          </a:solidFill>
                          <a:effectLst/>
                          <a:uFillTx/>
                          <a:latin typeface="Arial" panose="020B0604020202020204" pitchFamily="34" charset="0"/>
                          <a:ea typeface="+mn-ea"/>
                          <a:cs typeface="Arial" panose="020B0604020202020204" pitchFamily="34" charset="0"/>
                          <a:sym typeface="Helvetica Light"/>
                        </a:rPr>
                        <a:t>accounts for </a:t>
                      </a: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7.9% </a:t>
                      </a:r>
                      <a:r>
                        <a:rPr lang="en-US" sz="3000" b="0" i="0" u="none" strike="noStrike" cap="none" spc="0" baseline="0" dirty="0">
                          <a:ln>
                            <a:noFill/>
                          </a:ln>
                          <a:solidFill>
                            <a:schemeClr val="tx1"/>
                          </a:solidFill>
                          <a:effectLst/>
                          <a:uFillTx/>
                          <a:latin typeface="Arial" panose="020B0604020202020204" pitchFamily="34" charset="0"/>
                          <a:ea typeface="+mn-ea"/>
                          <a:cs typeface="Arial" panose="020B0604020202020204" pitchFamily="34" charset="0"/>
                          <a:sym typeface="Helvetica Light"/>
                        </a:rPr>
                        <a:t>of  the total </a:t>
                      </a: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discussion, which is decrease 15.5% compare to last period (</a:t>
                      </a: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9"/>
                        </a:rPr>
                        <a:t>Link</a:t>
                      </a: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 </a:t>
                      </a: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10"/>
                        </a:rPr>
                        <a:t>Link</a:t>
                      </a: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 </a:t>
                      </a: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11"/>
                        </a:rPr>
                        <a:t>Link</a:t>
                      </a: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a:t>
                      </a:r>
                      <a:endParaRPr lang="en-US" sz="3000" b="0" i="0" u="none" strike="noStrike" cap="none" spc="0" baseline="0" dirty="0">
                        <a:ln>
                          <a:noFill/>
                        </a:ln>
                        <a:solidFill>
                          <a:schemeClr val="tx1"/>
                        </a:solidFill>
                        <a:effectLst/>
                        <a:uFillTx/>
                        <a:latin typeface="Arial" panose="020B0604020202020204" pitchFamily="34" charset="0"/>
                        <a:ea typeface="+mn-ea"/>
                        <a:cs typeface="Arial" panose="020B0604020202020204" pitchFamily="34" charset="0"/>
                        <a:sym typeface="Helvetica Light"/>
                      </a:endParaRPr>
                    </a:p>
                    <a:p>
                      <a:pPr marL="457200" marR="0" lvl="0" indent="-457200"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0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In this period </a:t>
                      </a:r>
                      <a:r>
                        <a:rPr lang="en-US" sz="30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have the </a:t>
                      </a:r>
                      <a:r>
                        <a:rPr lang="en-US" sz="30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lower </a:t>
                      </a:r>
                      <a:r>
                        <a:rPr lang="en-US" sz="30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number of people definitely buy the product </a:t>
                      </a:r>
                      <a:r>
                        <a:rPr lang="en-US" sz="30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than last period. </a:t>
                      </a:r>
                      <a:r>
                        <a:rPr lang="en-US" sz="30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This </a:t>
                      </a:r>
                      <a:r>
                        <a:rPr lang="en-US" sz="30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period, </a:t>
                      </a:r>
                      <a:r>
                        <a:rPr lang="en-US" sz="30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the number of people asking about the </a:t>
                      </a:r>
                      <a:r>
                        <a:rPr lang="en-US" sz="30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product, </a:t>
                      </a:r>
                      <a:r>
                        <a:rPr lang="en-US" sz="30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want know about the </a:t>
                      </a:r>
                      <a:r>
                        <a:rPr lang="en-US" sz="30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function </a:t>
                      </a:r>
                      <a:r>
                        <a:rPr lang="en-US" sz="30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of product Nokia </a:t>
                      </a:r>
                      <a:r>
                        <a:rPr lang="en-US" sz="30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7.2 </a:t>
                      </a:r>
                      <a:r>
                        <a:rPr lang="en-US" sz="30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and asked about function and hardware. The number of people interested in the product, showing interest, intending to buy the product </a:t>
                      </a:r>
                      <a:r>
                        <a:rPr lang="en-US" sz="30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increased </a:t>
                      </a:r>
                      <a:r>
                        <a:rPr lang="en-US" sz="30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significantly</a:t>
                      </a:r>
                      <a:r>
                        <a:rPr lang="en-US" sz="30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 </a:t>
                      </a:r>
                      <a:endParaRPr lang="en-US" sz="30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817377450"/>
                  </a:ext>
                </a:extLst>
              </a:tr>
              <a:tr h="2773890">
                <a:tc>
                  <a:txBody>
                    <a:bodyPr/>
                    <a:lstStyle/>
                    <a:p>
                      <a:pPr marL="0" marR="0" lvl="0" indent="0" algn="l" defTabSz="825481"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30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803872206"/>
                  </a:ext>
                </a:extLst>
              </a:tr>
            </a:tbl>
          </a:graphicData>
        </a:graphic>
      </p:graphicFrame>
      <p:sp>
        <p:nvSpPr>
          <p:cNvPr id="4" name="TextBox 3"/>
          <p:cNvSpPr txBox="1"/>
          <p:nvPr/>
        </p:nvSpPr>
        <p:spPr>
          <a:xfrm>
            <a:off x="1800234" y="7350008"/>
            <a:ext cx="2381250"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400" b="1" dirty="0"/>
              <a:t>Level 1</a:t>
            </a:r>
            <a:endParaRPr kumimoji="0" lang="en-US" sz="2400" b="1" i="0" u="none" strike="noStrike" cap="none" spc="0" normalizeH="0" baseline="0" dirty="0">
              <a:ln>
                <a:noFill/>
              </a:ln>
              <a:solidFill>
                <a:srgbClr val="000000"/>
              </a:solidFill>
              <a:effectLst/>
              <a:uFillTx/>
              <a:sym typeface="Helvetica Light"/>
            </a:endParaRPr>
          </a:p>
        </p:txBody>
      </p:sp>
      <p:sp>
        <p:nvSpPr>
          <p:cNvPr id="10" name="TextBox 9"/>
          <p:cNvSpPr txBox="1"/>
          <p:nvPr/>
        </p:nvSpPr>
        <p:spPr>
          <a:xfrm>
            <a:off x="6983072" y="7350010"/>
            <a:ext cx="2381250"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400" b="1" dirty="0"/>
              <a:t>Level 2</a:t>
            </a:r>
            <a:endParaRPr kumimoji="0" lang="en-US" sz="2400" b="1" i="0" u="none" strike="noStrike" cap="none" spc="0" normalizeH="0" baseline="0" dirty="0">
              <a:ln>
                <a:noFill/>
              </a:ln>
              <a:solidFill>
                <a:srgbClr val="000000"/>
              </a:solidFill>
              <a:effectLst/>
              <a:uFillTx/>
              <a:sym typeface="Helvetica Light"/>
            </a:endParaRPr>
          </a:p>
        </p:txBody>
      </p:sp>
      <p:sp>
        <p:nvSpPr>
          <p:cNvPr id="12" name="TextBox 11"/>
          <p:cNvSpPr txBox="1"/>
          <p:nvPr/>
        </p:nvSpPr>
        <p:spPr>
          <a:xfrm>
            <a:off x="11573020" y="7350010"/>
            <a:ext cx="2381250"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en-US" sz="2400" b="1" dirty="0"/>
              <a:t>Level 3</a:t>
            </a:r>
            <a:endParaRPr kumimoji="0" lang="en-US" sz="2400" b="1" i="0" u="none" strike="noStrike" cap="none" spc="0" normalizeH="0" baseline="0" dirty="0">
              <a:ln>
                <a:noFill/>
              </a:ln>
              <a:solidFill>
                <a:srgbClr val="000000"/>
              </a:solidFill>
              <a:effectLst/>
              <a:uFillTx/>
              <a:sym typeface="Helvetica Light"/>
            </a:endParaRPr>
          </a:p>
        </p:txBody>
      </p:sp>
      <p:graphicFrame>
        <p:nvGraphicFramePr>
          <p:cNvPr id="16" name="Chart 15"/>
          <p:cNvGraphicFramePr/>
          <p:nvPr>
            <p:extLst/>
          </p:nvPr>
        </p:nvGraphicFramePr>
        <p:xfrm>
          <a:off x="3375368" y="1613640"/>
          <a:ext cx="7202577" cy="5571984"/>
        </p:xfrm>
        <a:graphic>
          <a:graphicData uri="http://schemas.openxmlformats.org/drawingml/2006/chart">
            <c:chart xmlns:c="http://schemas.openxmlformats.org/drawingml/2006/chart" xmlns:r="http://schemas.openxmlformats.org/officeDocument/2006/relationships" r:id="rId12"/>
          </a:graphicData>
        </a:graphic>
      </p:graphicFrame>
      <p:grpSp>
        <p:nvGrpSpPr>
          <p:cNvPr id="15" name="Group 14"/>
          <p:cNvGrpSpPr/>
          <p:nvPr/>
        </p:nvGrpSpPr>
        <p:grpSpPr>
          <a:xfrm>
            <a:off x="597978" y="7350011"/>
            <a:ext cx="14463899" cy="5330830"/>
            <a:chOff x="503385" y="7633853"/>
            <a:chExt cx="15281562" cy="4503042"/>
          </a:xfrm>
        </p:grpSpPr>
        <p:graphicFrame>
          <p:nvGraphicFramePr>
            <p:cNvPr id="17" name="Chart 16"/>
            <p:cNvGraphicFramePr/>
            <p:nvPr>
              <p:extLst/>
            </p:nvPr>
          </p:nvGraphicFramePr>
          <p:xfrm>
            <a:off x="503385" y="7633855"/>
            <a:ext cx="5093854" cy="4364182"/>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8" name="Chart 17"/>
            <p:cNvGraphicFramePr/>
            <p:nvPr>
              <p:extLst/>
            </p:nvPr>
          </p:nvGraphicFramePr>
          <p:xfrm>
            <a:off x="5648962" y="7772713"/>
            <a:ext cx="5093854" cy="4364182"/>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19" name="Chart 18"/>
            <p:cNvGraphicFramePr/>
            <p:nvPr>
              <p:extLst/>
            </p:nvPr>
          </p:nvGraphicFramePr>
          <p:xfrm>
            <a:off x="10691093" y="7633853"/>
            <a:ext cx="5093854" cy="4364182"/>
          </p:xfrm>
          <a:graphic>
            <a:graphicData uri="http://schemas.openxmlformats.org/drawingml/2006/chart">
              <c:chart xmlns:c="http://schemas.openxmlformats.org/drawingml/2006/chart" xmlns:r="http://schemas.openxmlformats.org/officeDocument/2006/relationships" r:id="rId15"/>
            </a:graphicData>
          </a:graphic>
        </p:graphicFrame>
      </p:grpSp>
    </p:spTree>
    <p:extLst>
      <p:ext uri="{BB962C8B-B14F-4D97-AF65-F5344CB8AC3E}">
        <p14:creationId xmlns:p14="http://schemas.microsoft.com/office/powerpoint/2010/main" val="58720667"/>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3" name="Shape 833"/>
          <p:cNvSpPr/>
          <p:nvPr/>
        </p:nvSpPr>
        <p:spPr>
          <a:xfrm>
            <a:off x="0" y="1929577"/>
            <a:ext cx="24384000" cy="9856846"/>
          </a:xfrm>
          <a:prstGeom prst="rect">
            <a:avLst/>
          </a:prstGeom>
          <a:gradFill flip="none" rotWithShape="1">
            <a:gsLst>
              <a:gs pos="0">
                <a:schemeClr val="accent2"/>
              </a:gs>
              <a:gs pos="100000">
                <a:schemeClr val="accent1"/>
              </a:gs>
            </a:gsLst>
            <a:lin ang="2700000" scaled="1"/>
            <a:tileRect/>
          </a:gradFill>
          <a:ln w="12700">
            <a:miter lim="400000"/>
          </a:ln>
        </p:spPr>
        <p:txBody>
          <a:bodyPr lIns="50799" tIns="50799" rIns="50799" bIns="50799" anchor="ct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Calibri"/>
              <a:ea typeface="Calibri"/>
              <a:cs typeface="Calibri"/>
              <a:sym typeface="Helvetica Light"/>
            </a:endParaRP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247" y="434566"/>
            <a:ext cx="7007969" cy="1121275"/>
          </a:xfrm>
          <a:prstGeom prst="rect">
            <a:avLst/>
          </a:prstGeom>
        </p:spPr>
      </p:pic>
      <p:sp>
        <p:nvSpPr>
          <p:cNvPr id="2" name="Rectangle 1"/>
          <p:cNvSpPr/>
          <p:nvPr/>
        </p:nvSpPr>
        <p:spPr>
          <a:xfrm>
            <a:off x="768096" y="5566998"/>
            <a:ext cx="22910051" cy="2862322"/>
          </a:xfrm>
          <a:prstGeom prst="rect">
            <a:avLst/>
          </a:prstGeom>
        </p:spPr>
        <p:txBody>
          <a:bodyPr wrap="square">
            <a:spAutoFit/>
          </a:bodyPr>
          <a:lstStyle/>
          <a:p>
            <a:pPr marL="0" marR="0" lvl="0" indent="0" algn="l" defTabSz="825481" rtl="0" eaLnBrk="1" fontAlgn="auto" latinLnBrk="0" hangingPunct="1">
              <a:lnSpc>
                <a:spcPct val="100000"/>
              </a:lnSpc>
              <a:spcBef>
                <a:spcPts val="0"/>
              </a:spcBef>
              <a:spcAft>
                <a:spcPts val="0"/>
              </a:spcAft>
              <a:buClrTx/>
              <a:buSzTx/>
              <a:buFontTx/>
              <a:buNone/>
              <a:tabLst/>
              <a:defRPr/>
            </a:pPr>
            <a:r>
              <a:rPr kumimoji="0" lang="en-US" altLang="en-US" sz="8000" b="1" i="0" u="none" strike="noStrike" kern="0" cap="none" spc="0" normalizeH="0" baseline="0" noProof="0" dirty="0">
                <a:ln>
                  <a:noFill/>
                </a:ln>
                <a:solidFill>
                  <a:srgbClr val="FFFFFF"/>
                </a:solidFill>
                <a:effectLst/>
                <a:uLnTx/>
                <a:uFillTx/>
                <a:latin typeface="Arial"/>
                <a:ea typeface="Roboto" panose="02000000000000000000" pitchFamily="2" charset="0"/>
                <a:cs typeface="Roboto" panose="02000000000000000000" pitchFamily="2" charset="0"/>
                <a:sym typeface="Helvetica Light"/>
              </a:rPr>
              <a:t>FOCUS ON EACH PRODUCTS</a:t>
            </a:r>
          </a:p>
          <a:p>
            <a:pPr marL="0" marR="0" lvl="0" indent="0" algn="l" defTabSz="825481" rtl="0" eaLnBrk="1" fontAlgn="auto" latinLnBrk="0" hangingPunct="1">
              <a:lnSpc>
                <a:spcPct val="100000"/>
              </a:lnSpc>
              <a:spcBef>
                <a:spcPts val="0"/>
              </a:spcBef>
              <a:spcAft>
                <a:spcPts val="0"/>
              </a:spcAft>
              <a:buClrTx/>
              <a:buSzTx/>
              <a:buFontTx/>
              <a:buNone/>
              <a:tabLst/>
              <a:defRPr/>
            </a:pPr>
            <a:r>
              <a:rPr kumimoji="0" lang="en-US" altLang="en-US" sz="5000" b="0" i="0" u="none" strike="noStrike" kern="0" cap="none" spc="0" normalizeH="0" baseline="0" noProof="0" dirty="0">
                <a:ln>
                  <a:noFill/>
                </a:ln>
                <a:solidFill>
                  <a:srgbClr val="FFFFFF"/>
                </a:solidFill>
                <a:effectLst/>
                <a:uLnTx/>
                <a:uFillTx/>
                <a:latin typeface="Arial"/>
                <a:ea typeface="Roboto" panose="02000000000000000000" pitchFamily="2" charset="0"/>
                <a:cs typeface="Roboto" panose="02000000000000000000" pitchFamily="2" charset="0"/>
                <a:sym typeface="Helvetica Light"/>
              </a:rPr>
              <a:t>P.O.E performance, sentiment performance &amp; attribute performance of Nokia </a:t>
            </a:r>
            <a:r>
              <a:rPr kumimoji="0" lang="en-US" altLang="en-US" sz="5000" b="0" i="0" u="none" strike="noStrike" kern="0" cap="none" spc="0" normalizeH="0" baseline="0" noProof="0" dirty="0" smtClean="0">
                <a:ln>
                  <a:noFill/>
                </a:ln>
                <a:solidFill>
                  <a:srgbClr val="FFFFFF"/>
                </a:solidFill>
                <a:effectLst/>
                <a:uLnTx/>
                <a:uFillTx/>
                <a:latin typeface="Arial"/>
                <a:ea typeface="Roboto" panose="02000000000000000000" pitchFamily="2" charset="0"/>
                <a:cs typeface="Roboto" panose="02000000000000000000" pitchFamily="2" charset="0"/>
                <a:sym typeface="Helvetica Light"/>
              </a:rPr>
              <a:t>7.2, 2720 Flip, 8.1</a:t>
            </a:r>
            <a:endParaRPr kumimoji="0" lang="en-US" altLang="en-US" sz="5000" b="0" i="0" u="none" strike="noStrike" kern="0" cap="none" spc="0" normalizeH="0" baseline="0" noProof="0" dirty="0">
              <a:ln>
                <a:noFill/>
              </a:ln>
              <a:solidFill>
                <a:srgbClr val="FFFFFF"/>
              </a:solidFill>
              <a:effectLst/>
              <a:uLnTx/>
              <a:uFillTx/>
              <a:latin typeface="Arial"/>
              <a:ea typeface="Roboto" panose="02000000000000000000" pitchFamily="2" charset="0"/>
              <a:cs typeface="Roboto" panose="02000000000000000000" pitchFamily="2" charset="0"/>
              <a:sym typeface="Helvetica Light"/>
            </a:endParaRPr>
          </a:p>
        </p:txBody>
      </p:sp>
      <p:sp>
        <p:nvSpPr>
          <p:cNvPr id="5" name="Slide Number Placeholder 4"/>
          <p:cNvSpPr>
            <a:spLocks noGrp="1"/>
          </p:cNvSpPr>
          <p:nvPr>
            <p:ph type="sldNum" sz="quarter" idx="2"/>
          </p:nvPr>
        </p:nvSpPr>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15</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1746856712"/>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467486" y="455235"/>
            <a:ext cx="18403954" cy="1131656"/>
          </a:xfrm>
        </p:spPr>
        <p:txBody>
          <a:bodyPr>
            <a:normAutofit/>
          </a:bodyPr>
          <a:lstStyle/>
          <a:p>
            <a:r>
              <a:rPr lang="en-US" altLang="en-US" sz="5400" b="1" dirty="0">
                <a:solidFill>
                  <a:srgbClr val="C00000"/>
                </a:solidFill>
                <a:ea typeface="Roboto" panose="02000000000000000000" pitchFamily="2" charset="0"/>
                <a:cs typeface="Roboto" panose="02000000000000000000" pitchFamily="2" charset="0"/>
              </a:rPr>
              <a:t>DIFINITION </a:t>
            </a:r>
            <a:r>
              <a:rPr lang="en-US" altLang="en-US" sz="5400" b="1">
                <a:solidFill>
                  <a:srgbClr val="C00000"/>
                </a:solidFill>
                <a:ea typeface="Roboto" panose="02000000000000000000" pitchFamily="2" charset="0"/>
                <a:cs typeface="Roboto" panose="02000000000000000000" pitchFamily="2" charset="0"/>
              </a:rPr>
              <a:t>OF PAID – OWNED – EARNED MEDIA </a:t>
            </a:r>
            <a:endParaRPr lang="en-US" sz="5400" b="1" dirty="0">
              <a:solidFill>
                <a:srgbClr val="C00000"/>
              </a:solidFill>
            </a:endParaRPr>
          </a:p>
        </p:txBody>
      </p:sp>
      <p:sp>
        <p:nvSpPr>
          <p:cNvPr id="3" name="Slide Number Placeholder 2"/>
          <p:cNvSpPr>
            <a:spLocks noGrp="1"/>
          </p:cNvSpPr>
          <p:nvPr>
            <p:ph type="sldNum" sz="quarter" idx="2"/>
          </p:nvPr>
        </p:nvSpPr>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Arial"/>
                <a:cs typeface="Calibri"/>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16</a:t>
            </a:fld>
            <a:endParaRPr kumimoji="0" lang="en-US" sz="2100" b="1" i="0" u="none" strike="noStrike" kern="0" cap="none" spc="0" normalizeH="0" baseline="0" noProof="0" dirty="0">
              <a:ln>
                <a:noFill/>
              </a:ln>
              <a:solidFill>
                <a:srgbClr val="FFFFFF"/>
              </a:solidFill>
              <a:effectLst/>
              <a:uLnTx/>
              <a:uFillTx/>
              <a:latin typeface="Arial"/>
              <a:cs typeface="Calibri"/>
              <a:sym typeface="Helvetica"/>
            </a:endParaRPr>
          </a:p>
        </p:txBody>
      </p:sp>
      <p:graphicFrame>
        <p:nvGraphicFramePr>
          <p:cNvPr id="6" name="Diagram 5"/>
          <p:cNvGraphicFramePr/>
          <p:nvPr>
            <p:extLst/>
          </p:nvPr>
        </p:nvGraphicFramePr>
        <p:xfrm>
          <a:off x="2019308" y="1674420"/>
          <a:ext cx="20554942" cy="95332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p:cNvSpPr txBox="1"/>
          <p:nvPr/>
        </p:nvSpPr>
        <p:spPr>
          <a:xfrm>
            <a:off x="3701530" y="10422483"/>
            <a:ext cx="102657" cy="8720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endParaRPr kumimoji="0" lang="en-US" sz="5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Tree>
    <p:extLst>
      <p:ext uri="{BB962C8B-B14F-4D97-AF65-F5344CB8AC3E}">
        <p14:creationId xmlns:p14="http://schemas.microsoft.com/office/powerpoint/2010/main" val="690743049"/>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3" name="Shape 833"/>
          <p:cNvSpPr/>
          <p:nvPr/>
        </p:nvSpPr>
        <p:spPr>
          <a:xfrm>
            <a:off x="0" y="2816351"/>
            <a:ext cx="24384000" cy="8970071"/>
          </a:xfrm>
          <a:prstGeom prst="rect">
            <a:avLst/>
          </a:prstGeom>
          <a:gradFill flip="none" rotWithShape="1">
            <a:gsLst>
              <a:gs pos="0">
                <a:schemeClr val="accent2"/>
              </a:gs>
              <a:gs pos="100000">
                <a:schemeClr val="accent1"/>
              </a:gs>
            </a:gsLst>
            <a:lin ang="2700000" scaled="1"/>
            <a:tileRect/>
          </a:gradFill>
          <a:ln w="12700">
            <a:miter lim="400000"/>
          </a:ln>
        </p:spPr>
        <p:txBody>
          <a:bodyPr lIns="50799" tIns="50799" rIns="50799" bIns="50799" anchor="ct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Calibri"/>
              <a:ea typeface="Calibri"/>
              <a:cs typeface="Calibri"/>
              <a:sym typeface="Helvetica Light"/>
            </a:endParaRP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247" y="434566"/>
            <a:ext cx="7007969" cy="1121275"/>
          </a:xfrm>
          <a:prstGeom prst="rect">
            <a:avLst/>
          </a:prstGeom>
        </p:spPr>
      </p:pic>
      <p:sp>
        <p:nvSpPr>
          <p:cNvPr id="2" name="Rectangle 1"/>
          <p:cNvSpPr/>
          <p:nvPr/>
        </p:nvSpPr>
        <p:spPr>
          <a:xfrm>
            <a:off x="694944" y="5566998"/>
            <a:ext cx="11897106" cy="1631216"/>
          </a:xfrm>
          <a:prstGeom prst="rect">
            <a:avLst/>
          </a:prstGeom>
        </p:spPr>
        <p:txBody>
          <a:bodyPr wrap="square">
            <a:spAutoFit/>
          </a:bodyPr>
          <a:lstStyle/>
          <a:p>
            <a:pPr marL="0" marR="0" lvl="0" indent="0" algn="l" defTabSz="825481" rtl="0" eaLnBrk="1" fontAlgn="auto" latinLnBrk="0" hangingPunct="1">
              <a:lnSpc>
                <a:spcPct val="100000"/>
              </a:lnSpc>
              <a:spcBef>
                <a:spcPts val="0"/>
              </a:spcBef>
              <a:spcAft>
                <a:spcPts val="0"/>
              </a:spcAft>
              <a:buClrTx/>
              <a:buSzTx/>
              <a:buFontTx/>
              <a:buNone/>
              <a:tabLst/>
              <a:defRPr/>
            </a:pPr>
            <a:r>
              <a:rPr kumimoji="0" lang="en-US" altLang="en-US" sz="10000" b="1" i="0" u="none" strike="noStrike" kern="0" cap="none" spc="0" normalizeH="0" baseline="0" noProof="0" dirty="0">
                <a:ln>
                  <a:noFill/>
                </a:ln>
                <a:solidFill>
                  <a:srgbClr val="FFFFFF"/>
                </a:solidFill>
                <a:effectLst/>
                <a:uLnTx/>
                <a:uFillTx/>
                <a:latin typeface="Arial"/>
                <a:ea typeface="Roboto" panose="02000000000000000000" pitchFamily="2" charset="0"/>
                <a:cs typeface="Roboto" panose="02000000000000000000" pitchFamily="2" charset="0"/>
                <a:sym typeface="Helvetica Light"/>
              </a:rPr>
              <a:t>NOKIA </a:t>
            </a:r>
            <a:r>
              <a:rPr kumimoji="0" lang="en-US" altLang="en-US" sz="10000" b="1" i="0" u="none" strike="noStrike" kern="0" cap="none" spc="0" normalizeH="0" baseline="0" noProof="0" dirty="0" smtClean="0">
                <a:ln>
                  <a:noFill/>
                </a:ln>
                <a:solidFill>
                  <a:srgbClr val="FFFFFF"/>
                </a:solidFill>
                <a:effectLst/>
                <a:uLnTx/>
                <a:uFillTx/>
                <a:latin typeface="Arial"/>
                <a:ea typeface="Roboto" panose="02000000000000000000" pitchFamily="2" charset="0"/>
                <a:cs typeface="Roboto" panose="02000000000000000000" pitchFamily="2" charset="0"/>
                <a:sym typeface="Helvetica Light"/>
              </a:rPr>
              <a:t>7.2</a:t>
            </a:r>
            <a:endParaRPr kumimoji="0" lang="en-US" altLang="en-US" sz="10000" b="1" i="0" u="none" strike="noStrike" kern="0" cap="none" spc="0" normalizeH="0" baseline="0" noProof="0" dirty="0">
              <a:ln>
                <a:noFill/>
              </a:ln>
              <a:solidFill>
                <a:srgbClr val="FFFFFF"/>
              </a:solidFill>
              <a:effectLst/>
              <a:uLnTx/>
              <a:uFillTx/>
              <a:latin typeface="Arial"/>
              <a:ea typeface="Roboto" panose="02000000000000000000" pitchFamily="2" charset="0"/>
              <a:cs typeface="Roboto" panose="02000000000000000000" pitchFamily="2" charset="0"/>
              <a:sym typeface="Helvetica Light"/>
            </a:endParaRPr>
          </a:p>
        </p:txBody>
      </p:sp>
      <p:sp>
        <p:nvSpPr>
          <p:cNvPr id="3" name="Slide Number Placeholder 2"/>
          <p:cNvSpPr>
            <a:spLocks noGrp="1"/>
          </p:cNvSpPr>
          <p:nvPr>
            <p:ph type="sldNum" sz="quarter" idx="2"/>
          </p:nvPr>
        </p:nvSpPr>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17</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842683" y="3108960"/>
            <a:ext cx="7290683" cy="8384286"/>
          </a:xfrm>
          <a:prstGeom prst="rect">
            <a:avLst/>
          </a:prstGeom>
        </p:spPr>
      </p:pic>
    </p:spTree>
    <p:extLst>
      <p:ext uri="{BB962C8B-B14F-4D97-AF65-F5344CB8AC3E}">
        <p14:creationId xmlns:p14="http://schemas.microsoft.com/office/powerpoint/2010/main" val="2957463409"/>
      </p:ext>
    </p:extLst>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7214" y="450225"/>
            <a:ext cx="18403954" cy="1131656"/>
          </a:xfrm>
        </p:spPr>
        <p:txBody>
          <a:bodyPr>
            <a:normAutofit/>
          </a:bodyPr>
          <a:lstStyle/>
          <a:p>
            <a:r>
              <a:rPr lang="en-US" sz="5400" b="1" dirty="0">
                <a:solidFill>
                  <a:srgbClr val="C00000"/>
                </a:solidFill>
                <a:latin typeface="Helvetica" panose="020B0604020202020204" pitchFamily="34" charset="0"/>
                <a:cs typeface="Helvetica" panose="020B0604020202020204" pitchFamily="34" charset="0"/>
              </a:rPr>
              <a:t>VOLUME CONTRIBUTOR</a:t>
            </a:r>
          </a:p>
        </p:txBody>
      </p:sp>
      <p:sp>
        <p:nvSpPr>
          <p:cNvPr id="3" name="Slide Number Placeholder 2"/>
          <p:cNvSpPr>
            <a:spLocks noGrp="1"/>
          </p:cNvSpPr>
          <p:nvPr>
            <p:ph type="sldNum" sz="quarter" idx="2"/>
          </p:nvPr>
        </p:nvSpPr>
        <p:spPr>
          <a:xfrm>
            <a:off x="3310887" y="785963"/>
            <a:ext cx="400749" cy="425756"/>
          </a:xfrm>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Helvetica" panose="020B0604020202020204" pitchFamily="34" charset="0"/>
                <a:cs typeface="Helvetica" panose="020B0604020202020204" pitchFamily="34" charset="0"/>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18</a:t>
            </a:fld>
            <a:endParaRPr kumimoji="0" lang="en-US" sz="2100" b="1" i="0" u="none" strike="noStrike" kern="0" cap="none" spc="0" normalizeH="0" baseline="0" noProof="0" dirty="0">
              <a:ln>
                <a:noFill/>
              </a:ln>
              <a:solidFill>
                <a:srgbClr val="FFFFFF"/>
              </a:solidFill>
              <a:effectLst/>
              <a:uLnTx/>
              <a:uFillTx/>
              <a:latin typeface="Helvetica" panose="020B0604020202020204" pitchFamily="34" charset="0"/>
              <a:cs typeface="Helvetica" panose="020B0604020202020204" pitchFamily="34" charset="0"/>
              <a:sym typeface="Helvetica"/>
            </a:endParaRPr>
          </a:p>
        </p:txBody>
      </p:sp>
      <p:cxnSp>
        <p:nvCxnSpPr>
          <p:cNvPr id="29" name="Straight Connector 28">
            <a:extLst>
              <a:ext uri="{FF2B5EF4-FFF2-40B4-BE49-F238E27FC236}">
                <a16:creationId xmlns:a16="http://schemas.microsoft.com/office/drawing/2014/main" id="{148D9562-541D-D344-BE71-BDF086678BC9}"/>
              </a:ext>
            </a:extLst>
          </p:cNvPr>
          <p:cNvCxnSpPr>
            <a:cxnSpLocks/>
          </p:cNvCxnSpPr>
          <p:nvPr/>
        </p:nvCxnSpPr>
        <p:spPr>
          <a:xfrm>
            <a:off x="7863452" y="9060009"/>
            <a:ext cx="0" cy="2652201"/>
          </a:xfrm>
          <a:prstGeom prst="line">
            <a:avLst/>
          </a:prstGeom>
          <a:noFill/>
          <a:ln w="12700" cap="flat">
            <a:solidFill>
              <a:schemeClr val="bg1">
                <a:lumMod val="75000"/>
              </a:schemeClr>
            </a:solidFill>
            <a:prstDash val="solid"/>
            <a:miter lim="400000"/>
          </a:ln>
          <a:effectLst/>
          <a:sp3d/>
        </p:spPr>
        <p:style>
          <a:lnRef idx="0">
            <a:scrgbClr r="0" g="0" b="0"/>
          </a:lnRef>
          <a:fillRef idx="0">
            <a:scrgbClr r="0" g="0" b="0"/>
          </a:fillRef>
          <a:effectRef idx="0">
            <a:scrgbClr r="0" g="0" b="0"/>
          </a:effectRef>
          <a:fontRef idx="none"/>
        </p:style>
      </p:cxnSp>
      <p:cxnSp>
        <p:nvCxnSpPr>
          <p:cNvPr id="31" name="Straight Connector 30">
            <a:extLst>
              <a:ext uri="{FF2B5EF4-FFF2-40B4-BE49-F238E27FC236}">
                <a16:creationId xmlns:a16="http://schemas.microsoft.com/office/drawing/2014/main" id="{A3E8CFEA-9B3F-FE46-BE5A-6E7DCB6F6DB0}"/>
              </a:ext>
            </a:extLst>
          </p:cNvPr>
          <p:cNvCxnSpPr>
            <a:cxnSpLocks/>
          </p:cNvCxnSpPr>
          <p:nvPr/>
        </p:nvCxnSpPr>
        <p:spPr>
          <a:xfrm>
            <a:off x="4347921" y="9091005"/>
            <a:ext cx="0" cy="2652201"/>
          </a:xfrm>
          <a:prstGeom prst="line">
            <a:avLst/>
          </a:prstGeom>
          <a:noFill/>
          <a:ln w="12700" cap="flat">
            <a:solidFill>
              <a:schemeClr val="bg1">
                <a:lumMod val="75000"/>
              </a:schemeClr>
            </a:solidFill>
            <a:prstDash val="solid"/>
            <a:miter lim="400000"/>
          </a:ln>
          <a:effectLst/>
          <a:sp3d/>
        </p:spPr>
        <p:style>
          <a:lnRef idx="0">
            <a:scrgbClr r="0" g="0" b="0"/>
          </a:lnRef>
          <a:fillRef idx="0">
            <a:scrgbClr r="0" g="0" b="0"/>
          </a:fillRef>
          <a:effectRef idx="0">
            <a:scrgbClr r="0" g="0" b="0"/>
          </a:effectRef>
          <a:fontRef idx="none"/>
        </p:style>
      </p:cxnSp>
      <p:graphicFrame>
        <p:nvGraphicFramePr>
          <p:cNvPr id="17" name="Chart 16">
            <a:extLst>
              <a:ext uri="{FF2B5EF4-FFF2-40B4-BE49-F238E27FC236}">
                <a16:creationId xmlns:a16="http://schemas.microsoft.com/office/drawing/2014/main" id="{263540CF-1E1F-7E43-9F22-54A0D91499DB}"/>
              </a:ext>
            </a:extLst>
          </p:cNvPr>
          <p:cNvGraphicFramePr/>
          <p:nvPr>
            <p:extLst/>
          </p:nvPr>
        </p:nvGraphicFramePr>
        <p:xfrm>
          <a:off x="752270" y="7123546"/>
          <a:ext cx="10807066" cy="469863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 name="Table 9">
            <a:extLst>
              <a:ext uri="{FF2B5EF4-FFF2-40B4-BE49-F238E27FC236}">
                <a16:creationId xmlns:a16="http://schemas.microsoft.com/office/drawing/2014/main" id="{F14CCF29-77B5-6248-88FA-6176D1554D88}"/>
              </a:ext>
            </a:extLst>
          </p:cNvPr>
          <p:cNvGraphicFramePr>
            <a:graphicFrameLocks noGrp="1"/>
          </p:cNvGraphicFramePr>
          <p:nvPr>
            <p:extLst/>
          </p:nvPr>
        </p:nvGraphicFramePr>
        <p:xfrm>
          <a:off x="12312501" y="2148349"/>
          <a:ext cx="10869835" cy="7635240"/>
        </p:xfrm>
        <a:graphic>
          <a:graphicData uri="http://schemas.openxmlformats.org/drawingml/2006/table">
            <a:tbl>
              <a:tblPr firstRow="1" bandRow="1">
                <a:tableStyleId>{5940675A-B579-460E-94D1-54222C63F5DA}</a:tableStyleId>
              </a:tblPr>
              <a:tblGrid>
                <a:gridCol w="10869835">
                  <a:extLst>
                    <a:ext uri="{9D8B030D-6E8A-4147-A177-3AD203B41FA5}">
                      <a16:colId xmlns:a16="http://schemas.microsoft.com/office/drawing/2014/main" val="2440940660"/>
                    </a:ext>
                  </a:extLst>
                </a:gridCol>
              </a:tblGrid>
              <a:tr h="370840">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r>
                        <a:rPr lang="en-US" sz="3200" b="1" dirty="0">
                          <a:solidFill>
                            <a:schemeClr val="bg1"/>
                          </a:solidFill>
                        </a:rPr>
                        <a:t>Volume Contributor</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B12318"/>
                    </a:solidFill>
                  </a:tcPr>
                </a:tc>
                <a:extLst>
                  <a:ext uri="{0D108BD9-81ED-4DB2-BD59-A6C34878D82A}">
                    <a16:rowId xmlns:a16="http://schemas.microsoft.com/office/drawing/2014/main" val="3215094643"/>
                  </a:ext>
                </a:extLst>
              </a:tr>
              <a:tr h="3780993">
                <a:tc>
                  <a:txBody>
                    <a:bodyPr/>
                    <a:lstStyle/>
                    <a:p>
                      <a:pPr marL="457200" indent="-457200" algn="just">
                        <a:lnSpc>
                          <a:spcPct val="100000"/>
                        </a:lnSpc>
                        <a:spcBef>
                          <a:spcPts val="600"/>
                        </a:spcBef>
                        <a:spcAft>
                          <a:spcPts val="600"/>
                        </a:spcAft>
                        <a:buFont typeface="Wingdings" panose="05000000000000000000" pitchFamily="2" charset="2"/>
                        <a:buChar char="ü"/>
                      </a:pP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Most </a:t>
                      </a:r>
                      <a:r>
                        <a:rPr lang="en-US" sz="3200" b="0" i="0" u="none" strike="noStrike" cap="none" spc="0" baseline="0" dirty="0">
                          <a:ln>
                            <a:noFill/>
                          </a:ln>
                          <a:solidFill>
                            <a:schemeClr val="tx1"/>
                          </a:solidFill>
                          <a:uFillTx/>
                          <a:latin typeface="+mj-lt"/>
                          <a:ea typeface="+mn-ea"/>
                          <a:cs typeface="Helvetica" panose="020B0604020202020204" pitchFamily="34" charset="0"/>
                          <a:sym typeface="Helvetica Light"/>
                        </a:rPr>
                        <a:t>of Nokia </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7.2’s volume of this period </a:t>
                      </a:r>
                      <a:r>
                        <a:rPr lang="en-US" sz="3200" b="0" i="0" u="none" strike="noStrike" cap="none" spc="0" baseline="0" dirty="0">
                          <a:ln>
                            <a:noFill/>
                          </a:ln>
                          <a:solidFill>
                            <a:schemeClr val="tx1"/>
                          </a:solidFill>
                          <a:uFillTx/>
                          <a:latin typeface="+mj-lt"/>
                          <a:ea typeface="+mn-ea"/>
                          <a:cs typeface="Helvetica" panose="020B0604020202020204" pitchFamily="34" charset="0"/>
                          <a:sym typeface="Helvetica Light"/>
                        </a:rPr>
                        <a:t>came from Earned </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media (92.8%)</a:t>
                      </a:r>
                      <a:endParaRPr lang="en-US" sz="3200" b="0" i="0" u="none" strike="noStrike" cap="none" spc="0" baseline="0" dirty="0">
                        <a:ln>
                          <a:noFill/>
                        </a:ln>
                        <a:solidFill>
                          <a:schemeClr val="tx1"/>
                        </a:solidFill>
                        <a:uFillTx/>
                        <a:latin typeface="+mj-lt"/>
                        <a:ea typeface="+mn-ea"/>
                        <a:cs typeface="Helvetica" panose="020B0604020202020204" pitchFamily="34" charset="0"/>
                        <a:sym typeface="Helvetica Light"/>
                      </a:endParaRPr>
                    </a:p>
                    <a:p>
                      <a:pPr marL="457200" indent="-457200" algn="just">
                        <a:lnSpc>
                          <a:spcPct val="100000"/>
                        </a:lnSpc>
                        <a:spcBef>
                          <a:spcPts val="600"/>
                        </a:spcBef>
                        <a:spcAft>
                          <a:spcPts val="600"/>
                        </a:spcAft>
                        <a:buFont typeface="Wingdings" panose="05000000000000000000" pitchFamily="2" charset="2"/>
                        <a:buChar char="ü"/>
                      </a:pPr>
                      <a:r>
                        <a:rPr lang="en-US" sz="3200" b="0" i="0" u="none" strike="noStrike" cap="none" spc="0" baseline="0" dirty="0">
                          <a:ln>
                            <a:noFill/>
                          </a:ln>
                          <a:solidFill>
                            <a:schemeClr val="tx1"/>
                          </a:solidFill>
                          <a:uFillTx/>
                          <a:latin typeface="+mj-lt"/>
                          <a:ea typeface="+mn-ea"/>
                          <a:cs typeface="Helvetica" panose="020B0604020202020204" pitchFamily="34" charset="0"/>
                          <a:sym typeface="Helvetica Light"/>
                        </a:rPr>
                        <a:t>Earned mentions thanks </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to </a:t>
                      </a:r>
                      <a:r>
                        <a:rPr lang="en-US" sz="3200" b="0" i="0" u="none" strike="noStrike" cap="none" spc="0" baseline="0" dirty="0">
                          <a:ln>
                            <a:noFill/>
                          </a:ln>
                          <a:solidFill>
                            <a:schemeClr val="tx1"/>
                          </a:solidFill>
                          <a:uFillTx/>
                          <a:latin typeface="+mj-lt"/>
                          <a:ea typeface="+mn-ea"/>
                          <a:cs typeface="Helvetica" panose="020B0604020202020204" pitchFamily="34" charset="0"/>
                          <a:sym typeface="Helvetica Light"/>
                        </a:rPr>
                        <a:t>dealer </a:t>
                      </a:r>
                      <a:r>
                        <a:rPr lang="en-US" sz="3200" b="0" i="0" u="none" strike="noStrike" cap="none" spc="0" baseline="0" dirty="0">
                          <a:ln>
                            <a:noFill/>
                          </a:ln>
                          <a:solidFill>
                            <a:schemeClr val="tx1"/>
                          </a:solidFill>
                          <a:uFillTx/>
                          <a:latin typeface="+mj-lt"/>
                          <a:ea typeface="+mn-ea"/>
                          <a:cs typeface="Helvetica" panose="020B0604020202020204" pitchFamily="34" charset="0"/>
                          <a:sym typeface="Helvetica Light"/>
                          <a:hlinkClick r:id="rId4"/>
                        </a:rPr>
                        <a:t>thegioididong.com</a:t>
                      </a:r>
                      <a:r>
                        <a:rPr lang="en-US" sz="3200" b="0" i="0" u="none" strike="noStrike" cap="none" spc="0" baseline="0" dirty="0">
                          <a:ln>
                            <a:noFill/>
                          </a:ln>
                          <a:solidFill>
                            <a:schemeClr val="tx1"/>
                          </a:solidFill>
                          <a:uFillTx/>
                          <a:latin typeface="+mj-lt"/>
                          <a:ea typeface="+mn-ea"/>
                          <a:cs typeface="Helvetica" panose="020B0604020202020204" pitchFamily="34" charset="0"/>
                          <a:sym typeface="Helvetica Light"/>
                        </a:rPr>
                        <a:t> </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and </a:t>
                      </a:r>
                      <a:r>
                        <a:rPr lang="en-US" sz="3200" b="0" i="0" u="sng" strike="noStrike" cap="none" spc="0" baseline="0" dirty="0" smtClean="0">
                          <a:ln>
                            <a:noFill/>
                          </a:ln>
                          <a:solidFill>
                            <a:schemeClr val="tx1"/>
                          </a:solidFill>
                          <a:effectLst/>
                          <a:uFillTx/>
                          <a:latin typeface="+mj-lt"/>
                          <a:ea typeface="+mn-ea"/>
                          <a:cs typeface="+mn-cs"/>
                          <a:sym typeface="Helvetica Light"/>
                          <a:hlinkClick r:id="rId5"/>
                        </a:rPr>
                        <a:t>fptshop.com.vn</a:t>
                      </a:r>
                      <a:endPar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endParaRPr>
                    </a:p>
                    <a:p>
                      <a:pPr marL="457200" indent="-457200" algn="just">
                        <a:lnSpc>
                          <a:spcPct val="100000"/>
                        </a:lnSpc>
                        <a:spcBef>
                          <a:spcPts val="600"/>
                        </a:spcBef>
                        <a:spcAft>
                          <a:spcPts val="600"/>
                        </a:spcAft>
                        <a:buFont typeface="Wingdings" panose="05000000000000000000" pitchFamily="2" charset="2"/>
                        <a:buChar char="ü"/>
                      </a:pP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Customers mostly positive commented on Nokia 7.2 product information about Function, Performance, and Design </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hlinkClick r:id="rId6"/>
                        </a:rPr>
                        <a:t>Link</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 </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hlinkClick r:id="rId7"/>
                        </a:rPr>
                        <a:t>Link</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 </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hlinkClick r:id="rId8"/>
                        </a:rPr>
                        <a:t>Link</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 However, </a:t>
                      </a:r>
                      <a:r>
                        <a:rPr lang="en-US" sz="3200" dirty="0" smtClean="0"/>
                        <a:t>there are still many negative feedback from users about the Battery, Function</a:t>
                      </a:r>
                      <a:r>
                        <a:rPr lang="en-US" sz="3200" baseline="0" dirty="0" smtClean="0"/>
                        <a:t> of Nokia 7.2 </a:t>
                      </a:r>
                      <a:r>
                        <a:rPr lang="en-US" sz="3200" baseline="0" dirty="0" smtClean="0">
                          <a:hlinkClick r:id="rId9"/>
                        </a:rPr>
                        <a:t>Link</a:t>
                      </a:r>
                      <a:r>
                        <a:rPr lang="en-US" sz="3200" baseline="0" dirty="0" smtClean="0"/>
                        <a:t>, </a:t>
                      </a:r>
                      <a:r>
                        <a:rPr lang="en-US" sz="3200" baseline="0" dirty="0" smtClean="0">
                          <a:hlinkClick r:id="rId10"/>
                        </a:rPr>
                        <a:t>Link</a:t>
                      </a:r>
                      <a:r>
                        <a:rPr lang="en-US" sz="3200" baseline="0" dirty="0" smtClean="0"/>
                        <a:t>.</a:t>
                      </a:r>
                    </a:p>
                    <a:p>
                      <a:pPr marL="457200" indent="-457200" algn="just">
                        <a:lnSpc>
                          <a:spcPct val="100000"/>
                        </a:lnSpc>
                        <a:spcBef>
                          <a:spcPts val="600"/>
                        </a:spcBef>
                        <a:spcAft>
                          <a:spcPts val="600"/>
                        </a:spcAft>
                        <a:buFont typeface="Wingdings" panose="05000000000000000000" pitchFamily="2" charset="2"/>
                        <a:buChar char="ü"/>
                      </a:pP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The </a:t>
                      </a:r>
                      <a:r>
                        <a:rPr lang="en-US" sz="3200" b="0" i="0" u="none" strike="noStrike" cap="none" spc="0" baseline="0" dirty="0">
                          <a:ln>
                            <a:noFill/>
                          </a:ln>
                          <a:solidFill>
                            <a:schemeClr val="tx1"/>
                          </a:solidFill>
                          <a:uFillTx/>
                          <a:latin typeface="+mj-lt"/>
                          <a:ea typeface="+mn-ea"/>
                          <a:cs typeface="Helvetica" panose="020B0604020202020204" pitchFamily="34" charset="0"/>
                          <a:sym typeface="Helvetica Light"/>
                        </a:rPr>
                        <a:t>number of volume </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increased to 4,608 mentions </a:t>
                      </a:r>
                      <a:r>
                        <a:rPr lang="en-US" sz="3200" b="0" i="0" u="none" strike="noStrike" cap="none" spc="0" baseline="0" dirty="0">
                          <a:ln>
                            <a:noFill/>
                          </a:ln>
                          <a:solidFill>
                            <a:schemeClr val="tx1"/>
                          </a:solidFill>
                          <a:uFillTx/>
                          <a:latin typeface="+mj-lt"/>
                          <a:ea typeface="+mn-ea"/>
                          <a:cs typeface="Helvetica" panose="020B0604020202020204" pitchFamily="34" charset="0"/>
                          <a:sym typeface="Helvetica Light"/>
                        </a:rPr>
                        <a:t>in current </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period.</a:t>
                      </a:r>
                      <a:endParaRPr lang="en-US" sz="3200" b="0" i="0" u="none" strike="noStrike" cap="none" spc="0" baseline="0" dirty="0">
                        <a:ln>
                          <a:noFill/>
                        </a:ln>
                        <a:solidFill>
                          <a:schemeClr val="tx1"/>
                        </a:solidFill>
                        <a:uFillTx/>
                        <a:latin typeface="+mj-lt"/>
                        <a:ea typeface="+mn-ea"/>
                        <a:cs typeface="Helvetica" panose="020B0604020202020204" pitchFamily="34" charset="0"/>
                        <a:sym typeface="Helvetica Light"/>
                      </a:endParaRPr>
                    </a:p>
                    <a:p>
                      <a:pPr marL="457200" marR="0" lvl="0" indent="-457200" algn="just" defTabSz="825481" rtl="0" eaLnBrk="1" fontAlgn="auto" latinLnBrk="0" hangingPunct="1">
                        <a:lnSpc>
                          <a:spcPct val="100000"/>
                        </a:lnSpc>
                        <a:spcBef>
                          <a:spcPts val="600"/>
                        </a:spcBef>
                        <a:spcAft>
                          <a:spcPts val="600"/>
                        </a:spcAft>
                        <a:buClrTx/>
                        <a:buSzTx/>
                        <a:buFont typeface="Wingdings" panose="05000000000000000000" pitchFamily="2" charset="2"/>
                        <a:buChar char="ü"/>
                        <a:tabLst/>
                        <a:defRPr/>
                      </a:pPr>
                      <a:r>
                        <a:rPr lang="en-US" sz="3200" b="0" i="0" u="none" strike="noStrike" cap="none" spc="0" baseline="0" dirty="0" smtClean="0">
                          <a:ln>
                            <a:noFill/>
                          </a:ln>
                          <a:solidFill>
                            <a:schemeClr val="tx1"/>
                          </a:solidFill>
                          <a:effectLst/>
                          <a:uFillTx/>
                          <a:latin typeface="+mj-lt"/>
                          <a:ea typeface="+mn-ea"/>
                          <a:cs typeface="Helvetica" panose="020B0604020202020204" pitchFamily="34" charset="0"/>
                          <a:sym typeface="Helvetica Light"/>
                        </a:rPr>
                        <a:t>There is no seeding in this period.</a:t>
                      </a:r>
                      <a:endParaRPr lang="en-US" sz="3200" b="0" i="0" u="none" strike="noStrike" cap="none" spc="0" baseline="0" dirty="0">
                        <a:ln>
                          <a:noFill/>
                        </a:ln>
                        <a:solidFill>
                          <a:schemeClr val="tx1"/>
                        </a:solidFill>
                        <a:effectLst/>
                        <a:uFillTx/>
                        <a:latin typeface="+mj-lt"/>
                        <a:ea typeface="+mn-ea"/>
                        <a:cs typeface="Helvetica" panose="020B0604020202020204" pitchFamily="34" charset="0"/>
                        <a:sym typeface="Helvetica Light"/>
                      </a:endParaRPr>
                    </a:p>
                    <a:p>
                      <a:pPr marL="0" indent="0" algn="just">
                        <a:lnSpc>
                          <a:spcPct val="100000"/>
                        </a:lnSpc>
                        <a:buFont typeface="Wingdings" panose="05000000000000000000" pitchFamily="2" charset="2"/>
                        <a:buNone/>
                      </a:pPr>
                      <a:endParaRPr lang="en-US" sz="28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817377450"/>
                  </a:ext>
                </a:extLst>
              </a:tr>
            </a:tbl>
          </a:graphicData>
        </a:graphic>
      </p:graphicFrame>
      <p:graphicFrame>
        <p:nvGraphicFramePr>
          <p:cNvPr id="9" name="Chart 8">
            <a:extLst>
              <a:ext uri="{FF2B5EF4-FFF2-40B4-BE49-F238E27FC236}">
                <a16:creationId xmlns:a16="http://schemas.microsoft.com/office/drawing/2014/main" id="{902FD53F-CFCB-B94B-BA7E-9A3E5513A920}"/>
              </a:ext>
            </a:extLst>
          </p:cNvPr>
          <p:cNvGraphicFramePr/>
          <p:nvPr>
            <p:extLst/>
          </p:nvPr>
        </p:nvGraphicFramePr>
        <p:xfrm>
          <a:off x="2369144" y="2186985"/>
          <a:ext cx="6734426" cy="4979461"/>
        </p:xfrm>
        <a:graphic>
          <a:graphicData uri="http://schemas.openxmlformats.org/drawingml/2006/chart">
            <c:chart xmlns:c="http://schemas.openxmlformats.org/drawingml/2006/chart" xmlns:r="http://schemas.openxmlformats.org/officeDocument/2006/relationships" r:id="rId11"/>
          </a:graphicData>
        </a:graphic>
      </p:graphicFrame>
    </p:spTree>
    <p:extLst>
      <p:ext uri="{BB962C8B-B14F-4D97-AF65-F5344CB8AC3E}">
        <p14:creationId xmlns:p14="http://schemas.microsoft.com/office/powerpoint/2010/main" val="2744113386"/>
      </p:ext>
    </p:extLst>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4662" y="455286"/>
            <a:ext cx="18403954" cy="1131656"/>
          </a:xfrm>
        </p:spPr>
        <p:txBody>
          <a:bodyPr>
            <a:normAutofit/>
          </a:bodyPr>
          <a:lstStyle/>
          <a:p>
            <a:r>
              <a:rPr lang="en-US" sz="5400" b="1" dirty="0">
                <a:solidFill>
                  <a:srgbClr val="C00000"/>
                </a:solidFill>
                <a:cs typeface="Helvetica" panose="020B0604020202020204" pitchFamily="34" charset="0"/>
              </a:rPr>
              <a:t>DETAILED SENTIMENT PERFORMANCE</a:t>
            </a:r>
          </a:p>
        </p:txBody>
      </p:sp>
      <p:sp>
        <p:nvSpPr>
          <p:cNvPr id="3" name="Slide Number Placeholder 2"/>
          <p:cNvSpPr>
            <a:spLocks noGrp="1"/>
          </p:cNvSpPr>
          <p:nvPr>
            <p:ph type="sldNum" sz="quarter" idx="2"/>
          </p:nvPr>
        </p:nvSpPr>
        <p:spPr>
          <a:xfrm>
            <a:off x="3310887" y="785963"/>
            <a:ext cx="400749" cy="425756"/>
          </a:xfrm>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Arial"/>
                <a:cs typeface="Helvetica" panose="020B0604020202020204" pitchFamily="34" charset="0"/>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19</a:t>
            </a:fld>
            <a:endParaRPr kumimoji="0" lang="en-US" sz="2100" b="1" i="0" u="none" strike="noStrike" kern="0" cap="none" spc="0" normalizeH="0" baseline="0" noProof="0" dirty="0">
              <a:ln>
                <a:noFill/>
              </a:ln>
              <a:solidFill>
                <a:srgbClr val="FFFFFF"/>
              </a:solidFill>
              <a:effectLst/>
              <a:uLnTx/>
              <a:uFillTx/>
              <a:latin typeface="Arial"/>
              <a:cs typeface="Helvetica" panose="020B0604020202020204" pitchFamily="34" charset="0"/>
              <a:sym typeface="Helvetica"/>
            </a:endParaRPr>
          </a:p>
        </p:txBody>
      </p:sp>
      <p:grpSp>
        <p:nvGrpSpPr>
          <p:cNvPr id="21" name="Group 20"/>
          <p:cNvGrpSpPr/>
          <p:nvPr/>
        </p:nvGrpSpPr>
        <p:grpSpPr>
          <a:xfrm>
            <a:off x="1517625" y="2330734"/>
            <a:ext cx="11528102" cy="9803761"/>
            <a:chOff x="1517625" y="2767825"/>
            <a:chExt cx="11528102" cy="9803761"/>
          </a:xfrm>
        </p:grpSpPr>
        <p:graphicFrame>
          <p:nvGraphicFramePr>
            <p:cNvPr id="9" name="Chart 8">
              <a:extLst>
                <a:ext uri="{FF2B5EF4-FFF2-40B4-BE49-F238E27FC236}">
                  <a16:creationId xmlns:a16="http://schemas.microsoft.com/office/drawing/2014/main" id="{886AE2AB-8D14-3C46-9C00-CA2D6D08071E}"/>
                </a:ext>
              </a:extLst>
            </p:cNvPr>
            <p:cNvGraphicFramePr/>
            <p:nvPr>
              <p:extLst/>
            </p:nvPr>
          </p:nvGraphicFramePr>
          <p:xfrm>
            <a:off x="7628242" y="3591062"/>
            <a:ext cx="5417485" cy="3405278"/>
          </p:xfrm>
          <a:graphic>
            <a:graphicData uri="http://schemas.openxmlformats.org/drawingml/2006/chart">
              <c:chart xmlns:c="http://schemas.openxmlformats.org/drawingml/2006/chart" xmlns:r="http://schemas.openxmlformats.org/officeDocument/2006/relationships" r:id="rId3"/>
            </a:graphicData>
          </a:graphic>
        </p:graphicFrame>
        <p:pic>
          <p:nvPicPr>
            <p:cNvPr id="5" name="Picture 4">
              <a:extLst>
                <a:ext uri="{FF2B5EF4-FFF2-40B4-BE49-F238E27FC236}">
                  <a16:creationId xmlns:a16="http://schemas.microsoft.com/office/drawing/2014/main" id="{9331F071-8176-AF4E-A602-1CAD3A0845B8}"/>
                </a:ext>
              </a:extLst>
            </p:cNvPr>
            <p:cNvPicPr>
              <a:picLocks noChangeAspect="1"/>
            </p:cNvPicPr>
            <p:nvPr/>
          </p:nvPicPr>
          <p:blipFill>
            <a:blip r:embed="rId4"/>
            <a:stretch>
              <a:fillRect/>
            </a:stretch>
          </p:blipFill>
          <p:spPr>
            <a:xfrm>
              <a:off x="5151742" y="6996340"/>
              <a:ext cx="4953000" cy="876300"/>
            </a:xfrm>
            <a:prstGeom prst="rect">
              <a:avLst/>
            </a:prstGeom>
          </p:spPr>
        </p:pic>
        <p:graphicFrame>
          <p:nvGraphicFramePr>
            <p:cNvPr id="13" name="Chart 12">
              <a:extLst>
                <a:ext uri="{FF2B5EF4-FFF2-40B4-BE49-F238E27FC236}">
                  <a16:creationId xmlns:a16="http://schemas.microsoft.com/office/drawing/2014/main" id="{E2C8C826-F57C-5A49-8857-A1DE56CA853B}"/>
                </a:ext>
              </a:extLst>
            </p:cNvPr>
            <p:cNvGraphicFramePr/>
            <p:nvPr>
              <p:extLst/>
            </p:nvPr>
          </p:nvGraphicFramePr>
          <p:xfrm>
            <a:off x="1517625" y="3540433"/>
            <a:ext cx="5417485" cy="365585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4" name="Chart 13">
              <a:extLst>
                <a:ext uri="{FF2B5EF4-FFF2-40B4-BE49-F238E27FC236}">
                  <a16:creationId xmlns:a16="http://schemas.microsoft.com/office/drawing/2014/main" id="{88EDBE02-E9EC-1545-A415-5D7A410481D5}"/>
                </a:ext>
              </a:extLst>
            </p:cNvPr>
            <p:cNvGraphicFramePr/>
            <p:nvPr>
              <p:extLst/>
            </p:nvPr>
          </p:nvGraphicFramePr>
          <p:xfrm>
            <a:off x="7628242" y="8680692"/>
            <a:ext cx="5417485" cy="3234303"/>
          </p:xfrm>
          <a:graphic>
            <a:graphicData uri="http://schemas.openxmlformats.org/drawingml/2006/chart">
              <c:chart xmlns:c="http://schemas.openxmlformats.org/drawingml/2006/chart" xmlns:r="http://schemas.openxmlformats.org/officeDocument/2006/relationships" r:id="rId6"/>
            </a:graphicData>
          </a:graphic>
        </p:graphicFrame>
        <p:sp>
          <p:nvSpPr>
            <p:cNvPr id="6" name="TextBox 5">
              <a:extLst>
                <a:ext uri="{FF2B5EF4-FFF2-40B4-BE49-F238E27FC236}">
                  <a16:creationId xmlns:a16="http://schemas.microsoft.com/office/drawing/2014/main" id="{B9E445A9-CD17-0B42-B649-91481E1FABD2}"/>
                </a:ext>
              </a:extLst>
            </p:cNvPr>
            <p:cNvSpPr txBox="1"/>
            <p:nvPr/>
          </p:nvSpPr>
          <p:spPr>
            <a:xfrm>
              <a:off x="1517625" y="2883843"/>
              <a:ext cx="541748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rgbClr val="FFFFFF"/>
                  </a:solidFill>
                  <a:effectLst/>
                  <a:uLnTx/>
                  <a:uFillTx/>
                  <a:latin typeface="Arial"/>
                  <a:ea typeface="+mn-ea"/>
                  <a:cs typeface="Helvetica" panose="020B0604020202020204" pitchFamily="34" charset="0"/>
                  <a:sym typeface="Helvetica Light"/>
                </a:rPr>
                <a:t>SENTIMENT PERFORMANCE OF NOKIA 2.2 (EXCLUDED SEEDING)</a:t>
              </a:r>
            </a:p>
          </p:txBody>
        </p:sp>
        <p:sp>
          <p:nvSpPr>
            <p:cNvPr id="18" name="TextBox 17">
              <a:extLst>
                <a:ext uri="{FF2B5EF4-FFF2-40B4-BE49-F238E27FC236}">
                  <a16:creationId xmlns:a16="http://schemas.microsoft.com/office/drawing/2014/main" id="{3B2E7078-2317-DC49-87C6-84730B02939C}"/>
                </a:ext>
              </a:extLst>
            </p:cNvPr>
            <p:cNvSpPr txBox="1"/>
            <p:nvPr/>
          </p:nvSpPr>
          <p:spPr>
            <a:xfrm>
              <a:off x="7395999" y="2883843"/>
              <a:ext cx="541748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rgbClr val="FFFFFF"/>
                  </a:solidFill>
                  <a:effectLst/>
                  <a:uLnTx/>
                  <a:uFillTx/>
                  <a:latin typeface="Arial"/>
                  <a:ea typeface="+mn-ea"/>
                  <a:cs typeface="Helvetica" panose="020B0604020202020204" pitchFamily="34" charset="0"/>
                  <a:sym typeface="Helvetica Light"/>
                </a:rPr>
                <a:t>SENTIMENT PERFORMANCE OF NOKIA 2.2 (INCLUDED SEEDING)</a:t>
              </a:r>
            </a:p>
          </p:txBody>
        </p:sp>
        <p:cxnSp>
          <p:nvCxnSpPr>
            <p:cNvPr id="19" name="Straight Connector 18">
              <a:extLst>
                <a:ext uri="{FF2B5EF4-FFF2-40B4-BE49-F238E27FC236}">
                  <a16:creationId xmlns:a16="http://schemas.microsoft.com/office/drawing/2014/main" id="{BEF63728-A748-7141-B8E6-8D895104AE6F}"/>
                </a:ext>
              </a:extLst>
            </p:cNvPr>
            <p:cNvCxnSpPr>
              <a:cxnSpLocks/>
            </p:cNvCxnSpPr>
            <p:nvPr/>
          </p:nvCxnSpPr>
          <p:spPr>
            <a:xfrm>
              <a:off x="7225499" y="2767825"/>
              <a:ext cx="0" cy="3965360"/>
            </a:xfrm>
            <a:prstGeom prst="line">
              <a:avLst/>
            </a:prstGeom>
            <a:noFill/>
            <a:ln w="12700" cap="flat">
              <a:solidFill>
                <a:schemeClr val="bg1">
                  <a:lumMod val="75000"/>
                </a:schemeClr>
              </a:solidFill>
              <a:prstDash val="solid"/>
              <a:miter lim="400000"/>
            </a:ln>
            <a:effectLst/>
            <a:sp3d/>
          </p:spPr>
          <p:style>
            <a:lnRef idx="0">
              <a:scrgbClr r="0" g="0" b="0"/>
            </a:lnRef>
            <a:fillRef idx="0">
              <a:scrgbClr r="0" g="0" b="0"/>
            </a:fillRef>
            <a:effectRef idx="0">
              <a:scrgbClr r="0" g="0" b="0"/>
            </a:effectRef>
            <a:fontRef idx="none"/>
          </p:style>
        </p:cxnSp>
        <p:sp>
          <p:nvSpPr>
            <p:cNvPr id="22" name="TextBox 21">
              <a:extLst>
                <a:ext uri="{FF2B5EF4-FFF2-40B4-BE49-F238E27FC236}">
                  <a16:creationId xmlns:a16="http://schemas.microsoft.com/office/drawing/2014/main" id="{53600D23-C40B-B04A-8C58-D9A0D804DAB5}"/>
                </a:ext>
              </a:extLst>
            </p:cNvPr>
            <p:cNvSpPr txBox="1"/>
            <p:nvPr/>
          </p:nvSpPr>
          <p:spPr>
            <a:xfrm>
              <a:off x="1517625" y="7993325"/>
              <a:ext cx="541748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rgbClr val="FFFFFF"/>
                  </a:solidFill>
                  <a:effectLst/>
                  <a:uLnTx/>
                  <a:uFillTx/>
                  <a:latin typeface="Arial"/>
                  <a:ea typeface="+mn-ea"/>
                  <a:cs typeface="Helvetica" panose="020B0604020202020204" pitchFamily="34" charset="0"/>
                  <a:sym typeface="Helvetica Light"/>
                </a:rPr>
                <a:t>SENTIMENT PERFORMANCE OF NOKIA 2.2</a:t>
              </a:r>
            </a:p>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rgbClr val="FFFFFF"/>
                  </a:solidFill>
                  <a:effectLst/>
                  <a:uLnTx/>
                  <a:uFillTx/>
                  <a:latin typeface="Arial"/>
                  <a:ea typeface="+mn-ea"/>
                  <a:cs typeface="Helvetica" panose="020B0604020202020204" pitchFamily="34" charset="0"/>
                  <a:sym typeface="Helvetica Light"/>
                </a:rPr>
                <a:t>ON OWNED MEDIA</a:t>
              </a:r>
            </a:p>
          </p:txBody>
        </p:sp>
        <p:sp>
          <p:nvSpPr>
            <p:cNvPr id="23" name="TextBox 22">
              <a:extLst>
                <a:ext uri="{FF2B5EF4-FFF2-40B4-BE49-F238E27FC236}">
                  <a16:creationId xmlns:a16="http://schemas.microsoft.com/office/drawing/2014/main" id="{D6F3B131-DAD8-7E4E-8A13-07BBED01FB88}"/>
                </a:ext>
              </a:extLst>
            </p:cNvPr>
            <p:cNvSpPr txBox="1"/>
            <p:nvPr/>
          </p:nvSpPr>
          <p:spPr>
            <a:xfrm>
              <a:off x="7395999" y="7993325"/>
              <a:ext cx="5417485"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rgbClr val="FFFFFF"/>
                  </a:solidFill>
                  <a:effectLst/>
                  <a:uLnTx/>
                  <a:uFillTx/>
                  <a:latin typeface="Arial"/>
                  <a:ea typeface="+mn-ea"/>
                  <a:cs typeface="Helvetica" panose="020B0604020202020204" pitchFamily="34" charset="0"/>
                  <a:sym typeface="Helvetica Light"/>
                </a:rPr>
                <a:t>SENTIMENT PERFORMANCE OF NOKIA 2.2 ON OUT OF OWNED MEDIA</a:t>
              </a:r>
            </a:p>
          </p:txBody>
        </p:sp>
        <p:cxnSp>
          <p:nvCxnSpPr>
            <p:cNvPr id="24" name="Straight Connector 23">
              <a:extLst>
                <a:ext uri="{FF2B5EF4-FFF2-40B4-BE49-F238E27FC236}">
                  <a16:creationId xmlns:a16="http://schemas.microsoft.com/office/drawing/2014/main" id="{0B34B242-BC18-7D40-8F86-FDAAE2499BFF}"/>
                </a:ext>
              </a:extLst>
            </p:cNvPr>
            <p:cNvCxnSpPr>
              <a:cxnSpLocks/>
            </p:cNvCxnSpPr>
            <p:nvPr/>
          </p:nvCxnSpPr>
          <p:spPr>
            <a:xfrm>
              <a:off x="7225499" y="7877307"/>
              <a:ext cx="0" cy="3965360"/>
            </a:xfrm>
            <a:prstGeom prst="line">
              <a:avLst/>
            </a:prstGeom>
            <a:noFill/>
            <a:ln w="12700" cap="flat">
              <a:solidFill>
                <a:schemeClr val="bg1">
                  <a:lumMod val="75000"/>
                </a:schemeClr>
              </a:solidFill>
              <a:prstDash val="solid"/>
              <a:miter lim="400000"/>
            </a:ln>
            <a:effectLst/>
            <a:sp3d/>
          </p:spPr>
          <p:style>
            <a:lnRef idx="0">
              <a:scrgbClr r="0" g="0" b="0"/>
            </a:lnRef>
            <a:fillRef idx="0">
              <a:scrgbClr r="0" g="0" b="0"/>
            </a:fillRef>
            <a:effectRef idx="0">
              <a:scrgbClr r="0" g="0" b="0"/>
            </a:effectRef>
            <a:fontRef idx="none"/>
          </p:style>
        </p:cxnSp>
        <p:sp>
          <p:nvSpPr>
            <p:cNvPr id="26" name="TextBox 25">
              <a:extLst>
                <a:ext uri="{FF2B5EF4-FFF2-40B4-BE49-F238E27FC236}">
                  <a16:creationId xmlns:a16="http://schemas.microsoft.com/office/drawing/2014/main" id="{27215980-63C8-1948-B315-87CD92F95087}"/>
                </a:ext>
              </a:extLst>
            </p:cNvPr>
            <p:cNvSpPr txBox="1"/>
            <p:nvPr/>
          </p:nvSpPr>
          <p:spPr>
            <a:xfrm>
              <a:off x="1934997" y="11914996"/>
              <a:ext cx="10581004"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1800" b="0" i="1" u="none" strike="noStrike" kern="0" cap="none" spc="0" normalizeH="0" baseline="0" noProof="0" dirty="0">
                  <a:ln>
                    <a:noFill/>
                  </a:ln>
                  <a:solidFill>
                    <a:srgbClr val="FFFFFF"/>
                  </a:solidFill>
                  <a:effectLst/>
                  <a:uLnTx/>
                  <a:uFillTx/>
                  <a:latin typeface="Arial"/>
                  <a:ea typeface="+mn-ea"/>
                  <a:cs typeface="Helvetica" panose="020B0604020202020204" pitchFamily="34" charset="0"/>
                  <a:sym typeface="Helvetica Light"/>
                </a:rPr>
                <a:t>Sentiment ratio bases on the number of remaining mentions after excluding the unrated ones</a:t>
              </a:r>
            </a:p>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1800" b="0" i="1" u="none" strike="noStrike" kern="0" cap="none" spc="0" normalizeH="0" baseline="0" noProof="0" dirty="0">
                  <a:ln>
                    <a:noFill/>
                  </a:ln>
                  <a:solidFill>
                    <a:srgbClr val="FFFFFF"/>
                  </a:solidFill>
                  <a:effectLst/>
                  <a:uLnTx/>
                  <a:uFillTx/>
                  <a:latin typeface="Arial"/>
                  <a:ea typeface="+mn-ea"/>
                  <a:cs typeface="Helvetica" panose="020B0604020202020204" pitchFamily="34" charset="0"/>
                  <a:sym typeface="Helvetica Light"/>
                </a:rPr>
                <a:t>Sentiment index = (positive index – negative index)/(positive index + negative index)</a:t>
              </a:r>
            </a:p>
          </p:txBody>
        </p:sp>
      </p:grpSp>
      <p:graphicFrame>
        <p:nvGraphicFramePr>
          <p:cNvPr id="17" name="Table 2">
            <a:extLst>
              <a:ext uri="{FF2B5EF4-FFF2-40B4-BE49-F238E27FC236}">
                <a16:creationId xmlns:a16="http://schemas.microsoft.com/office/drawing/2014/main" id="{D754EFFB-0332-7747-93F4-45DCBA96EA10}"/>
              </a:ext>
            </a:extLst>
          </p:cNvPr>
          <p:cNvGraphicFramePr>
            <a:graphicFrameLocks noGrp="1"/>
          </p:cNvGraphicFramePr>
          <p:nvPr>
            <p:extLst/>
          </p:nvPr>
        </p:nvGraphicFramePr>
        <p:xfrm>
          <a:off x="13919200" y="1918975"/>
          <a:ext cx="9263136" cy="9317239"/>
        </p:xfrm>
        <a:graphic>
          <a:graphicData uri="http://schemas.openxmlformats.org/drawingml/2006/table">
            <a:tbl>
              <a:tblPr firstRow="1" bandRow="1">
                <a:tableStyleId>{5940675A-B579-460E-94D1-54222C63F5DA}</a:tableStyleId>
              </a:tblPr>
              <a:tblGrid>
                <a:gridCol w="9263136">
                  <a:extLst>
                    <a:ext uri="{9D8B030D-6E8A-4147-A177-3AD203B41FA5}">
                      <a16:colId xmlns:a16="http://schemas.microsoft.com/office/drawing/2014/main" val="2440940660"/>
                    </a:ext>
                  </a:extLst>
                </a:gridCol>
              </a:tblGrid>
              <a:tr h="438239">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r>
                        <a:rPr lang="en-US" sz="3000" b="1" dirty="0">
                          <a:solidFill>
                            <a:schemeClr val="bg1"/>
                          </a:solidFill>
                        </a:rPr>
                        <a:t>SENTIMENT PERFORMANCE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3D609C"/>
                    </a:solidFill>
                  </a:tcPr>
                </a:tc>
                <a:extLst>
                  <a:ext uri="{0D108BD9-81ED-4DB2-BD59-A6C34878D82A}">
                    <a16:rowId xmlns:a16="http://schemas.microsoft.com/office/drawing/2014/main" val="3215094643"/>
                  </a:ext>
                </a:extLst>
              </a:tr>
              <a:tr h="4847585">
                <a:tc>
                  <a:txBody>
                    <a:bodyPr/>
                    <a:lstStyle/>
                    <a:p>
                      <a:pPr marL="457200" marR="0" lvl="0" indent="-457200"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aseline="0" dirty="0">
                          <a:solidFill>
                            <a:schemeClr val="tx1"/>
                          </a:solidFill>
                          <a:latin typeface="Arial" panose="020B0604020202020204" pitchFamily="34" charset="0"/>
                          <a:cs typeface="Arial" panose="020B0604020202020204" pitchFamily="34" charset="0"/>
                        </a:rPr>
                        <a:t>Neutral sentiment hold the highest rate in this </a:t>
                      </a:r>
                      <a:r>
                        <a:rPr lang="en-US" sz="2800" baseline="0" dirty="0" smtClean="0">
                          <a:solidFill>
                            <a:schemeClr val="tx1"/>
                          </a:solidFill>
                          <a:latin typeface="Arial" panose="020B0604020202020204" pitchFamily="34" charset="0"/>
                          <a:cs typeface="Arial" panose="020B0604020202020204" pitchFamily="34" charset="0"/>
                        </a:rPr>
                        <a:t>period </a:t>
                      </a:r>
                      <a:r>
                        <a:rPr lang="en-US" sz="2800" baseline="0" dirty="0">
                          <a:solidFill>
                            <a:schemeClr val="tx1"/>
                          </a:solidFill>
                          <a:latin typeface="Arial" panose="020B0604020202020204" pitchFamily="34" charset="0"/>
                          <a:cs typeface="Arial" panose="020B0604020202020204" pitchFamily="34" charset="0"/>
                        </a:rPr>
                        <a:t>about </a:t>
                      </a:r>
                      <a:r>
                        <a:rPr lang="en-US" sz="2800" baseline="0" dirty="0" smtClean="0">
                          <a:solidFill>
                            <a:schemeClr val="tx1"/>
                          </a:solidFill>
                          <a:latin typeface="Arial" panose="020B0604020202020204" pitchFamily="34" charset="0"/>
                          <a:cs typeface="Arial" panose="020B0604020202020204" pitchFamily="34" charset="0"/>
                        </a:rPr>
                        <a:t>76.7%. </a:t>
                      </a:r>
                      <a:r>
                        <a:rPr lang="en-US" sz="2800" baseline="0" dirty="0">
                          <a:solidFill>
                            <a:schemeClr val="tx1"/>
                          </a:solidFill>
                          <a:latin typeface="Arial" panose="020B0604020202020204" pitchFamily="34" charset="0"/>
                          <a:cs typeface="Arial" panose="020B0604020202020204" pitchFamily="34" charset="0"/>
                        </a:rPr>
                        <a:t>Percentage of negative rate was </a:t>
                      </a:r>
                      <a:r>
                        <a:rPr lang="en-US" sz="2800" baseline="0" dirty="0" smtClean="0">
                          <a:solidFill>
                            <a:schemeClr val="tx1"/>
                          </a:solidFill>
                          <a:latin typeface="Arial" panose="020B0604020202020204" pitchFamily="34" charset="0"/>
                          <a:cs typeface="Arial" panose="020B0604020202020204" pitchFamily="34" charset="0"/>
                        </a:rPr>
                        <a:t>lower </a:t>
                      </a:r>
                      <a:r>
                        <a:rPr lang="en-US" sz="2800" baseline="0" dirty="0">
                          <a:solidFill>
                            <a:schemeClr val="tx1"/>
                          </a:solidFill>
                          <a:latin typeface="Arial" panose="020B0604020202020204" pitchFamily="34" charset="0"/>
                          <a:cs typeface="Arial" panose="020B0604020202020204" pitchFamily="34" charset="0"/>
                        </a:rPr>
                        <a:t>than positive about </a:t>
                      </a:r>
                      <a:r>
                        <a:rPr lang="en-US" sz="2800" baseline="0" dirty="0" smtClean="0">
                          <a:solidFill>
                            <a:srgbClr val="C00000"/>
                          </a:solidFill>
                          <a:latin typeface="Arial" panose="020B0604020202020204" pitchFamily="34" charset="0"/>
                          <a:cs typeface="Arial" panose="020B0604020202020204" pitchFamily="34" charset="0"/>
                        </a:rPr>
                        <a:t>10.1% </a:t>
                      </a:r>
                      <a:r>
                        <a:rPr lang="en-US" sz="2800" baseline="0" dirty="0" smtClean="0">
                          <a:solidFill>
                            <a:schemeClr val="tx1"/>
                          </a:solidFill>
                          <a:latin typeface="Arial" panose="020B0604020202020204" pitchFamily="34" charset="0"/>
                          <a:cs typeface="Arial" panose="020B0604020202020204" pitchFamily="34" charset="0"/>
                        </a:rPr>
                        <a:t>and </a:t>
                      </a:r>
                      <a:r>
                        <a:rPr lang="en-US" sz="2800" baseline="0" dirty="0" smtClean="0">
                          <a:solidFill>
                            <a:srgbClr val="3684D7"/>
                          </a:solidFill>
                          <a:latin typeface="Arial" panose="020B0604020202020204" pitchFamily="34" charset="0"/>
                          <a:cs typeface="Arial" panose="020B0604020202020204" pitchFamily="34" charset="0"/>
                        </a:rPr>
                        <a:t>13.2%</a:t>
                      </a:r>
                      <a:r>
                        <a:rPr lang="en-US" sz="2800" baseline="0" dirty="0" smtClean="0">
                          <a:solidFill>
                            <a:schemeClr val="tx1"/>
                          </a:solidFill>
                          <a:latin typeface="Arial" panose="020B0604020202020204" pitchFamily="34" charset="0"/>
                          <a:cs typeface="Arial" panose="020B0604020202020204" pitchFamily="34" charset="0"/>
                        </a:rPr>
                        <a:t>, </a:t>
                      </a:r>
                      <a:r>
                        <a:rPr lang="en-US" sz="2800" baseline="0" dirty="0">
                          <a:solidFill>
                            <a:schemeClr val="tx1"/>
                          </a:solidFill>
                          <a:latin typeface="Arial" panose="020B0604020202020204" pitchFamily="34" charset="0"/>
                          <a:cs typeface="Arial" panose="020B0604020202020204" pitchFamily="34" charset="0"/>
                        </a:rPr>
                        <a:t>respectively</a:t>
                      </a:r>
                      <a:r>
                        <a:rPr lang="en-US" sz="2800" baseline="0" dirty="0" smtClean="0">
                          <a:solidFill>
                            <a:schemeClr val="tx1"/>
                          </a:solidFill>
                          <a:latin typeface="Arial" panose="020B0604020202020204" pitchFamily="34" charset="0"/>
                          <a:cs typeface="Arial" panose="020B0604020202020204" pitchFamily="34" charset="0"/>
                        </a:rPr>
                        <a:t>.</a:t>
                      </a:r>
                    </a:p>
                    <a:p>
                      <a:pPr marL="457200" marR="0" lvl="0" indent="-457200"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aseline="0" dirty="0" smtClean="0">
                          <a:solidFill>
                            <a:schemeClr val="tx1"/>
                          </a:solidFill>
                          <a:latin typeface="Arial" panose="020B0604020202020204" pitchFamily="34" charset="0"/>
                          <a:cs typeface="Arial" panose="020B0604020202020204" pitchFamily="34" charset="0"/>
                        </a:rPr>
                        <a:t>Customers unsatisfied about </a:t>
                      </a:r>
                      <a:r>
                        <a:rPr lang="en-US" sz="2800" baseline="0" dirty="0" smtClean="0">
                          <a:solidFill>
                            <a:srgbClr val="C00000"/>
                          </a:solidFill>
                          <a:latin typeface="Arial" panose="020B0604020202020204" pitchFamily="34" charset="0"/>
                          <a:cs typeface="Arial" panose="020B0604020202020204" pitchFamily="34" charset="0"/>
                        </a:rPr>
                        <a:t>Battery</a:t>
                      </a:r>
                      <a:r>
                        <a:rPr lang="en-US" sz="2800" baseline="0" dirty="0" smtClean="0">
                          <a:solidFill>
                            <a:schemeClr val="tx1"/>
                          </a:solidFill>
                          <a:latin typeface="Arial" panose="020B0604020202020204" pitchFamily="34" charset="0"/>
                          <a:cs typeface="Arial" panose="020B0604020202020204" pitchFamily="34" charset="0"/>
                        </a:rPr>
                        <a:t> or some </a:t>
                      </a:r>
                      <a:r>
                        <a:rPr lang="en-US" sz="2800" baseline="0" dirty="0" smtClean="0">
                          <a:solidFill>
                            <a:srgbClr val="C00000"/>
                          </a:solidFill>
                          <a:latin typeface="Arial" panose="020B0604020202020204" pitchFamily="34" charset="0"/>
                          <a:cs typeface="Arial" panose="020B0604020202020204" pitchFamily="34" charset="0"/>
                        </a:rPr>
                        <a:t>Function</a:t>
                      </a:r>
                      <a:r>
                        <a:rPr lang="en-US" sz="2800" baseline="0" dirty="0" smtClean="0">
                          <a:solidFill>
                            <a:schemeClr val="tx1"/>
                          </a:solidFill>
                          <a:latin typeface="Arial" panose="020B0604020202020204" pitchFamily="34" charset="0"/>
                          <a:cs typeface="Arial" panose="020B0604020202020204" pitchFamily="34" charset="0"/>
                        </a:rPr>
                        <a:t> of the phone, while they also satisfied with </a:t>
                      </a:r>
                      <a:r>
                        <a:rPr lang="en-US" sz="2800" baseline="0" dirty="0" smtClean="0">
                          <a:solidFill>
                            <a:srgbClr val="3684D7"/>
                          </a:solidFill>
                          <a:latin typeface="Arial" panose="020B0604020202020204" pitchFamily="34" charset="0"/>
                          <a:cs typeface="Arial" panose="020B0604020202020204" pitchFamily="34" charset="0"/>
                        </a:rPr>
                        <a:t>Function</a:t>
                      </a:r>
                      <a:r>
                        <a:rPr lang="en-US" sz="2800" baseline="0" dirty="0" smtClean="0">
                          <a:solidFill>
                            <a:schemeClr val="tx1"/>
                          </a:solidFill>
                          <a:latin typeface="Arial" panose="020B0604020202020204" pitchFamily="34" charset="0"/>
                          <a:cs typeface="Arial" panose="020B0604020202020204" pitchFamily="34" charset="0"/>
                        </a:rPr>
                        <a:t> and </a:t>
                      </a:r>
                      <a:r>
                        <a:rPr lang="en-US" sz="2800" baseline="0" dirty="0" smtClean="0">
                          <a:solidFill>
                            <a:srgbClr val="3684D7"/>
                          </a:solidFill>
                          <a:latin typeface="Arial" panose="020B0604020202020204" pitchFamily="34" charset="0"/>
                          <a:cs typeface="Arial" panose="020B0604020202020204" pitchFamily="34" charset="0"/>
                        </a:rPr>
                        <a:t>Performance</a:t>
                      </a:r>
                      <a:r>
                        <a:rPr lang="en-US" sz="2800" baseline="0" dirty="0" smtClean="0">
                          <a:solidFill>
                            <a:schemeClr val="tx1"/>
                          </a:solidFill>
                          <a:latin typeface="Arial" panose="020B0604020202020204" pitchFamily="34" charset="0"/>
                          <a:cs typeface="Arial" panose="020B0604020202020204" pitchFamily="34" charset="0"/>
                        </a:rPr>
                        <a:t>.</a:t>
                      </a:r>
                      <a:endParaRPr lang="en-US" sz="2800" baseline="0" dirty="0">
                        <a:solidFill>
                          <a:schemeClr val="tx1"/>
                        </a:solidFill>
                        <a:latin typeface="Arial" panose="020B0604020202020204" pitchFamily="34" charset="0"/>
                        <a:cs typeface="Arial" panose="020B0604020202020204" pitchFamily="34" charset="0"/>
                      </a:endParaRPr>
                    </a:p>
                    <a:p>
                      <a:pPr marL="457200" marR="0" lvl="0" indent="-457200"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dirty="0" smtClean="0"/>
                        <a:t>There</a:t>
                      </a:r>
                      <a:r>
                        <a:rPr lang="en-US" sz="2800" baseline="0" dirty="0" smtClean="0"/>
                        <a:t> is no seeding in this period.</a:t>
                      </a:r>
                      <a:endParaRPr lang="en-US" sz="2800" dirty="0"/>
                    </a:p>
                    <a:p>
                      <a:pPr marL="457200" marR="0" lvl="0" indent="-457200"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dirty="0" smtClean="0"/>
                        <a:t>The discussion</a:t>
                      </a:r>
                      <a:r>
                        <a:rPr lang="en-US" sz="2800" baseline="0" dirty="0" smtClean="0"/>
                        <a:t> in this period decreased in this period. </a:t>
                      </a:r>
                      <a:r>
                        <a:rPr lang="en-US" sz="2800" dirty="0" smtClean="0"/>
                        <a:t>Therefore</a:t>
                      </a:r>
                      <a:r>
                        <a:rPr lang="en-US" sz="2800" dirty="0"/>
                        <a:t>,</a:t>
                      </a:r>
                      <a:r>
                        <a:rPr lang="en-US" sz="2800" baseline="0" dirty="0"/>
                        <a:t> the sentiment index </a:t>
                      </a:r>
                      <a:r>
                        <a:rPr lang="en-US" sz="2800" baseline="0" dirty="0" smtClean="0"/>
                        <a:t>was lower, with 0.1.</a:t>
                      </a:r>
                      <a:endParaRPr lang="en-US" sz="2800" dirty="0"/>
                    </a:p>
                    <a:p>
                      <a:pPr marL="457200" marR="0" lvl="0" indent="-457200"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0" i="0" u="none" strike="noStrike" cap="none" spc="0" baseline="0" dirty="0" smtClean="0">
                          <a:ln>
                            <a:noFill/>
                          </a:ln>
                          <a:solidFill>
                            <a:schemeClr val="tx1"/>
                          </a:solidFill>
                          <a:effectLst/>
                          <a:uFillTx/>
                          <a:latin typeface="+mn-lt"/>
                          <a:ea typeface="+mn-ea"/>
                          <a:cs typeface="+mn-cs"/>
                          <a:sym typeface="Helvetica Light"/>
                        </a:rPr>
                        <a:t>There is no discussion </a:t>
                      </a:r>
                      <a:r>
                        <a:rPr lang="en-US" sz="2800" b="0" i="0" u="none" strike="noStrike" cap="none" spc="0" baseline="0" dirty="0">
                          <a:ln>
                            <a:noFill/>
                          </a:ln>
                          <a:solidFill>
                            <a:schemeClr val="tx1"/>
                          </a:solidFill>
                          <a:effectLst/>
                          <a:uFillTx/>
                          <a:latin typeface="+mn-lt"/>
                          <a:ea typeface="+mn-ea"/>
                          <a:cs typeface="+mn-cs"/>
                          <a:sym typeface="Helvetica Light"/>
                        </a:rPr>
                        <a:t>from occupied channel Owned </a:t>
                      </a:r>
                      <a:r>
                        <a:rPr lang="en-US" sz="2800" b="0" i="0" u="none" strike="noStrike" cap="none" spc="0" baseline="0" dirty="0" smtClean="0">
                          <a:ln>
                            <a:noFill/>
                          </a:ln>
                          <a:solidFill>
                            <a:schemeClr val="tx1"/>
                          </a:solidFill>
                          <a:effectLst/>
                          <a:uFillTx/>
                          <a:latin typeface="+mn-lt"/>
                          <a:ea typeface="+mn-ea"/>
                          <a:cs typeface="+mn-cs"/>
                          <a:sym typeface="Helvetica Light"/>
                        </a:rPr>
                        <a:t>media this period.</a:t>
                      </a:r>
                      <a:endParaRPr lang="en-US" sz="2800" baseline="0" dirty="0">
                        <a:solidFill>
                          <a:schemeClr val="tx1"/>
                        </a:solidFill>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17377450"/>
                  </a:ext>
                </a:extLst>
              </a:tr>
              <a:tr h="413892">
                <a:tc>
                  <a:txBody>
                    <a:bodyPr/>
                    <a:lstStyle/>
                    <a:p>
                      <a:pPr marL="0" indent="0" algn="ctr">
                        <a:buFontTx/>
                        <a:buNone/>
                      </a:pPr>
                      <a:r>
                        <a:rPr lang="en-US" sz="2800" b="1" dirty="0">
                          <a:solidFill>
                            <a:schemeClr val="bg1"/>
                          </a:solidFill>
                          <a:latin typeface="Arial" panose="020B0604020202020204" pitchFamily="34" charset="0"/>
                          <a:cs typeface="Arial" panose="020B0604020202020204" pitchFamily="34" charset="0"/>
                        </a:rPr>
                        <a:t>POSITIVE DRIVERS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5A9EF0"/>
                    </a:solidFill>
                  </a:tcPr>
                </a:tc>
                <a:extLst>
                  <a:ext uri="{0D108BD9-81ED-4DB2-BD59-A6C34878D82A}">
                    <a16:rowId xmlns:a16="http://schemas.microsoft.com/office/drawing/2014/main" val="1193730361"/>
                  </a:ext>
                </a:extLst>
              </a:tr>
              <a:tr h="1095596">
                <a:tc>
                  <a:txBody>
                    <a:bodyPr/>
                    <a:lstStyle/>
                    <a:p>
                      <a:pPr marL="457200" marR="0" indent="-4572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Function (28 </a:t>
                      </a:r>
                      <a:r>
                        <a:rPr lang="en-US" sz="2800" b="0" baseline="0" dirty="0">
                          <a:solidFill>
                            <a:schemeClr val="tx1"/>
                          </a:solidFill>
                          <a:latin typeface="Arial" panose="020B0604020202020204" pitchFamily="34" charset="0"/>
                          <a:cs typeface="Arial" panose="020B0604020202020204" pitchFamily="34" charset="0"/>
                        </a:rPr>
                        <a:t>mentions)</a:t>
                      </a:r>
                      <a:endParaRPr lang="en-US" sz="28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endParaRPr>
                    </a:p>
                    <a:p>
                      <a:pPr marL="457200" marR="0" indent="-4572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Performance (9 </a:t>
                      </a:r>
                      <a:r>
                        <a:rPr lang="en-US" sz="2800" b="0" baseline="0" dirty="0">
                          <a:solidFill>
                            <a:schemeClr val="tx1"/>
                          </a:solidFill>
                          <a:latin typeface="Arial" panose="020B0604020202020204" pitchFamily="34" charset="0"/>
                          <a:cs typeface="Arial" panose="020B0604020202020204" pitchFamily="34" charset="0"/>
                        </a:rPr>
                        <a:t>mentions)</a:t>
                      </a:r>
                    </a:p>
                    <a:p>
                      <a:pPr marL="457200" marR="0" indent="-4572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Design (7 </a:t>
                      </a:r>
                      <a:r>
                        <a:rPr lang="en-US" sz="2800" b="0" baseline="0" dirty="0">
                          <a:solidFill>
                            <a:schemeClr val="tx1"/>
                          </a:solidFill>
                          <a:latin typeface="Arial" panose="020B0604020202020204" pitchFamily="34" charset="0"/>
                          <a:cs typeface="Arial" panose="020B0604020202020204" pitchFamily="34" charset="0"/>
                        </a:rPr>
                        <a:t>mentions)</a:t>
                      </a:r>
                      <a:endParaRPr lang="en-US" sz="28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67507958"/>
                  </a:ext>
                </a:extLst>
              </a:tr>
              <a:tr h="413892">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r>
                        <a:rPr lang="en-US" sz="2800" b="1" dirty="0">
                          <a:solidFill>
                            <a:schemeClr val="bg1"/>
                          </a:solidFill>
                          <a:latin typeface="Arial" panose="020B0604020202020204" pitchFamily="34" charset="0"/>
                          <a:cs typeface="Arial" panose="020B0604020202020204" pitchFamily="34" charset="0"/>
                        </a:rPr>
                        <a:t>NEGATIVE DRIVERS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33123"/>
                    </a:solidFill>
                  </a:tcPr>
                </a:tc>
                <a:extLst>
                  <a:ext uri="{0D108BD9-81ED-4DB2-BD59-A6C34878D82A}">
                    <a16:rowId xmlns:a16="http://schemas.microsoft.com/office/drawing/2014/main" val="3778850176"/>
                  </a:ext>
                </a:extLst>
              </a:tr>
              <a:tr h="1513094">
                <a:tc>
                  <a:txBody>
                    <a:bodyPr/>
                    <a:lstStyle/>
                    <a:p>
                      <a:pPr marL="457200" marR="0" indent="-4572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Function </a:t>
                      </a:r>
                      <a:r>
                        <a:rPr lang="en-US" sz="28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(12 </a:t>
                      </a:r>
                      <a:r>
                        <a:rPr lang="en-US" sz="2800" b="0" baseline="0" dirty="0">
                          <a:solidFill>
                            <a:schemeClr val="tx1"/>
                          </a:solidFill>
                          <a:latin typeface="Arial" panose="020B0604020202020204" pitchFamily="34" charset="0"/>
                          <a:cs typeface="Arial" panose="020B0604020202020204" pitchFamily="34" charset="0"/>
                        </a:rPr>
                        <a:t>mentions)</a:t>
                      </a:r>
                    </a:p>
                    <a:p>
                      <a:pPr marL="457200" marR="0" indent="-4572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Hardware </a:t>
                      </a:r>
                      <a:r>
                        <a:rPr lang="en-US" sz="28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(9 </a:t>
                      </a:r>
                      <a:r>
                        <a:rPr lang="en-US" sz="2800" b="0" baseline="0" dirty="0">
                          <a:solidFill>
                            <a:schemeClr val="tx1"/>
                          </a:solidFill>
                          <a:latin typeface="Arial" panose="020B0604020202020204" pitchFamily="34" charset="0"/>
                          <a:cs typeface="Arial" panose="020B0604020202020204" pitchFamily="34" charset="0"/>
                        </a:rPr>
                        <a:t>mentions)</a:t>
                      </a:r>
                      <a:endParaRPr lang="en-US" sz="28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endParaRPr>
                    </a:p>
                    <a:p>
                      <a:pPr marL="457200" marR="0" indent="-4572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Design (5 </a:t>
                      </a:r>
                      <a:r>
                        <a:rPr lang="en-US" sz="2800" b="0" baseline="0" dirty="0">
                          <a:solidFill>
                            <a:schemeClr val="tx1"/>
                          </a:solidFill>
                          <a:latin typeface="Arial" panose="020B0604020202020204" pitchFamily="34" charset="0"/>
                          <a:cs typeface="Arial" panose="020B0604020202020204" pitchFamily="34" charset="0"/>
                        </a:rPr>
                        <a:t>mentions)</a:t>
                      </a:r>
                      <a:endParaRPr lang="en-US" sz="28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02760954"/>
                  </a:ext>
                </a:extLst>
              </a:tr>
            </a:tbl>
          </a:graphicData>
        </a:graphic>
      </p:graphicFrame>
      <p:graphicFrame>
        <p:nvGraphicFramePr>
          <p:cNvPr id="20" name="Chart 19">
            <a:extLst>
              <a:ext uri="{FF2B5EF4-FFF2-40B4-BE49-F238E27FC236}">
                <a16:creationId xmlns:a16="http://schemas.microsoft.com/office/drawing/2014/main" id="{88EDBE02-E9EC-1545-A415-5D7A410481D5}"/>
              </a:ext>
            </a:extLst>
          </p:cNvPr>
          <p:cNvGraphicFramePr/>
          <p:nvPr>
            <p:extLst/>
          </p:nvPr>
        </p:nvGraphicFramePr>
        <p:xfrm>
          <a:off x="1341742" y="8188726"/>
          <a:ext cx="5593368" cy="3015904"/>
        </p:xfrm>
        <a:graphic>
          <a:graphicData uri="http://schemas.openxmlformats.org/drawingml/2006/chart">
            <c:chart xmlns:c="http://schemas.openxmlformats.org/drawingml/2006/chart" xmlns:r="http://schemas.openxmlformats.org/officeDocument/2006/relationships" r:id="rId7"/>
          </a:graphicData>
        </a:graphic>
      </p:graphicFrame>
      <p:sp>
        <p:nvSpPr>
          <p:cNvPr id="25" name="TextBox 24">
            <a:extLst>
              <a:ext uri="{FF2B5EF4-FFF2-40B4-BE49-F238E27FC236}">
                <a16:creationId xmlns:a16="http://schemas.microsoft.com/office/drawing/2014/main" id="{B9E445A9-CD17-0B42-B649-91481E1FABD2}"/>
              </a:ext>
            </a:extLst>
          </p:cNvPr>
          <p:cNvSpPr txBox="1"/>
          <p:nvPr/>
        </p:nvSpPr>
        <p:spPr>
          <a:xfrm>
            <a:off x="1501675" y="2415975"/>
            <a:ext cx="5417485"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srgbClr val="000000"/>
                </a:solidFill>
                <a:effectLst/>
                <a:uLnTx/>
                <a:uFillTx/>
                <a:latin typeface="Arial"/>
                <a:ea typeface="+mn-ea"/>
                <a:cs typeface="Helvetica" panose="020B0604020202020204" pitchFamily="34" charset="0"/>
                <a:sym typeface="Helvetica Light"/>
              </a:rPr>
              <a:t>SENTIMENT PERFORMANCE OF NOKIA </a:t>
            </a:r>
            <a:r>
              <a:rPr kumimoji="0" lang="en-US" sz="2000" b="1" i="0" u="none" strike="noStrike" kern="0" cap="none" spc="0" normalizeH="0" baseline="0" noProof="0" dirty="0" smtClean="0">
                <a:ln>
                  <a:noFill/>
                </a:ln>
                <a:solidFill>
                  <a:srgbClr val="000000"/>
                </a:solidFill>
                <a:effectLst/>
                <a:uLnTx/>
                <a:uFillTx/>
                <a:latin typeface="Arial"/>
                <a:ea typeface="+mn-ea"/>
                <a:cs typeface="Helvetica" panose="020B0604020202020204" pitchFamily="34" charset="0"/>
                <a:sym typeface="Helvetica Light"/>
              </a:rPr>
              <a:t>7.2 (EXCLUDED </a:t>
            </a:r>
            <a:r>
              <a:rPr kumimoji="0" lang="en-US" sz="2000" b="1" i="0" u="none" strike="noStrike" kern="0" cap="none" spc="0" normalizeH="0" baseline="0" noProof="0" dirty="0">
                <a:ln>
                  <a:noFill/>
                </a:ln>
                <a:solidFill>
                  <a:srgbClr val="000000"/>
                </a:solidFill>
                <a:effectLst/>
                <a:uLnTx/>
                <a:uFillTx/>
                <a:latin typeface="Arial"/>
                <a:ea typeface="+mn-ea"/>
                <a:cs typeface="Helvetica" panose="020B0604020202020204" pitchFamily="34" charset="0"/>
                <a:sym typeface="Helvetica Light"/>
              </a:rPr>
              <a:t>SEEDING)</a:t>
            </a:r>
          </a:p>
        </p:txBody>
      </p:sp>
      <p:sp>
        <p:nvSpPr>
          <p:cNvPr id="27" name="TextBox 26">
            <a:extLst>
              <a:ext uri="{FF2B5EF4-FFF2-40B4-BE49-F238E27FC236}">
                <a16:creationId xmlns:a16="http://schemas.microsoft.com/office/drawing/2014/main" id="{3B2E7078-2317-DC49-87C6-84730B02939C}"/>
              </a:ext>
            </a:extLst>
          </p:cNvPr>
          <p:cNvSpPr txBox="1"/>
          <p:nvPr/>
        </p:nvSpPr>
        <p:spPr>
          <a:xfrm>
            <a:off x="7380049" y="2415975"/>
            <a:ext cx="5417485"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srgbClr val="000000"/>
                </a:solidFill>
                <a:effectLst/>
                <a:uLnTx/>
                <a:uFillTx/>
                <a:latin typeface="Arial"/>
                <a:ea typeface="+mn-ea"/>
                <a:cs typeface="Helvetica" panose="020B0604020202020204" pitchFamily="34" charset="0"/>
                <a:sym typeface="Helvetica Light"/>
              </a:rPr>
              <a:t>SENTIMENT PERFORMANCE OF NOKIA </a:t>
            </a:r>
            <a:r>
              <a:rPr kumimoji="0" lang="en-US" sz="2000" b="1" i="0" u="none" strike="noStrike" kern="0" cap="none" spc="0" normalizeH="0" baseline="0" noProof="0" dirty="0" smtClean="0">
                <a:ln>
                  <a:noFill/>
                </a:ln>
                <a:solidFill>
                  <a:srgbClr val="000000"/>
                </a:solidFill>
                <a:effectLst/>
                <a:uLnTx/>
                <a:uFillTx/>
                <a:latin typeface="Arial"/>
                <a:ea typeface="+mn-ea"/>
                <a:cs typeface="Helvetica" panose="020B0604020202020204" pitchFamily="34" charset="0"/>
                <a:sym typeface="Helvetica Light"/>
              </a:rPr>
              <a:t>7.2 </a:t>
            </a:r>
            <a:r>
              <a:rPr kumimoji="0" lang="en-US" sz="2000" b="1" i="0" u="none" strike="noStrike" kern="0" cap="none" spc="0" normalizeH="0" baseline="0" noProof="0" dirty="0">
                <a:ln>
                  <a:noFill/>
                </a:ln>
                <a:solidFill>
                  <a:srgbClr val="000000"/>
                </a:solidFill>
                <a:effectLst/>
                <a:uLnTx/>
                <a:uFillTx/>
                <a:latin typeface="Arial"/>
                <a:ea typeface="+mn-ea"/>
                <a:cs typeface="Helvetica" panose="020B0604020202020204" pitchFamily="34" charset="0"/>
                <a:sym typeface="Helvetica Light"/>
              </a:rPr>
              <a:t>(INCLUDED SEEDING)</a:t>
            </a:r>
          </a:p>
        </p:txBody>
      </p:sp>
      <p:sp>
        <p:nvSpPr>
          <p:cNvPr id="28" name="TextBox 27">
            <a:extLst>
              <a:ext uri="{FF2B5EF4-FFF2-40B4-BE49-F238E27FC236}">
                <a16:creationId xmlns:a16="http://schemas.microsoft.com/office/drawing/2014/main" id="{53600D23-C40B-B04A-8C58-D9A0D804DAB5}"/>
              </a:ext>
            </a:extLst>
          </p:cNvPr>
          <p:cNvSpPr txBox="1"/>
          <p:nvPr/>
        </p:nvSpPr>
        <p:spPr>
          <a:xfrm>
            <a:off x="1501675" y="7525457"/>
            <a:ext cx="5417485"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srgbClr val="000000"/>
                </a:solidFill>
                <a:effectLst/>
                <a:uLnTx/>
                <a:uFillTx/>
                <a:latin typeface="Arial"/>
                <a:ea typeface="+mn-ea"/>
                <a:cs typeface="Helvetica" panose="020B0604020202020204" pitchFamily="34" charset="0"/>
                <a:sym typeface="Helvetica Light"/>
              </a:rPr>
              <a:t>SENTIMENT PERFORMANCE OF NOKIA 7</a:t>
            </a:r>
            <a:r>
              <a:rPr kumimoji="0" lang="en-US" sz="2000" b="1" i="0" u="none" strike="noStrike" kern="0" cap="none" spc="0" normalizeH="0" baseline="0" noProof="0" dirty="0" smtClean="0">
                <a:ln>
                  <a:noFill/>
                </a:ln>
                <a:solidFill>
                  <a:srgbClr val="000000"/>
                </a:solidFill>
                <a:effectLst/>
                <a:uLnTx/>
                <a:uFillTx/>
                <a:latin typeface="Arial"/>
                <a:ea typeface="+mn-ea"/>
                <a:cs typeface="Helvetica" panose="020B0604020202020204" pitchFamily="34" charset="0"/>
                <a:sym typeface="Helvetica Light"/>
              </a:rPr>
              <a:t>.2</a:t>
            </a:r>
            <a:endParaRPr kumimoji="0" lang="en-US" sz="2000" b="1" i="0" u="none" strike="noStrike" kern="0" cap="none" spc="0" normalizeH="0" baseline="0" noProof="0" dirty="0">
              <a:ln>
                <a:noFill/>
              </a:ln>
              <a:solidFill>
                <a:srgbClr val="000000"/>
              </a:solidFill>
              <a:effectLst/>
              <a:uLnTx/>
              <a:uFillTx/>
              <a:latin typeface="Arial"/>
              <a:ea typeface="+mn-ea"/>
              <a:cs typeface="Helvetica" panose="020B0604020202020204" pitchFamily="34" charset="0"/>
              <a:sym typeface="Helvetica Light"/>
            </a:endParaRPr>
          </a:p>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srgbClr val="000000"/>
                </a:solidFill>
                <a:effectLst/>
                <a:uLnTx/>
                <a:uFillTx/>
                <a:latin typeface="Arial"/>
                <a:ea typeface="+mn-ea"/>
                <a:cs typeface="Helvetica" panose="020B0604020202020204" pitchFamily="34" charset="0"/>
                <a:sym typeface="Helvetica Light"/>
              </a:rPr>
              <a:t>ON OWNED MEDIA</a:t>
            </a:r>
          </a:p>
        </p:txBody>
      </p:sp>
      <p:sp>
        <p:nvSpPr>
          <p:cNvPr id="29" name="TextBox 28">
            <a:extLst>
              <a:ext uri="{FF2B5EF4-FFF2-40B4-BE49-F238E27FC236}">
                <a16:creationId xmlns:a16="http://schemas.microsoft.com/office/drawing/2014/main" id="{D6F3B131-DAD8-7E4E-8A13-07BBED01FB88}"/>
              </a:ext>
            </a:extLst>
          </p:cNvPr>
          <p:cNvSpPr txBox="1"/>
          <p:nvPr/>
        </p:nvSpPr>
        <p:spPr>
          <a:xfrm>
            <a:off x="7380049" y="7525457"/>
            <a:ext cx="5417485"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srgbClr val="000000"/>
                </a:solidFill>
                <a:effectLst/>
                <a:uLnTx/>
                <a:uFillTx/>
                <a:latin typeface="Arial"/>
                <a:ea typeface="+mn-ea"/>
                <a:cs typeface="Helvetica" panose="020B0604020202020204" pitchFamily="34" charset="0"/>
                <a:sym typeface="Helvetica Light"/>
              </a:rPr>
              <a:t>SENTIMENT PERFORMANCE OF NOKIA </a:t>
            </a:r>
            <a:r>
              <a:rPr kumimoji="0" lang="en-US" sz="2000" b="1" i="0" u="none" strike="noStrike" kern="0" cap="none" spc="0" normalizeH="0" baseline="0" noProof="0" dirty="0" smtClean="0">
                <a:ln>
                  <a:noFill/>
                </a:ln>
                <a:solidFill>
                  <a:srgbClr val="000000"/>
                </a:solidFill>
                <a:effectLst/>
                <a:uLnTx/>
                <a:uFillTx/>
                <a:latin typeface="Arial"/>
                <a:ea typeface="+mn-ea"/>
                <a:cs typeface="Helvetica" panose="020B0604020202020204" pitchFamily="34" charset="0"/>
                <a:sym typeface="Helvetica Light"/>
              </a:rPr>
              <a:t>.2 </a:t>
            </a:r>
            <a:r>
              <a:rPr kumimoji="0" lang="en-US" sz="2000" b="1" i="0" u="none" strike="noStrike" kern="0" cap="none" spc="0" normalizeH="0" baseline="0" noProof="0" dirty="0">
                <a:ln>
                  <a:noFill/>
                </a:ln>
                <a:solidFill>
                  <a:srgbClr val="000000"/>
                </a:solidFill>
                <a:effectLst/>
                <a:uLnTx/>
                <a:uFillTx/>
                <a:latin typeface="Arial"/>
                <a:ea typeface="+mn-ea"/>
                <a:cs typeface="Helvetica" panose="020B0604020202020204" pitchFamily="34" charset="0"/>
                <a:sym typeface="Helvetica Light"/>
              </a:rPr>
              <a:t>ON OUT OF OWNED MEDIA</a:t>
            </a:r>
          </a:p>
        </p:txBody>
      </p:sp>
    </p:spTree>
    <p:extLst>
      <p:ext uri="{BB962C8B-B14F-4D97-AF65-F5344CB8AC3E}">
        <p14:creationId xmlns:p14="http://schemas.microsoft.com/office/powerpoint/2010/main" val="341856852"/>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5" name="Shape 3125"/>
          <p:cNvSpPr>
            <a:spLocks noGrp="1"/>
          </p:cNvSpPr>
          <p:nvPr>
            <p:ph type="title"/>
          </p:nvPr>
        </p:nvSpPr>
        <p:spPr>
          <a:xfrm>
            <a:off x="4735852" y="514648"/>
            <a:ext cx="18403954" cy="1131656"/>
          </a:xfrm>
          <a:prstGeom prst="rect">
            <a:avLst/>
          </a:prstGeom>
        </p:spPr>
        <p:txBody>
          <a:bodyPr>
            <a:normAutofit/>
          </a:bodyPr>
          <a:lstStyle/>
          <a:p>
            <a:pPr eaLnBrk="1" hangingPunct="1"/>
            <a:r>
              <a:rPr lang="en-US" altLang="en-US" sz="5400" b="1" dirty="0">
                <a:solidFill>
                  <a:srgbClr val="C00000"/>
                </a:solidFill>
                <a:cs typeface="Calibri" panose="020F0502020204030204" pitchFamily="34" charset="0"/>
              </a:rPr>
              <a:t>OBJECTIVE</a:t>
            </a:r>
          </a:p>
        </p:txBody>
      </p:sp>
      <p:sp>
        <p:nvSpPr>
          <p:cNvPr id="3" name="Slide Number Placeholder 2"/>
          <p:cNvSpPr>
            <a:spLocks noGrp="1"/>
          </p:cNvSpPr>
          <p:nvPr>
            <p:ph type="sldNum" sz="quarter" idx="2"/>
          </p:nvPr>
        </p:nvSpPr>
        <p:spPr/>
        <p:txBody>
          <a:bodyPr/>
          <a:lstStyle/>
          <a:p>
            <a:fld id="{20752FB9-4AF5-4D02-92F1-114FA4C71F5B}" type="slidenum">
              <a:rPr lang="en-US" smtClean="0"/>
              <a:pPr/>
              <a:t>2</a:t>
            </a:fld>
            <a:endParaRPr lang="en-US" dirty="0"/>
          </a:p>
        </p:txBody>
      </p:sp>
      <p:sp>
        <p:nvSpPr>
          <p:cNvPr id="2" name="Rectangle 1">
            <a:extLst>
              <a:ext uri="{FF2B5EF4-FFF2-40B4-BE49-F238E27FC236}">
                <a16:creationId xmlns:a16="http://schemas.microsoft.com/office/drawing/2014/main" id="{297AD531-3842-4B4B-939F-7F13A8998308}"/>
              </a:ext>
            </a:extLst>
          </p:cNvPr>
          <p:cNvSpPr/>
          <p:nvPr/>
        </p:nvSpPr>
        <p:spPr>
          <a:xfrm>
            <a:off x="778933" y="3014134"/>
            <a:ext cx="22893867" cy="7848302"/>
          </a:xfrm>
          <a:prstGeom prst="rect">
            <a:avLst/>
          </a:prstGeom>
        </p:spPr>
        <p:txBody>
          <a:bodyPr wrap="square">
            <a:spAutoFit/>
          </a:bodyPr>
          <a:lstStyle/>
          <a:p>
            <a:pPr marL="571500" indent="-571500" algn="just">
              <a:buFont typeface="Wingdings" panose="05000000000000000000" pitchFamily="2" charset="2"/>
              <a:buChar char="§"/>
            </a:pPr>
            <a:r>
              <a:rPr lang="en-US" sz="3600" b="1" dirty="0">
                <a:solidFill>
                  <a:schemeClr val="accent2"/>
                </a:solidFill>
                <a:latin typeface="Arial" panose="020B0604020202020204" pitchFamily="34" charset="0"/>
                <a:cs typeface="Arial" panose="020B0604020202020204" pitchFamily="34" charset="0"/>
              </a:rPr>
              <a:t>Campaign	: </a:t>
            </a:r>
            <a:r>
              <a:rPr lang="en-US" sz="3600" dirty="0">
                <a:latin typeface="Arial" panose="020B0604020202020204" pitchFamily="34" charset="0"/>
                <a:cs typeface="Arial" panose="020B0604020202020204" pitchFamily="34" charset="0"/>
              </a:rPr>
              <a:t>Nokia Brand &amp; Nokia </a:t>
            </a:r>
            <a:r>
              <a:rPr lang="en-US" sz="3600" dirty="0" smtClean="0">
                <a:latin typeface="Arial" panose="020B0604020202020204" pitchFamily="34" charset="0"/>
                <a:cs typeface="Arial" panose="020B0604020202020204" pitchFamily="34" charset="0"/>
              </a:rPr>
              <a:t>7.2 </a:t>
            </a:r>
            <a:r>
              <a:rPr lang="en-US" sz="3600" dirty="0">
                <a:latin typeface="Arial" panose="020B0604020202020204" pitchFamily="34" charset="0"/>
                <a:cs typeface="Arial" panose="020B0604020202020204" pitchFamily="34" charset="0"/>
              </a:rPr>
              <a:t>&amp; Nokia </a:t>
            </a:r>
            <a:r>
              <a:rPr lang="en-US" sz="3600" dirty="0" smtClean="0">
                <a:latin typeface="Arial" panose="020B0604020202020204" pitchFamily="34" charset="0"/>
                <a:cs typeface="Arial" panose="020B0604020202020204" pitchFamily="34" charset="0"/>
              </a:rPr>
              <a:t>2720 Flip &amp; Nokia 8.1</a:t>
            </a:r>
            <a:endParaRPr lang="en-US" sz="3600" dirty="0">
              <a:latin typeface="Arial" panose="020B0604020202020204" pitchFamily="34" charset="0"/>
              <a:cs typeface="Arial" panose="020B0604020202020204" pitchFamily="34" charset="0"/>
            </a:endParaRPr>
          </a:p>
          <a:p>
            <a:pPr marL="571500" indent="-571500" algn="just">
              <a:buFont typeface="Wingdings" panose="05000000000000000000" pitchFamily="2" charset="2"/>
              <a:buChar char="§"/>
            </a:pPr>
            <a:r>
              <a:rPr lang="en-US" sz="3600" b="1" dirty="0">
                <a:solidFill>
                  <a:schemeClr val="accent2"/>
                </a:solidFill>
                <a:latin typeface="Arial" panose="020B0604020202020204" pitchFamily="34" charset="0"/>
                <a:cs typeface="Arial" panose="020B0604020202020204" pitchFamily="34" charset="0"/>
              </a:rPr>
              <a:t>Brand		: </a:t>
            </a:r>
            <a:r>
              <a:rPr lang="en-US" sz="3600" dirty="0">
                <a:latin typeface="Arial" panose="020B0604020202020204" pitchFamily="34" charset="0"/>
                <a:cs typeface="Arial" panose="020B0604020202020204" pitchFamily="34" charset="0"/>
              </a:rPr>
              <a:t>HMD Nokia</a:t>
            </a:r>
          </a:p>
          <a:p>
            <a:pPr marL="571500" indent="-571500" algn="just">
              <a:buFont typeface="Wingdings" panose="05000000000000000000" pitchFamily="2" charset="2"/>
              <a:buChar char="§"/>
            </a:pPr>
            <a:r>
              <a:rPr lang="en-US" sz="3600" b="1" dirty="0">
                <a:solidFill>
                  <a:schemeClr val="accent2"/>
                </a:solidFill>
                <a:latin typeface="Arial" panose="020B0604020202020204" pitchFamily="34" charset="0"/>
                <a:cs typeface="Arial" panose="020B0604020202020204" pitchFamily="34" charset="0"/>
              </a:rPr>
              <a:t>Objectives	: </a:t>
            </a:r>
            <a:r>
              <a:rPr lang="en-US" sz="3600" dirty="0">
                <a:latin typeface="Arial" panose="020B0604020202020204" pitchFamily="34" charset="0"/>
                <a:cs typeface="Arial" panose="020B0604020202020204" pitchFamily="34" charset="0"/>
              </a:rPr>
              <a:t>Measure the results of social media discussions about Nokia brand, Nokia 3.2, Nokia 2.2</a:t>
            </a:r>
          </a:p>
          <a:p>
            <a:pPr marL="571500" indent="-571500" algn="just">
              <a:buFont typeface="Wingdings" panose="05000000000000000000" pitchFamily="2" charset="2"/>
              <a:buChar char="§"/>
            </a:pPr>
            <a:r>
              <a:rPr lang="en-US" sz="3600" b="1" dirty="0">
                <a:solidFill>
                  <a:schemeClr val="accent2"/>
                </a:solidFill>
                <a:latin typeface="Arial" panose="020B0604020202020204" pitchFamily="34" charset="0"/>
                <a:cs typeface="Arial" panose="020B0604020202020204" pitchFamily="34" charset="0"/>
              </a:rPr>
              <a:t>Channels	:</a:t>
            </a:r>
            <a:r>
              <a:rPr lang="en-US" sz="3600" dirty="0">
                <a:solidFill>
                  <a:schemeClr val="accent2"/>
                </a:solidFill>
                <a:latin typeface="Arial" panose="020B0604020202020204" pitchFamily="34" charset="0"/>
                <a:cs typeface="Arial" panose="020B0604020202020204" pitchFamily="34" charset="0"/>
              </a:rPr>
              <a:t> </a:t>
            </a:r>
            <a:r>
              <a:rPr lang="en-US" sz="3600" dirty="0">
                <a:latin typeface="Arial" panose="020B0604020202020204" pitchFamily="34" charset="0"/>
                <a:cs typeface="Arial" panose="020B0604020202020204" pitchFamily="34" charset="0"/>
              </a:rPr>
              <a:t>Vietnam’s online news &amp; social media (social networks, videos, forums, blogs, reviews sites, major e – retailers, …) </a:t>
            </a:r>
          </a:p>
          <a:p>
            <a:pPr marL="571500" indent="-571500" algn="just">
              <a:buFont typeface="Wingdings" panose="05000000000000000000" pitchFamily="2" charset="2"/>
              <a:buChar char="§"/>
            </a:pPr>
            <a:r>
              <a:rPr lang="en-US" sz="3600" b="1" dirty="0">
                <a:solidFill>
                  <a:schemeClr val="accent2"/>
                </a:solidFill>
                <a:latin typeface="Arial" panose="020B0604020202020204" pitchFamily="34" charset="0"/>
                <a:cs typeface="Arial" panose="020B0604020202020204" pitchFamily="34" charset="0"/>
              </a:rPr>
              <a:t>Period		:</a:t>
            </a:r>
            <a:r>
              <a:rPr lang="en-US" sz="3600" dirty="0">
                <a:solidFill>
                  <a:schemeClr val="accent2"/>
                </a:solidFill>
                <a:latin typeface="Arial" panose="020B0604020202020204" pitchFamily="34" charset="0"/>
                <a:cs typeface="Arial" panose="020B0604020202020204" pitchFamily="34" charset="0"/>
              </a:rPr>
              <a:t> </a:t>
            </a:r>
            <a:r>
              <a:rPr lang="en-US" sz="3600" dirty="0" smtClean="0">
                <a:latin typeface="Arial" panose="020B0604020202020204" pitchFamily="34" charset="0"/>
                <a:cs typeface="Arial" panose="020B0604020202020204" pitchFamily="34" charset="0"/>
              </a:rPr>
              <a:t>October </a:t>
            </a:r>
            <a:r>
              <a:rPr lang="en-US" sz="3600" dirty="0">
                <a:latin typeface="Arial" panose="020B0604020202020204" pitchFamily="34" charset="0"/>
                <a:cs typeface="Arial" panose="020B0604020202020204" pitchFamily="34" charset="0"/>
              </a:rPr>
              <a:t>01, 2019 – </a:t>
            </a:r>
            <a:r>
              <a:rPr lang="en-US" sz="3600" dirty="0" smtClean="0">
                <a:latin typeface="Arial" panose="020B0604020202020204" pitchFamily="34" charset="0"/>
                <a:cs typeface="Arial" panose="020B0604020202020204" pitchFamily="34" charset="0"/>
              </a:rPr>
              <a:t>October 15, </a:t>
            </a:r>
            <a:r>
              <a:rPr lang="en-US" sz="3600" dirty="0">
                <a:latin typeface="Arial" panose="020B0604020202020204" pitchFamily="34" charset="0"/>
                <a:cs typeface="Arial" panose="020B0604020202020204" pitchFamily="34" charset="0"/>
              </a:rPr>
              <a:t>2019</a:t>
            </a:r>
          </a:p>
          <a:p>
            <a:pPr marL="571500" indent="-571500" algn="just">
              <a:buFont typeface="Wingdings" panose="05000000000000000000" pitchFamily="2" charset="2"/>
              <a:buChar char="§"/>
            </a:pPr>
            <a:r>
              <a:rPr lang="en-US" sz="3600" b="1" dirty="0">
                <a:solidFill>
                  <a:schemeClr val="accent2"/>
                </a:solidFill>
                <a:latin typeface="Arial" panose="020B0604020202020204" pitchFamily="34" charset="0"/>
                <a:cs typeface="Arial" panose="020B0604020202020204" pitchFamily="34" charset="0"/>
              </a:rPr>
              <a:t>Report focus: </a:t>
            </a:r>
          </a:p>
          <a:p>
            <a:pPr marL="936625" indent="-438150" algn="just">
              <a:buFont typeface="Wingdings" pitchFamily="2" charset="2"/>
              <a:buChar char="ü"/>
            </a:pPr>
            <a:r>
              <a:rPr lang="en-US" sz="3600" dirty="0">
                <a:latin typeface="Arial" panose="020B0604020202020204" pitchFamily="34" charset="0"/>
                <a:cs typeface="Arial" panose="020B0604020202020204" pitchFamily="34" charset="0"/>
              </a:rPr>
              <a:t>Volume &amp; Engagement of Nokia Brand/ Product (in comparison week by week) </a:t>
            </a:r>
          </a:p>
          <a:p>
            <a:pPr marL="936625" indent="-438150" algn="just">
              <a:buFont typeface="Wingdings" pitchFamily="2" charset="2"/>
              <a:buChar char="ü"/>
            </a:pPr>
            <a:r>
              <a:rPr lang="en-US" sz="3600" dirty="0">
                <a:latin typeface="Arial" panose="020B0604020202020204" pitchFamily="34" charset="0"/>
                <a:cs typeface="Arial" panose="020B0604020202020204" pitchFamily="34" charset="0"/>
              </a:rPr>
              <a:t>Overall Performance by channels</a:t>
            </a:r>
          </a:p>
          <a:p>
            <a:pPr marL="936625" indent="-438150" algn="just">
              <a:buFont typeface="Wingdings" pitchFamily="2" charset="2"/>
              <a:buChar char="ü"/>
            </a:pPr>
            <a:r>
              <a:rPr lang="en-US" sz="3600" dirty="0">
                <a:latin typeface="Arial" panose="020B0604020202020204" pitchFamily="34" charset="0"/>
                <a:cs typeface="Arial" panose="020B0604020202020204" pitchFamily="34" charset="0"/>
              </a:rPr>
              <a:t>Sentiment Performance of Nokia Brand/ Product</a:t>
            </a:r>
          </a:p>
          <a:p>
            <a:pPr marL="936625" indent="-438150" algn="just">
              <a:buFont typeface="Wingdings" pitchFamily="2" charset="2"/>
              <a:buChar char="ü"/>
            </a:pPr>
            <a:r>
              <a:rPr lang="en-US" sz="3600" dirty="0">
                <a:latin typeface="Arial" panose="020B0604020202020204" pitchFamily="34" charset="0"/>
                <a:cs typeface="Arial" panose="020B0604020202020204" pitchFamily="34" charset="0"/>
              </a:rPr>
              <a:t>Attribute Performance of Nokia Brand/ Product </a:t>
            </a:r>
          </a:p>
          <a:p>
            <a:pPr marL="936625" indent="-438150" algn="just">
              <a:buFont typeface="Wingdings" pitchFamily="2" charset="2"/>
              <a:buChar char="ü"/>
            </a:pPr>
            <a:r>
              <a:rPr lang="en-US" sz="3600" dirty="0">
                <a:latin typeface="Arial" panose="020B0604020202020204" pitchFamily="34" charset="0"/>
                <a:cs typeface="Arial" panose="020B0604020202020204" pitchFamily="34" charset="0"/>
              </a:rPr>
              <a:t>Seeding Contribution </a:t>
            </a:r>
          </a:p>
          <a:p>
            <a:pPr marL="936625" indent="-438150" algn="just">
              <a:buFont typeface="Wingdings" pitchFamily="2" charset="2"/>
              <a:buChar char="ü"/>
            </a:pPr>
            <a:r>
              <a:rPr lang="en-US" sz="3600" dirty="0">
                <a:latin typeface="Arial" panose="020B0604020202020204" pitchFamily="34" charset="0"/>
                <a:cs typeface="Arial" panose="020B0604020202020204" pitchFamily="34" charset="0"/>
              </a:rPr>
              <a:t>Top Content &amp; Top Sources </a:t>
            </a:r>
          </a:p>
          <a:p>
            <a:pPr marL="936625" indent="-438150" algn="just">
              <a:buFont typeface="Wingdings" pitchFamily="2" charset="2"/>
              <a:buChar char="ü"/>
            </a:pPr>
            <a:r>
              <a:rPr lang="en-US" sz="3600" dirty="0">
                <a:latin typeface="Arial" panose="020B0604020202020204" pitchFamily="34" charset="0"/>
                <a:cs typeface="Arial" panose="020B0604020202020204" pitchFamily="34" charset="0"/>
              </a:rPr>
              <a:t>Competitors Understanding</a:t>
            </a:r>
          </a:p>
        </p:txBody>
      </p:sp>
    </p:spTree>
    <p:extLst>
      <p:ext uri="{BB962C8B-B14F-4D97-AF65-F5344CB8AC3E}">
        <p14:creationId xmlns:p14="http://schemas.microsoft.com/office/powerpoint/2010/main" val="248321994"/>
      </p:ext>
    </p:extLst>
  </p:cSld>
  <p:clrMapOvr>
    <a:masterClrMapping/>
  </p:clrMapOvr>
  <p:transition spd="slow">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able 2">
            <a:extLst>
              <a:ext uri="{FF2B5EF4-FFF2-40B4-BE49-F238E27FC236}">
                <a16:creationId xmlns:a16="http://schemas.microsoft.com/office/drawing/2014/main" id="{61D55D27-0BA3-C24F-B34A-A9BEBABC566F}"/>
              </a:ext>
            </a:extLst>
          </p:cNvPr>
          <p:cNvGraphicFramePr>
            <a:graphicFrameLocks noGrp="1"/>
          </p:cNvGraphicFramePr>
          <p:nvPr>
            <p:extLst/>
          </p:nvPr>
        </p:nvGraphicFramePr>
        <p:xfrm>
          <a:off x="442453" y="7221466"/>
          <a:ext cx="23514828" cy="5825447"/>
        </p:xfrm>
        <a:graphic>
          <a:graphicData uri="http://schemas.openxmlformats.org/drawingml/2006/table">
            <a:tbl>
              <a:tblPr firstRow="1" bandRow="1">
                <a:tableStyleId>{5940675A-B579-460E-94D1-54222C63F5DA}</a:tableStyleId>
              </a:tblPr>
              <a:tblGrid>
                <a:gridCol w="11324431">
                  <a:extLst>
                    <a:ext uri="{9D8B030D-6E8A-4147-A177-3AD203B41FA5}">
                      <a16:colId xmlns:a16="http://schemas.microsoft.com/office/drawing/2014/main" val="1885924133"/>
                    </a:ext>
                  </a:extLst>
                </a:gridCol>
                <a:gridCol w="253170">
                  <a:extLst>
                    <a:ext uri="{9D8B030D-6E8A-4147-A177-3AD203B41FA5}">
                      <a16:colId xmlns:a16="http://schemas.microsoft.com/office/drawing/2014/main" val="2089907025"/>
                    </a:ext>
                  </a:extLst>
                </a:gridCol>
                <a:gridCol w="11937227">
                  <a:extLst>
                    <a:ext uri="{9D8B030D-6E8A-4147-A177-3AD203B41FA5}">
                      <a16:colId xmlns:a16="http://schemas.microsoft.com/office/drawing/2014/main" val="1880392613"/>
                    </a:ext>
                  </a:extLst>
                </a:gridCol>
              </a:tblGrid>
              <a:tr h="613367">
                <a:tc>
                  <a:txBody>
                    <a:bodyPr/>
                    <a:lstStyle/>
                    <a:p>
                      <a:r>
                        <a:rPr lang="en-US" sz="2700" b="0" dirty="0">
                          <a:solidFill>
                            <a:schemeClr val="bg1"/>
                          </a:solidFill>
                          <a:latin typeface="+mj-lt"/>
                          <a:cs typeface="Helvetica" panose="020B0604020202020204" pitchFamily="34" charset="0"/>
                        </a:rPr>
                        <a:t>FOCUS ON </a:t>
                      </a:r>
                      <a:r>
                        <a:rPr lang="en-US" sz="2700" b="1" dirty="0">
                          <a:solidFill>
                            <a:schemeClr val="bg1"/>
                          </a:solidFill>
                          <a:latin typeface="+mj-lt"/>
                          <a:cs typeface="Helvetica" panose="020B0604020202020204" pitchFamily="34" charset="0"/>
                        </a:rPr>
                        <a:t>POSITIVE</a:t>
                      </a:r>
                      <a:r>
                        <a:rPr lang="en-US" sz="2700" b="0" dirty="0">
                          <a:solidFill>
                            <a:schemeClr val="bg1"/>
                          </a:solidFill>
                          <a:latin typeface="+mj-lt"/>
                          <a:cs typeface="Helvetica" panose="020B0604020202020204" pitchFamily="34" charset="0"/>
                        </a:rPr>
                        <a:t> DISCUSSED ATTRIBUTES</a:t>
                      </a:r>
                    </a:p>
                  </a:txBody>
                  <a:tcPr anchor="ctr">
                    <a:lnL w="76200"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w="76200" cap="flat" cmpd="sng" algn="ctr">
                      <a:solidFill>
                        <a:schemeClr val="bg1"/>
                      </a:solidFill>
                      <a:prstDash val="solid"/>
                      <a:round/>
                      <a:headEnd type="none" w="med" len="med"/>
                      <a:tailEnd type="none" w="med" len="med"/>
                    </a:lnT>
                    <a:lnB w="38100" cap="flat" cmpd="sng" algn="ctr">
                      <a:solidFill>
                        <a:srgbClr val="5A9EF0"/>
                      </a:solidFill>
                      <a:prstDash val="sysDash"/>
                      <a:round/>
                      <a:headEnd type="none" w="med" len="med"/>
                      <a:tailEnd type="none" w="med" len="med"/>
                    </a:lnB>
                    <a:solidFill>
                      <a:srgbClr val="5A9EF0"/>
                    </a:solidFill>
                  </a:tcPr>
                </a:tc>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endParaRPr lang="en-US" sz="2700" b="0" dirty="0">
                        <a:solidFill>
                          <a:schemeClr val="bg1"/>
                        </a:solidFill>
                        <a:latin typeface="+mj-lt"/>
                        <a:cs typeface="Helvetica" panose="020B0604020202020204" pitchFamily="34" charset="0"/>
                      </a:endParaRP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28575"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r>
                        <a:rPr lang="en-US" sz="2700" b="0" dirty="0">
                          <a:solidFill>
                            <a:schemeClr val="bg1"/>
                          </a:solidFill>
                          <a:latin typeface="+mj-lt"/>
                          <a:cs typeface="Helvetica" panose="020B0604020202020204" pitchFamily="34" charset="0"/>
                        </a:rPr>
                        <a:t>FOCUS ON </a:t>
                      </a:r>
                      <a:r>
                        <a:rPr lang="en-US" sz="2700" b="1" dirty="0">
                          <a:solidFill>
                            <a:schemeClr val="bg1"/>
                          </a:solidFill>
                          <a:latin typeface="+mj-lt"/>
                          <a:cs typeface="Helvetica" panose="020B0604020202020204" pitchFamily="34" charset="0"/>
                        </a:rPr>
                        <a:t>NEGATIVE</a:t>
                      </a:r>
                      <a:r>
                        <a:rPr lang="en-US" sz="2700" b="0" dirty="0">
                          <a:solidFill>
                            <a:schemeClr val="bg1"/>
                          </a:solidFill>
                          <a:latin typeface="+mj-lt"/>
                          <a:cs typeface="Helvetica" panose="020B0604020202020204" pitchFamily="34" charset="0"/>
                        </a:rPr>
                        <a:t> DISCUSSED ATTRIBUTES</a:t>
                      </a:r>
                    </a:p>
                  </a:txBody>
                  <a:tcPr anchor="ctr">
                    <a:lnL w="7620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38100" cap="flat" cmpd="sng" algn="ctr">
                      <a:solidFill>
                        <a:srgbClr val="A33123"/>
                      </a:solidFill>
                      <a:prstDash val="sysDash"/>
                      <a:round/>
                      <a:headEnd type="none" w="med" len="med"/>
                      <a:tailEnd type="none" w="med" len="med"/>
                    </a:lnB>
                    <a:solidFill>
                      <a:srgbClr val="A33123"/>
                    </a:solidFill>
                  </a:tcPr>
                </a:tc>
                <a:extLst>
                  <a:ext uri="{0D108BD9-81ED-4DB2-BD59-A6C34878D82A}">
                    <a16:rowId xmlns:a16="http://schemas.microsoft.com/office/drawing/2014/main" val="2077802311"/>
                  </a:ext>
                </a:extLst>
              </a:tr>
              <a:tr h="4817327">
                <a:tc>
                  <a:txBody>
                    <a:bodyPr/>
                    <a:lstStyle/>
                    <a:p>
                      <a:pPr marL="0" marR="0" indent="0" algn="l" defTabSz="825481" rtl="0" eaLnBrk="1" fontAlgn="auto" latinLnBrk="0" hangingPunct="1">
                        <a:lnSpc>
                          <a:spcPct val="100000"/>
                        </a:lnSpc>
                        <a:spcBef>
                          <a:spcPts val="0"/>
                        </a:spcBef>
                        <a:spcAft>
                          <a:spcPts val="0"/>
                        </a:spcAft>
                        <a:buClrTx/>
                        <a:buSzTx/>
                        <a:buFontTx/>
                        <a:buNone/>
                        <a:tabLst/>
                        <a:defRPr/>
                      </a:pPr>
                      <a:r>
                        <a:rPr lang="en-US" sz="2400" b="1" baseline="0" dirty="0" smtClean="0">
                          <a:solidFill>
                            <a:schemeClr val="tx1"/>
                          </a:solidFill>
                          <a:latin typeface="+mj-lt"/>
                          <a:cs typeface="Helvetica" panose="020B0604020202020204" pitchFamily="34" charset="0"/>
                        </a:rPr>
                        <a:t>      </a:t>
                      </a:r>
                      <a:r>
                        <a:rPr lang="vi-VN" sz="2400" b="1" dirty="0" smtClean="0">
                          <a:solidFill>
                            <a:schemeClr val="tx1"/>
                          </a:solidFill>
                          <a:latin typeface="+mj-lt"/>
                          <a:cs typeface="Helvetica" panose="020B0604020202020204" pitchFamily="34" charset="0"/>
                        </a:rPr>
                        <a:t>[</a:t>
                      </a:r>
                      <a:r>
                        <a:rPr lang="en-US" sz="2400" b="1" dirty="0" smtClean="0">
                          <a:solidFill>
                            <a:schemeClr val="tx1"/>
                          </a:solidFill>
                          <a:latin typeface="+mj-lt"/>
                          <a:cs typeface="Helvetica" panose="020B0604020202020204" pitchFamily="34" charset="0"/>
                        </a:rPr>
                        <a:t>Function</a:t>
                      </a:r>
                      <a:r>
                        <a:rPr lang="vi-VN" sz="2400" b="1" dirty="0" smtClean="0">
                          <a:solidFill>
                            <a:schemeClr val="tx1"/>
                          </a:solidFill>
                          <a:latin typeface="+mj-lt"/>
                          <a:cs typeface="Helvetica" panose="020B0604020202020204" pitchFamily="34" charset="0"/>
                        </a:rPr>
                        <a:t>]</a:t>
                      </a:r>
                      <a:r>
                        <a:rPr lang="en-US" sz="2400" b="0" baseline="0" dirty="0" smtClean="0">
                          <a:solidFill>
                            <a:schemeClr val="tx1"/>
                          </a:solidFill>
                          <a:latin typeface="+mj-lt"/>
                          <a:cs typeface="Helvetica" panose="020B0604020202020204" pitchFamily="34" charset="0"/>
                        </a:rPr>
                        <a:t> </a:t>
                      </a:r>
                      <a:r>
                        <a:rPr lang="en-US" sz="2400" b="1" baseline="0" dirty="0" smtClean="0">
                          <a:solidFill>
                            <a:schemeClr val="tx1"/>
                          </a:solidFill>
                          <a:latin typeface="+mj-lt"/>
                          <a:cs typeface="Helvetica" panose="020B0604020202020204" pitchFamily="34" charset="0"/>
                        </a:rPr>
                        <a:t>Good Camera</a:t>
                      </a:r>
                      <a:endParaRPr lang="en-US" sz="2400" b="0" baseline="0" dirty="0">
                        <a:solidFill>
                          <a:schemeClr val="tx1"/>
                        </a:solidFill>
                        <a:latin typeface="+mj-lt"/>
                        <a:cs typeface="Helvetica" panose="020B0604020202020204" pitchFamily="34" charset="0"/>
                      </a:endParaRPr>
                    </a:p>
                    <a:p>
                      <a:pPr marL="0" marR="0" indent="0" algn="l" defTabSz="825481" rtl="0" eaLnBrk="1" fontAlgn="auto" latinLnBrk="0" hangingPunct="1">
                        <a:lnSpc>
                          <a:spcPct val="100000"/>
                        </a:lnSpc>
                        <a:spcBef>
                          <a:spcPts val="0"/>
                        </a:spcBef>
                        <a:spcAft>
                          <a:spcPts val="0"/>
                        </a:spcAft>
                        <a:buClrTx/>
                        <a:buSzTx/>
                        <a:buFontTx/>
                        <a:buNone/>
                        <a:tabLst/>
                        <a:defRPr/>
                      </a:pPr>
                      <a:r>
                        <a:rPr lang="vi-VN" sz="2400" b="1" dirty="0">
                          <a:solidFill>
                            <a:schemeClr val="tx1"/>
                          </a:solidFill>
                          <a:latin typeface="+mj-lt"/>
                          <a:cs typeface="Helvetica" panose="020B0604020202020204" pitchFamily="34" charset="0"/>
                        </a:rPr>
                        <a:t>Verbatim:</a:t>
                      </a:r>
                      <a:r>
                        <a:rPr lang="vi-VN" sz="2400" b="0" dirty="0">
                          <a:solidFill>
                            <a:schemeClr val="tx1"/>
                          </a:solidFill>
                          <a:latin typeface="+mj-lt"/>
                          <a:cs typeface="Helvetica" panose="020B0604020202020204" pitchFamily="34" charset="0"/>
                        </a:rPr>
                        <a:t> </a:t>
                      </a:r>
                      <a:r>
                        <a:rPr lang="en-US" sz="2400" b="0" i="0" u="none" strike="noStrike" cap="none" spc="0" baseline="0" dirty="0" smtClean="0">
                          <a:ln>
                            <a:noFill/>
                          </a:ln>
                          <a:solidFill>
                            <a:schemeClr val="tx1"/>
                          </a:solidFill>
                          <a:effectLst/>
                          <a:uFillTx/>
                          <a:latin typeface="+mj-lt"/>
                          <a:ea typeface="+mn-ea"/>
                          <a:cs typeface="+mn-cs"/>
                          <a:sym typeface="Helvetica Light"/>
                        </a:rPr>
                        <a:t>Nokia 7.2 </a:t>
                      </a:r>
                      <a:r>
                        <a:rPr lang="en-US" sz="2400" b="0" i="0" u="none" strike="noStrike" cap="none" spc="0" baseline="0" dirty="0" smtClean="0">
                          <a:ln>
                            <a:noFill/>
                          </a:ln>
                          <a:solidFill>
                            <a:srgbClr val="3684D7"/>
                          </a:solidFill>
                          <a:effectLst/>
                          <a:uFillTx/>
                          <a:latin typeface="+mj-lt"/>
                          <a:ea typeface="+mn-ea"/>
                          <a:cs typeface="+mn-cs"/>
                          <a:sym typeface="Helvetica Light"/>
                        </a:rPr>
                        <a:t>lấy nét đỉnh </a:t>
                      </a:r>
                      <a:r>
                        <a:rPr lang="en-US" sz="2400" b="0" i="0" u="none" strike="noStrike" cap="none" spc="0" baseline="0" dirty="0" smtClean="0">
                          <a:ln>
                            <a:noFill/>
                          </a:ln>
                          <a:solidFill>
                            <a:schemeClr val="tx1"/>
                          </a:solidFill>
                          <a:effectLst/>
                          <a:uFillTx/>
                          <a:latin typeface="+mj-lt"/>
                          <a:ea typeface="+mn-ea"/>
                          <a:cs typeface="+mn-cs"/>
                          <a:sym typeface="Helvetica Light"/>
                        </a:rPr>
                        <a:t>ghê </a:t>
                      </a:r>
                      <a:r>
                        <a:rPr lang="en-US" sz="2400" b="0" i="0" u="none" strike="noStrike" cap="none" spc="0" baseline="0" dirty="0" err="1" smtClean="0">
                          <a:ln>
                            <a:noFill/>
                          </a:ln>
                          <a:solidFill>
                            <a:schemeClr val="tx1"/>
                          </a:solidFill>
                          <a:effectLst/>
                          <a:uFillTx/>
                          <a:latin typeface="+mj-lt"/>
                          <a:ea typeface="+mn-ea"/>
                          <a:cs typeface="+mn-cs"/>
                          <a:sym typeface="Helvetica Light"/>
                        </a:rPr>
                        <a:t>huhu</a:t>
                      </a:r>
                      <a:r>
                        <a:rPr lang="en-US" sz="2400" b="0" i="0" u="none" strike="noStrike" cap="none" spc="0" baseline="0" dirty="0" smtClean="0">
                          <a:ln>
                            <a:noFill/>
                          </a:ln>
                          <a:solidFill>
                            <a:schemeClr val="tx1"/>
                          </a:solidFill>
                          <a:effectLst/>
                          <a:uFillTx/>
                          <a:latin typeface="+mj-lt"/>
                          <a:ea typeface="+mn-ea"/>
                          <a:cs typeface="+mn-cs"/>
                          <a:sym typeface="Helvetica Light"/>
                        </a:rPr>
                        <a:t>  - </a:t>
                      </a:r>
                      <a:r>
                        <a:rPr lang="en-US" sz="2400" b="0" i="0" u="none" strike="noStrike" cap="none" spc="0" baseline="0" dirty="0" smtClean="0">
                          <a:ln>
                            <a:noFill/>
                          </a:ln>
                          <a:solidFill>
                            <a:schemeClr val="tx1"/>
                          </a:solidFill>
                          <a:effectLst/>
                          <a:uFillTx/>
                          <a:latin typeface="+mj-lt"/>
                          <a:ea typeface="+mn-ea"/>
                          <a:cs typeface="+mn-cs"/>
                          <a:sym typeface="Helvetica Light"/>
                          <a:hlinkClick r:id="rId3"/>
                        </a:rPr>
                        <a:t>Link</a:t>
                      </a:r>
                      <a:r>
                        <a:rPr lang="en-US" sz="2400" b="0" i="0" u="none" strike="noStrike" cap="none" spc="0" baseline="0" dirty="0" smtClean="0">
                          <a:ln>
                            <a:noFill/>
                          </a:ln>
                          <a:solidFill>
                            <a:schemeClr val="tx1"/>
                          </a:solidFill>
                          <a:effectLst/>
                          <a:uFillTx/>
                          <a:latin typeface="+mj-lt"/>
                          <a:ea typeface="+mn-ea"/>
                          <a:cs typeface="+mn-cs"/>
                          <a:sym typeface="Helvetica Light"/>
                        </a:rPr>
                        <a:t> </a:t>
                      </a:r>
                      <a:r>
                        <a:rPr lang="en-US" sz="2400" b="0" i="0" u="none" strike="noStrike" cap="none" spc="0" baseline="0" dirty="0" smtClean="0">
                          <a:ln>
                            <a:noFill/>
                          </a:ln>
                          <a:solidFill>
                            <a:schemeClr val="tx1"/>
                          </a:solidFill>
                          <a:effectLst/>
                          <a:uFillTx/>
                          <a:latin typeface="+mj-lt"/>
                          <a:ea typeface="+mn-ea"/>
                          <a:cs typeface="Helvetica" panose="020B0604020202020204" pitchFamily="34" charset="0"/>
                          <a:sym typeface="Helvetica Light"/>
                        </a:rPr>
                        <a:t>(</a:t>
                      </a:r>
                      <a:r>
                        <a:rPr lang="en-US" sz="2400" b="0" i="0" u="none" strike="noStrike" cap="none" spc="0" baseline="0" dirty="0" smtClean="0">
                          <a:ln>
                            <a:noFill/>
                          </a:ln>
                          <a:solidFill>
                            <a:schemeClr val="tx1"/>
                          </a:solidFill>
                          <a:effectLst/>
                          <a:uFillTx/>
                          <a:latin typeface="+mj-lt"/>
                          <a:ea typeface="+mn-ea"/>
                          <a:cs typeface="+mn-cs"/>
                          <a:sym typeface="Helvetica Light"/>
                        </a:rPr>
                        <a:t>Oct 08, 2019 12:01 PM</a:t>
                      </a:r>
                      <a:r>
                        <a:rPr lang="en-US" sz="2400" b="0" i="0" u="none" strike="noStrike" cap="none" spc="0" baseline="0" dirty="0" smtClean="0">
                          <a:ln>
                            <a:noFill/>
                          </a:ln>
                          <a:solidFill>
                            <a:schemeClr val="tx1"/>
                          </a:solidFill>
                          <a:effectLst/>
                          <a:uFillTx/>
                          <a:latin typeface="+mj-lt"/>
                          <a:ea typeface="+mn-ea"/>
                          <a:cs typeface="Helvetica" panose="020B0604020202020204" pitchFamily="34" charset="0"/>
                          <a:sym typeface="Helvetica Light"/>
                        </a:rPr>
                        <a:t>)</a:t>
                      </a:r>
                    </a:p>
                    <a:p>
                      <a:pPr marL="0" marR="0" indent="0" algn="l" defTabSz="825481" rtl="0" eaLnBrk="1" fontAlgn="auto" latinLnBrk="0" hangingPunct="1">
                        <a:lnSpc>
                          <a:spcPct val="100000"/>
                        </a:lnSpc>
                        <a:spcBef>
                          <a:spcPts val="0"/>
                        </a:spcBef>
                        <a:spcAft>
                          <a:spcPts val="0"/>
                        </a:spcAft>
                        <a:buClrTx/>
                        <a:buSzTx/>
                        <a:buFontTx/>
                        <a:buNone/>
                        <a:tabLst/>
                        <a:defRPr/>
                      </a:pPr>
                      <a:r>
                        <a:rPr lang="en-US" sz="2400" b="1" i="0" u="none" strike="noStrike" cap="none" spc="0" baseline="0" dirty="0" smtClean="0">
                          <a:ln>
                            <a:noFill/>
                          </a:ln>
                          <a:solidFill>
                            <a:schemeClr val="tx1"/>
                          </a:solidFill>
                          <a:effectLst/>
                          <a:uFillTx/>
                          <a:latin typeface="+mj-lt"/>
                          <a:ea typeface="+mn-ea"/>
                          <a:cs typeface="Helvetica" panose="020B0604020202020204" pitchFamily="34" charset="0"/>
                          <a:sym typeface="Helvetica Light"/>
                        </a:rPr>
                        <a:t>Verbatim: </a:t>
                      </a:r>
                      <a:r>
                        <a:rPr lang="vi-VN" sz="2400" b="0" i="0" u="none" strike="noStrike" cap="none" spc="0" baseline="0" dirty="0" smtClean="0">
                          <a:ln>
                            <a:noFill/>
                          </a:ln>
                          <a:solidFill>
                            <a:schemeClr val="tx1"/>
                          </a:solidFill>
                          <a:effectLst/>
                          <a:uFillTx/>
                          <a:latin typeface="+mj-lt"/>
                          <a:ea typeface="+mn-ea"/>
                          <a:cs typeface="+mn-cs"/>
                          <a:sym typeface="Helvetica Light"/>
                        </a:rPr>
                        <a:t>Qua trải nghiệm cho thấy : màn hình sắc nét , cảm ứng mượt mà. Về loa thì nghe to và rõ cả loa trong và ngoài riêng tại nghe thì không bằng Sony. Nhận diện khuân mặt và vân tay cũng nhanh khoảng 1-2s thôi. </a:t>
                      </a:r>
                      <a:r>
                        <a:rPr lang="vi-VN" sz="2400" b="0" i="0" u="none" strike="noStrike" cap="none" spc="0" baseline="0" dirty="0" smtClean="0">
                          <a:ln>
                            <a:noFill/>
                          </a:ln>
                          <a:solidFill>
                            <a:srgbClr val="3684D7"/>
                          </a:solidFill>
                          <a:effectLst/>
                          <a:uFillTx/>
                          <a:latin typeface="+mj-lt"/>
                          <a:ea typeface="+mn-ea"/>
                          <a:cs typeface="+mn-cs"/>
                          <a:sym typeface="Helvetica Light"/>
                        </a:rPr>
                        <a:t>Camera và video </a:t>
                      </a:r>
                      <a:r>
                        <a:rPr lang="vi-VN" sz="2400" b="0" i="0" u="none" strike="noStrike" cap="none" spc="0" baseline="0" dirty="0" smtClean="0">
                          <a:ln>
                            <a:noFill/>
                          </a:ln>
                          <a:solidFill>
                            <a:schemeClr val="tx1"/>
                          </a:solidFill>
                          <a:effectLst/>
                          <a:uFillTx/>
                          <a:latin typeface="+mj-lt"/>
                          <a:ea typeface="+mn-ea"/>
                          <a:cs typeface="+mn-cs"/>
                          <a:sym typeface="Helvetica Light"/>
                        </a:rPr>
                        <a:t>thì </a:t>
                      </a:r>
                      <a:r>
                        <a:rPr lang="vi-VN" sz="2400" b="0" i="0" u="none" strike="noStrike" cap="none" spc="0" baseline="0" dirty="0" smtClean="0">
                          <a:ln>
                            <a:noFill/>
                          </a:ln>
                          <a:solidFill>
                            <a:srgbClr val="3684D7"/>
                          </a:solidFill>
                          <a:effectLst/>
                          <a:uFillTx/>
                          <a:latin typeface="+mj-lt"/>
                          <a:ea typeface="+mn-ea"/>
                          <a:cs typeface="+mn-cs"/>
                          <a:sym typeface="Helvetica Light"/>
                        </a:rPr>
                        <a:t>quá sắc nét</a:t>
                      </a:r>
                      <a:r>
                        <a:rPr lang="vi-VN" sz="2400" b="0" i="0" u="none" strike="noStrike" cap="none" spc="0" baseline="0" dirty="0" smtClean="0">
                          <a:ln>
                            <a:noFill/>
                          </a:ln>
                          <a:solidFill>
                            <a:schemeClr val="tx1"/>
                          </a:solidFill>
                          <a:effectLst/>
                          <a:uFillTx/>
                          <a:latin typeface="+mj-lt"/>
                          <a:ea typeface="+mn-ea"/>
                          <a:cs typeface="+mn-cs"/>
                          <a:sym typeface="Helvetica Light"/>
                        </a:rPr>
                        <a:t> luôn video 4k luôn</a:t>
                      </a:r>
                      <a:r>
                        <a:rPr lang="en-US" sz="2400" b="0" i="0" u="none" strike="noStrike" cap="none" spc="0" baseline="0" dirty="0" smtClean="0">
                          <a:ln>
                            <a:noFill/>
                          </a:ln>
                          <a:solidFill>
                            <a:schemeClr val="tx1"/>
                          </a:solidFill>
                          <a:effectLst/>
                          <a:uFillTx/>
                          <a:latin typeface="+mj-lt"/>
                          <a:ea typeface="+mn-ea"/>
                          <a:cs typeface="+mn-cs"/>
                          <a:sym typeface="Helvetica Light"/>
                        </a:rPr>
                        <a:t>… - </a:t>
                      </a:r>
                      <a:r>
                        <a:rPr lang="en-US" sz="2400" b="0" i="0" u="none" strike="noStrike" cap="none" spc="0" baseline="0" dirty="0" smtClean="0">
                          <a:ln>
                            <a:noFill/>
                          </a:ln>
                          <a:solidFill>
                            <a:schemeClr val="tx1"/>
                          </a:solidFill>
                          <a:effectLst/>
                          <a:uFillTx/>
                          <a:latin typeface="+mj-lt"/>
                          <a:ea typeface="+mn-ea"/>
                          <a:cs typeface="+mn-cs"/>
                          <a:sym typeface="Helvetica Light"/>
                          <a:hlinkClick r:id="rId4"/>
                        </a:rPr>
                        <a:t>Link</a:t>
                      </a:r>
                      <a:r>
                        <a:rPr lang="en-US" sz="2400" b="0" i="0" u="none" strike="noStrike" cap="none" spc="0" baseline="0" dirty="0" smtClean="0">
                          <a:ln>
                            <a:noFill/>
                          </a:ln>
                          <a:solidFill>
                            <a:schemeClr val="tx1"/>
                          </a:solidFill>
                          <a:effectLst/>
                          <a:uFillTx/>
                          <a:latin typeface="+mj-lt"/>
                          <a:ea typeface="+mn-ea"/>
                          <a:cs typeface="+mn-cs"/>
                          <a:sym typeface="Helvetica Light"/>
                        </a:rPr>
                        <a:t> </a:t>
                      </a:r>
                      <a:r>
                        <a:rPr lang="en-US" sz="2400" b="0" i="0" u="none" strike="noStrike" cap="none" spc="0" baseline="0" dirty="0" smtClean="0">
                          <a:ln>
                            <a:noFill/>
                          </a:ln>
                          <a:solidFill>
                            <a:schemeClr val="tx1"/>
                          </a:solidFill>
                          <a:effectLst/>
                          <a:uFillTx/>
                          <a:latin typeface="+mj-lt"/>
                          <a:ea typeface="+mn-ea"/>
                          <a:cs typeface="Helvetica" panose="020B0604020202020204" pitchFamily="34" charset="0"/>
                          <a:sym typeface="Helvetica Light"/>
                        </a:rPr>
                        <a:t>(</a:t>
                      </a:r>
                      <a:r>
                        <a:rPr lang="en-US" sz="2400" b="0" i="0" u="none" strike="noStrike" cap="none" spc="0" baseline="0" dirty="0" smtClean="0">
                          <a:ln>
                            <a:noFill/>
                          </a:ln>
                          <a:solidFill>
                            <a:schemeClr val="tx1"/>
                          </a:solidFill>
                          <a:effectLst/>
                          <a:uFillTx/>
                          <a:latin typeface="+mj-lt"/>
                          <a:ea typeface="+mn-ea"/>
                          <a:cs typeface="+mn-cs"/>
                          <a:sym typeface="Helvetica Light"/>
                        </a:rPr>
                        <a:t>Oct 07, 2019 02:56 AM</a:t>
                      </a:r>
                      <a:r>
                        <a:rPr lang="en-US" sz="2400" b="0" i="0" u="none" strike="noStrike" cap="none" spc="0" baseline="0" dirty="0" smtClean="0">
                          <a:ln>
                            <a:noFill/>
                          </a:ln>
                          <a:solidFill>
                            <a:schemeClr val="tx1"/>
                          </a:solidFill>
                          <a:effectLst/>
                          <a:uFillTx/>
                          <a:latin typeface="+mj-lt"/>
                          <a:ea typeface="+mn-ea"/>
                          <a:cs typeface="Helvetica" panose="020B0604020202020204" pitchFamily="34" charset="0"/>
                          <a:sym typeface="Helvetica Light"/>
                        </a:rPr>
                        <a:t>)</a:t>
                      </a:r>
                    </a:p>
                    <a:p>
                      <a:pPr marL="0" marR="0" indent="0" algn="l" defTabSz="825481" rtl="0" eaLnBrk="1" fontAlgn="auto" latinLnBrk="0" hangingPunct="1">
                        <a:lnSpc>
                          <a:spcPct val="100000"/>
                        </a:lnSpc>
                        <a:spcBef>
                          <a:spcPts val="0"/>
                        </a:spcBef>
                        <a:spcAft>
                          <a:spcPts val="0"/>
                        </a:spcAft>
                        <a:buClrTx/>
                        <a:buSzTx/>
                        <a:buFontTx/>
                        <a:buNone/>
                        <a:tabLst/>
                        <a:defRPr/>
                      </a:pPr>
                      <a:r>
                        <a:rPr lang="en-US" sz="2400" b="1" baseline="0" dirty="0" smtClean="0">
                          <a:solidFill>
                            <a:schemeClr val="tx1"/>
                          </a:solidFill>
                          <a:latin typeface="+mj-lt"/>
                          <a:cs typeface="Helvetica" panose="020B0604020202020204" pitchFamily="34" charset="0"/>
                        </a:rPr>
                        <a:t>     </a:t>
                      </a:r>
                      <a:r>
                        <a:rPr lang="vi-VN" sz="2400" b="1" dirty="0" smtClean="0">
                          <a:solidFill>
                            <a:schemeClr val="tx1"/>
                          </a:solidFill>
                          <a:latin typeface="+mj-lt"/>
                          <a:cs typeface="Helvetica" panose="020B0604020202020204" pitchFamily="34" charset="0"/>
                        </a:rPr>
                        <a:t>[</a:t>
                      </a:r>
                      <a:r>
                        <a:rPr lang="en-US" sz="2400" b="1" dirty="0" smtClean="0">
                          <a:solidFill>
                            <a:schemeClr val="tx1"/>
                          </a:solidFill>
                          <a:latin typeface="+mj-lt"/>
                          <a:cs typeface="Helvetica" panose="020B0604020202020204" pitchFamily="34" charset="0"/>
                        </a:rPr>
                        <a:t>Hardware</a:t>
                      </a:r>
                      <a:r>
                        <a:rPr lang="vi-VN" sz="2400" b="1" dirty="0" smtClean="0">
                          <a:solidFill>
                            <a:schemeClr val="tx1"/>
                          </a:solidFill>
                          <a:latin typeface="+mj-lt"/>
                          <a:cs typeface="Helvetica" panose="020B0604020202020204" pitchFamily="34" charset="0"/>
                        </a:rPr>
                        <a:t>]</a:t>
                      </a:r>
                      <a:r>
                        <a:rPr lang="en-US" sz="2400" b="1" dirty="0" smtClean="0">
                          <a:solidFill>
                            <a:schemeClr val="tx1"/>
                          </a:solidFill>
                          <a:latin typeface="+mj-lt"/>
                          <a:cs typeface="Helvetica" panose="020B0604020202020204" pitchFamily="34" charset="0"/>
                        </a:rPr>
                        <a:t> Good</a:t>
                      </a:r>
                      <a:r>
                        <a:rPr lang="en-US" sz="2400" b="1" baseline="0" dirty="0" smtClean="0">
                          <a:solidFill>
                            <a:schemeClr val="tx1"/>
                          </a:solidFill>
                          <a:latin typeface="+mj-lt"/>
                          <a:cs typeface="Helvetica" panose="020B0604020202020204" pitchFamily="34" charset="0"/>
                        </a:rPr>
                        <a:t> Hardware</a:t>
                      </a:r>
                    </a:p>
                    <a:p>
                      <a:pPr marL="0" marR="0" indent="0" algn="l" defTabSz="825481" rtl="0" eaLnBrk="1" fontAlgn="auto" latinLnBrk="0" hangingPunct="1">
                        <a:lnSpc>
                          <a:spcPct val="100000"/>
                        </a:lnSpc>
                        <a:spcBef>
                          <a:spcPts val="0"/>
                        </a:spcBef>
                        <a:spcAft>
                          <a:spcPts val="0"/>
                        </a:spcAft>
                        <a:buClrTx/>
                        <a:buSzTx/>
                        <a:buFontTx/>
                        <a:buNone/>
                        <a:tabLst/>
                        <a:defRPr/>
                      </a:pPr>
                      <a:r>
                        <a:rPr lang="en-US" sz="2400" b="1" dirty="0" smtClean="0">
                          <a:solidFill>
                            <a:schemeClr val="tx1"/>
                          </a:solidFill>
                          <a:latin typeface="+mj-lt"/>
                          <a:cs typeface="Helvetica" panose="020B0604020202020204" pitchFamily="34" charset="0"/>
                        </a:rPr>
                        <a:t>Verbatim: </a:t>
                      </a:r>
                      <a:r>
                        <a:rPr lang="en-US" sz="2400" b="0" i="0" u="none" strike="noStrike" cap="none" spc="0" baseline="0" dirty="0" smtClean="0">
                          <a:ln>
                            <a:noFill/>
                          </a:ln>
                          <a:solidFill>
                            <a:schemeClr val="tx1"/>
                          </a:solidFill>
                          <a:effectLst/>
                          <a:uFillTx/>
                          <a:latin typeface="+mj-lt"/>
                          <a:ea typeface="+mn-ea"/>
                          <a:cs typeface="+mn-cs"/>
                          <a:sym typeface="Helvetica Light"/>
                        </a:rPr>
                        <a:t>mình cần màn hình, cam, </a:t>
                      </a:r>
                      <a:r>
                        <a:rPr lang="en-US" sz="2400" b="0" i="0" u="none" strike="noStrike" cap="none" spc="0" baseline="0" dirty="0" smtClean="0">
                          <a:ln>
                            <a:noFill/>
                          </a:ln>
                          <a:solidFill>
                            <a:srgbClr val="3684D7"/>
                          </a:solidFill>
                          <a:effectLst/>
                          <a:uFillTx/>
                          <a:latin typeface="+mj-lt"/>
                          <a:ea typeface="+mn-ea"/>
                          <a:cs typeface="+mn-cs"/>
                          <a:sym typeface="Helvetica Light"/>
                        </a:rPr>
                        <a:t>pin</a:t>
                      </a:r>
                      <a:r>
                        <a:rPr lang="en-US" sz="2400" b="0" i="0" u="none" strike="noStrike" cap="none" spc="0" baseline="0" dirty="0" smtClean="0">
                          <a:ln>
                            <a:noFill/>
                          </a:ln>
                          <a:solidFill>
                            <a:schemeClr val="tx1"/>
                          </a:solidFill>
                          <a:effectLst/>
                          <a:uFillTx/>
                          <a:latin typeface="+mj-lt"/>
                          <a:ea typeface="+mn-ea"/>
                          <a:cs typeface="+mn-cs"/>
                          <a:sym typeface="Helvetica Light"/>
                        </a:rPr>
                        <a:t>, </a:t>
                      </a:r>
                      <a:r>
                        <a:rPr lang="en-US" sz="2400" b="0" i="0" u="none" strike="noStrike" cap="none" spc="0" baseline="0" dirty="0" smtClean="0">
                          <a:ln>
                            <a:noFill/>
                          </a:ln>
                          <a:solidFill>
                            <a:srgbClr val="3684D7"/>
                          </a:solidFill>
                          <a:effectLst/>
                          <a:uFillTx/>
                          <a:latin typeface="+mj-lt"/>
                          <a:ea typeface="+mn-ea"/>
                          <a:cs typeface="+mn-cs"/>
                          <a:sym typeface="Helvetica Light"/>
                        </a:rPr>
                        <a:t>phần mềm</a:t>
                      </a:r>
                      <a:r>
                        <a:rPr lang="en-US" sz="2400" b="0" i="0" u="none" strike="noStrike" cap="none" spc="0" baseline="0" dirty="0" smtClean="0">
                          <a:ln>
                            <a:noFill/>
                          </a:ln>
                          <a:solidFill>
                            <a:schemeClr val="tx1"/>
                          </a:solidFill>
                          <a:effectLst/>
                          <a:uFillTx/>
                          <a:latin typeface="+mj-lt"/>
                          <a:ea typeface="+mn-ea"/>
                          <a:cs typeface="+mn-cs"/>
                          <a:sym typeface="Helvetica Light"/>
                        </a:rPr>
                        <a:t>, </a:t>
                      </a:r>
                      <a:r>
                        <a:rPr lang="en-US" sz="2400" b="0" i="0" u="none" strike="noStrike" cap="none" spc="0" baseline="0" dirty="0" smtClean="0">
                          <a:ln>
                            <a:noFill/>
                          </a:ln>
                          <a:solidFill>
                            <a:srgbClr val="3684D7"/>
                          </a:solidFill>
                          <a:effectLst/>
                          <a:uFillTx/>
                          <a:latin typeface="+mj-lt"/>
                          <a:ea typeface="+mn-ea"/>
                          <a:cs typeface="+mn-cs"/>
                          <a:sym typeface="Helvetica Light"/>
                        </a:rPr>
                        <a:t>vậy quá ổn </a:t>
                      </a:r>
                      <a:r>
                        <a:rPr lang="en-US" sz="2400" b="0" i="0" u="none" strike="noStrike" cap="none" spc="0" baseline="0" dirty="0" smtClean="0">
                          <a:ln>
                            <a:noFill/>
                          </a:ln>
                          <a:solidFill>
                            <a:schemeClr val="tx1"/>
                          </a:solidFill>
                          <a:effectLst/>
                          <a:uFillTx/>
                          <a:latin typeface="+mj-lt"/>
                          <a:ea typeface="+mn-ea"/>
                          <a:cs typeface="+mn-cs"/>
                          <a:sym typeface="Helvetica Light"/>
                        </a:rPr>
                        <a:t>– </a:t>
                      </a:r>
                      <a:r>
                        <a:rPr lang="en-US" sz="2400" b="0" i="0" u="none" strike="noStrike" cap="none" spc="0" baseline="0" dirty="0" smtClean="0">
                          <a:ln>
                            <a:noFill/>
                          </a:ln>
                          <a:solidFill>
                            <a:schemeClr val="tx1"/>
                          </a:solidFill>
                          <a:effectLst/>
                          <a:uFillTx/>
                          <a:latin typeface="+mj-lt"/>
                          <a:ea typeface="+mn-ea"/>
                          <a:cs typeface="+mn-cs"/>
                          <a:sym typeface="Helvetica Light"/>
                          <a:hlinkClick r:id="rId5"/>
                        </a:rPr>
                        <a:t>Link</a:t>
                      </a:r>
                      <a:r>
                        <a:rPr lang="en-US" sz="2400" b="0" i="0" u="none" strike="noStrike" cap="none" spc="0" baseline="0" dirty="0" smtClean="0">
                          <a:ln>
                            <a:noFill/>
                          </a:ln>
                          <a:solidFill>
                            <a:schemeClr val="tx1"/>
                          </a:solidFill>
                          <a:effectLst/>
                          <a:uFillTx/>
                          <a:latin typeface="+mj-lt"/>
                          <a:ea typeface="+mn-ea"/>
                          <a:cs typeface="+mn-cs"/>
                          <a:sym typeface="Helvetica Light"/>
                        </a:rPr>
                        <a:t> (Oct 05, 2019 09:40 PM) </a:t>
                      </a:r>
                    </a:p>
                    <a:p>
                      <a:pPr marL="0" marR="0" indent="0" algn="l" defTabSz="825481" rtl="0" eaLnBrk="1" fontAlgn="auto" latinLnBrk="0" hangingPunct="1">
                        <a:lnSpc>
                          <a:spcPct val="100000"/>
                        </a:lnSpc>
                        <a:spcBef>
                          <a:spcPts val="0"/>
                        </a:spcBef>
                        <a:spcAft>
                          <a:spcPts val="0"/>
                        </a:spcAft>
                        <a:buClrTx/>
                        <a:buSzTx/>
                        <a:buFontTx/>
                        <a:buNone/>
                        <a:tabLst/>
                        <a:defRPr/>
                      </a:pPr>
                      <a:r>
                        <a:rPr lang="en-US" sz="2400" b="1" baseline="0" dirty="0" smtClean="0">
                          <a:solidFill>
                            <a:schemeClr val="tx1"/>
                          </a:solidFill>
                          <a:latin typeface="+mj-lt"/>
                          <a:cs typeface="Helvetica" panose="020B0604020202020204" pitchFamily="34" charset="0"/>
                        </a:rPr>
                        <a:t>     </a:t>
                      </a:r>
                      <a:r>
                        <a:rPr lang="vi-VN" sz="2400" b="1" dirty="0" smtClean="0">
                          <a:solidFill>
                            <a:schemeClr val="tx1"/>
                          </a:solidFill>
                          <a:latin typeface="+mj-lt"/>
                          <a:cs typeface="Helvetica" panose="020B0604020202020204" pitchFamily="34" charset="0"/>
                        </a:rPr>
                        <a:t>[</a:t>
                      </a:r>
                      <a:r>
                        <a:rPr lang="en-US" sz="2400" b="1" dirty="0" smtClean="0">
                          <a:solidFill>
                            <a:schemeClr val="tx1"/>
                          </a:solidFill>
                          <a:latin typeface="+mj-lt"/>
                          <a:cs typeface="Helvetica" panose="020B0604020202020204" pitchFamily="34" charset="0"/>
                        </a:rPr>
                        <a:t>Design</a:t>
                      </a:r>
                      <a:r>
                        <a:rPr lang="vi-VN" sz="2400" b="1" dirty="0" smtClean="0">
                          <a:solidFill>
                            <a:schemeClr val="tx1"/>
                          </a:solidFill>
                          <a:latin typeface="+mj-lt"/>
                          <a:cs typeface="Helvetica" panose="020B0604020202020204" pitchFamily="34" charset="0"/>
                        </a:rPr>
                        <a:t>]</a:t>
                      </a:r>
                      <a:r>
                        <a:rPr lang="en-US" sz="2400" b="1" dirty="0" smtClean="0">
                          <a:solidFill>
                            <a:schemeClr val="tx1"/>
                          </a:solidFill>
                          <a:latin typeface="+mj-lt"/>
                          <a:cs typeface="Helvetica" panose="020B0604020202020204" pitchFamily="34" charset="0"/>
                        </a:rPr>
                        <a:t> Good</a:t>
                      </a:r>
                      <a:r>
                        <a:rPr lang="en-US" sz="2400" b="1" baseline="0" dirty="0" smtClean="0">
                          <a:solidFill>
                            <a:schemeClr val="tx1"/>
                          </a:solidFill>
                          <a:latin typeface="+mj-lt"/>
                          <a:cs typeface="Helvetica" panose="020B0604020202020204" pitchFamily="34" charset="0"/>
                        </a:rPr>
                        <a:t> Design</a:t>
                      </a:r>
                    </a:p>
                    <a:p>
                      <a:pPr marL="0" marR="0" indent="0" algn="l" defTabSz="825481" rtl="0" eaLnBrk="1" fontAlgn="auto" latinLnBrk="0" hangingPunct="1">
                        <a:lnSpc>
                          <a:spcPct val="100000"/>
                        </a:lnSpc>
                        <a:spcBef>
                          <a:spcPts val="0"/>
                        </a:spcBef>
                        <a:spcAft>
                          <a:spcPts val="0"/>
                        </a:spcAft>
                        <a:buClrTx/>
                        <a:buSzTx/>
                        <a:buFontTx/>
                        <a:buNone/>
                        <a:tabLst/>
                        <a:defRPr/>
                      </a:pPr>
                      <a:r>
                        <a:rPr lang="en-US" sz="2400" b="1" i="0" u="none" strike="noStrike" cap="none" spc="0" baseline="0" dirty="0" smtClean="0">
                          <a:ln>
                            <a:noFill/>
                          </a:ln>
                          <a:solidFill>
                            <a:schemeClr val="tx1"/>
                          </a:solidFill>
                          <a:effectLst/>
                          <a:uFillTx/>
                          <a:latin typeface="+mj-lt"/>
                          <a:ea typeface="+mn-ea"/>
                          <a:cs typeface="Helvetica" panose="020B0604020202020204" pitchFamily="34" charset="0"/>
                          <a:sym typeface="Helvetica Light"/>
                        </a:rPr>
                        <a:t>Verbatim: </a:t>
                      </a:r>
                      <a:r>
                        <a:rPr lang="en-US" sz="2400" b="0" i="0" u="none" strike="noStrike" cap="none" spc="0" baseline="0" dirty="0" smtClean="0">
                          <a:ln>
                            <a:noFill/>
                          </a:ln>
                          <a:solidFill>
                            <a:schemeClr val="tx1"/>
                          </a:solidFill>
                          <a:effectLst/>
                          <a:uFillTx/>
                          <a:latin typeface="+mj-lt"/>
                          <a:ea typeface="+mn-ea"/>
                          <a:cs typeface="+mn-cs"/>
                          <a:sym typeface="Helvetica Light"/>
                        </a:rPr>
                        <a:t>Con </a:t>
                      </a:r>
                      <a:r>
                        <a:rPr lang="en-US" sz="2400" b="0" i="0" u="none" strike="noStrike" cap="none" spc="0" baseline="0" dirty="0" err="1" smtClean="0">
                          <a:ln>
                            <a:noFill/>
                          </a:ln>
                          <a:solidFill>
                            <a:schemeClr val="tx1"/>
                          </a:solidFill>
                          <a:effectLst/>
                          <a:uFillTx/>
                          <a:latin typeface="+mj-lt"/>
                          <a:ea typeface="+mn-ea"/>
                          <a:cs typeface="+mn-cs"/>
                          <a:sym typeface="Helvetica Light"/>
                        </a:rPr>
                        <a:t>nokia</a:t>
                      </a:r>
                      <a:r>
                        <a:rPr lang="en-US" sz="2400" b="0" i="0" u="none" strike="noStrike" cap="none" spc="0" baseline="0" dirty="0" smtClean="0">
                          <a:ln>
                            <a:noFill/>
                          </a:ln>
                          <a:solidFill>
                            <a:schemeClr val="tx1"/>
                          </a:solidFill>
                          <a:effectLst/>
                          <a:uFillTx/>
                          <a:latin typeface="+mj-lt"/>
                          <a:ea typeface="+mn-ea"/>
                          <a:cs typeface="+mn-cs"/>
                          <a:sym typeface="Helvetica Light"/>
                        </a:rPr>
                        <a:t> 7.2 này </a:t>
                      </a:r>
                      <a:r>
                        <a:rPr lang="en-US" sz="2400" b="0" i="0" u="none" strike="noStrike" cap="none" spc="0" baseline="0" dirty="0" smtClean="0">
                          <a:ln>
                            <a:noFill/>
                          </a:ln>
                          <a:solidFill>
                            <a:srgbClr val="3684D7"/>
                          </a:solidFill>
                          <a:effectLst/>
                          <a:uFillTx/>
                          <a:latin typeface="+mj-lt"/>
                          <a:ea typeface="+mn-ea"/>
                          <a:cs typeface="+mn-cs"/>
                          <a:sym typeface="Helvetica Light"/>
                        </a:rPr>
                        <a:t>thiết kế đẹp</a:t>
                      </a:r>
                      <a:r>
                        <a:rPr lang="en-US" sz="2400" b="0" i="0" u="none" strike="noStrike" cap="none" spc="0" baseline="0" dirty="0" smtClean="0">
                          <a:ln>
                            <a:noFill/>
                          </a:ln>
                          <a:solidFill>
                            <a:schemeClr val="tx1"/>
                          </a:solidFill>
                          <a:effectLst/>
                          <a:uFillTx/>
                          <a:latin typeface="+mj-lt"/>
                          <a:ea typeface="+mn-ea"/>
                          <a:cs typeface="+mn-cs"/>
                          <a:sym typeface="Helvetica Light"/>
                        </a:rPr>
                        <a:t>, </a:t>
                      </a:r>
                      <a:r>
                        <a:rPr lang="en-US" sz="2400" b="0" i="0" u="none" strike="noStrike" cap="none" spc="0" baseline="0" dirty="0" smtClean="0">
                          <a:ln>
                            <a:noFill/>
                          </a:ln>
                          <a:solidFill>
                            <a:srgbClr val="3684D7"/>
                          </a:solidFill>
                          <a:effectLst/>
                          <a:uFillTx/>
                          <a:latin typeface="+mj-lt"/>
                          <a:ea typeface="+mn-ea"/>
                          <a:cs typeface="+mn-cs"/>
                          <a:sym typeface="Helvetica Light"/>
                        </a:rPr>
                        <a:t>nhìn sang trọng</a:t>
                      </a:r>
                      <a:r>
                        <a:rPr lang="en-US" sz="2400" b="0" i="0" u="none" strike="noStrike" cap="none" spc="0" baseline="0" dirty="0" smtClean="0">
                          <a:ln>
                            <a:noFill/>
                          </a:ln>
                          <a:solidFill>
                            <a:schemeClr val="tx1"/>
                          </a:solidFill>
                          <a:effectLst/>
                          <a:uFillTx/>
                          <a:latin typeface="+mj-lt"/>
                          <a:ea typeface="+mn-ea"/>
                          <a:cs typeface="+mn-cs"/>
                          <a:sym typeface="Helvetica Light"/>
                        </a:rPr>
                        <a:t>, camera sắp xếp cũng tinh tế nữa – </a:t>
                      </a:r>
                      <a:r>
                        <a:rPr lang="en-US" sz="2400" b="0" i="0" u="none" strike="noStrike" cap="none" spc="0" baseline="0" dirty="0" smtClean="0">
                          <a:ln>
                            <a:noFill/>
                          </a:ln>
                          <a:solidFill>
                            <a:schemeClr val="tx1"/>
                          </a:solidFill>
                          <a:effectLst/>
                          <a:uFillTx/>
                          <a:latin typeface="+mj-lt"/>
                          <a:ea typeface="+mn-ea"/>
                          <a:cs typeface="+mn-cs"/>
                          <a:sym typeface="Helvetica Light"/>
                          <a:hlinkClick r:id="rId6"/>
                        </a:rPr>
                        <a:t>Link</a:t>
                      </a:r>
                      <a:r>
                        <a:rPr lang="en-US" sz="2400" b="0" i="0" u="none" strike="noStrike" cap="none" spc="0" baseline="0" dirty="0" smtClean="0">
                          <a:ln>
                            <a:noFill/>
                          </a:ln>
                          <a:solidFill>
                            <a:schemeClr val="tx1"/>
                          </a:solidFill>
                          <a:effectLst/>
                          <a:uFillTx/>
                          <a:latin typeface="+mj-lt"/>
                          <a:ea typeface="+mn-ea"/>
                          <a:cs typeface="+mn-cs"/>
                          <a:sym typeface="Helvetica Light"/>
                        </a:rPr>
                        <a:t> (Oct 01, 2019 07:08 AM)</a:t>
                      </a:r>
                      <a:endParaRPr lang="vi-VN" sz="2400" b="0" i="0" u="none" strike="noStrike" cap="none" spc="0" baseline="0" dirty="0" smtClean="0">
                        <a:ln>
                          <a:noFill/>
                        </a:ln>
                        <a:solidFill>
                          <a:schemeClr val="tx1"/>
                        </a:solidFill>
                        <a:effectLst/>
                        <a:uFillTx/>
                        <a:latin typeface="+mj-lt"/>
                        <a:ea typeface="+mn-ea"/>
                        <a:cs typeface="+mn-cs"/>
                        <a:sym typeface="Helvetica Light"/>
                      </a:endParaRPr>
                    </a:p>
                  </a:txBody>
                  <a:tcPr>
                    <a:lnL w="38100" cap="flat" cmpd="sng" algn="ctr">
                      <a:solidFill>
                        <a:srgbClr val="5A9EF0"/>
                      </a:solidFill>
                      <a:prstDash val="sysDash"/>
                      <a:round/>
                      <a:headEnd type="none" w="med" len="med"/>
                      <a:tailEnd type="none" w="med" len="med"/>
                    </a:lnL>
                    <a:lnR w="38100" cap="flat" cmpd="sng" algn="ctr">
                      <a:solidFill>
                        <a:srgbClr val="5A9EF0"/>
                      </a:solidFill>
                      <a:prstDash val="sysDash"/>
                      <a:round/>
                      <a:headEnd type="none" w="med" len="med"/>
                      <a:tailEnd type="none" w="med" len="med"/>
                    </a:lnR>
                    <a:lnT w="38100" cap="flat" cmpd="sng" algn="ctr">
                      <a:solidFill>
                        <a:srgbClr val="5A9EF0"/>
                      </a:solidFill>
                      <a:prstDash val="sysDash"/>
                      <a:round/>
                      <a:headEnd type="none" w="med" len="med"/>
                      <a:tailEnd type="none" w="med" len="med"/>
                    </a:lnT>
                    <a:lnB w="38100" cap="flat" cmpd="sng" algn="ctr">
                      <a:solidFill>
                        <a:srgbClr val="5A9EF0"/>
                      </a:solidFill>
                      <a:prstDash val="sysDash"/>
                      <a:round/>
                      <a:headEnd type="none" w="med" len="med"/>
                      <a:tailEnd type="none" w="med" len="med"/>
                    </a:lnB>
                  </a:tcPr>
                </a:tc>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endParaRPr lang="en-US" sz="2400" b="0" dirty="0">
                        <a:solidFill>
                          <a:schemeClr val="tx1"/>
                        </a:solidFill>
                        <a:latin typeface="+mj-lt"/>
                        <a:cs typeface="Helvetica" panose="020B0604020202020204" pitchFamily="34" charset="0"/>
                      </a:endParaRPr>
                    </a:p>
                  </a:txBody>
                  <a:tcPr>
                    <a:lnL w="38100" cap="flat" cmpd="sng" algn="ctr">
                      <a:solidFill>
                        <a:srgbClr val="5A9EF0"/>
                      </a:solidFill>
                      <a:prstDash val="sysDash"/>
                      <a:round/>
                      <a:headEnd type="none" w="med" len="med"/>
                      <a:tailEnd type="none" w="med" len="med"/>
                    </a:lnL>
                    <a:lnR w="38100" cap="flat" cmpd="sng" algn="ctr">
                      <a:solidFill>
                        <a:srgbClr val="A33123"/>
                      </a:solidFill>
                      <a:prstDash val="sysDash"/>
                      <a:round/>
                      <a:headEnd type="none" w="med" len="med"/>
                      <a:tailEnd type="none" w="med" len="med"/>
                    </a:lnR>
                    <a:lnT w="28575" cap="flat" cmpd="sng" algn="ctr">
                      <a:noFill/>
                      <a:prstDash val="sysDash"/>
                      <a:round/>
                      <a:headEnd type="none" w="med" len="med"/>
                      <a:tailEnd type="none" w="med" len="med"/>
                    </a:lnT>
                    <a:lnB w="28575"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825481" rtl="0" eaLnBrk="1" fontAlgn="auto" latinLnBrk="0" hangingPunct="1">
                        <a:lnSpc>
                          <a:spcPct val="100000"/>
                        </a:lnSpc>
                        <a:spcBef>
                          <a:spcPts val="0"/>
                        </a:spcBef>
                        <a:spcAft>
                          <a:spcPts val="0"/>
                        </a:spcAft>
                        <a:buClrTx/>
                        <a:buSzTx/>
                        <a:buFontTx/>
                        <a:buNone/>
                        <a:tabLst/>
                        <a:defRPr/>
                      </a:pPr>
                      <a:r>
                        <a:rPr lang="en-US" sz="2400" b="1" dirty="0" smtClean="0">
                          <a:solidFill>
                            <a:schemeClr val="tx1"/>
                          </a:solidFill>
                          <a:latin typeface="+mj-lt"/>
                          <a:cs typeface="Helvetica" panose="020B0604020202020204" pitchFamily="34" charset="0"/>
                        </a:rPr>
                        <a:t>    </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 </a:t>
                      </a:r>
                      <a:r>
                        <a:rPr lang="vi-VN"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Function</a:t>
                      </a:r>
                      <a:r>
                        <a:rPr lang="vi-VN"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a:t>
                      </a:r>
                      <a:r>
                        <a:rPr lang="en-US" sz="24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 </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Bad Display</a:t>
                      </a:r>
                    </a:p>
                    <a:p>
                      <a:pPr marL="0" marR="0" indent="0" algn="l" defTabSz="825481" rtl="0" eaLnBrk="1" fontAlgn="auto" latinLnBrk="0" hangingPunct="1">
                        <a:lnSpc>
                          <a:spcPct val="100000"/>
                        </a:lnSpc>
                        <a:spcBef>
                          <a:spcPts val="0"/>
                        </a:spcBef>
                        <a:spcAft>
                          <a:spcPts val="0"/>
                        </a:spcAft>
                        <a:buClrTx/>
                        <a:buSzTx/>
                        <a:buFontTx/>
                        <a:buNone/>
                        <a:tabLst/>
                        <a:defRPr/>
                      </a:pPr>
                      <a:r>
                        <a:rPr lang="en-US" sz="2400" b="1" i="0" u="none" strike="noStrike" cap="none" spc="0" baseline="0" dirty="0" smtClean="0">
                          <a:ln>
                            <a:noFill/>
                          </a:ln>
                          <a:solidFill>
                            <a:schemeClr val="tx1"/>
                          </a:solidFill>
                          <a:effectLst/>
                          <a:uFillTx/>
                          <a:latin typeface="+mj-lt"/>
                          <a:ea typeface="+mn-ea"/>
                          <a:cs typeface="Helvetica" panose="020B0604020202020204" pitchFamily="34" charset="0"/>
                          <a:sym typeface="Helvetica Light"/>
                        </a:rPr>
                        <a:t>Verbatim: </a:t>
                      </a:r>
                      <a:r>
                        <a:rPr lang="vi-VN" sz="2400" b="0" i="0" u="none" strike="noStrike" cap="none" spc="0" baseline="0" dirty="0" smtClean="0">
                          <a:ln>
                            <a:noFill/>
                          </a:ln>
                          <a:solidFill>
                            <a:schemeClr val="tx1"/>
                          </a:solidFill>
                          <a:effectLst/>
                          <a:uFillTx/>
                          <a:latin typeface="+mj-lt"/>
                          <a:ea typeface="+mn-ea"/>
                          <a:cs typeface="+mn-cs"/>
                          <a:sym typeface="Helvetica Light"/>
                        </a:rPr>
                        <a:t>Sau khi nghe dt.bỏ ra thì </a:t>
                      </a:r>
                      <a:r>
                        <a:rPr lang="vi-VN" sz="2400" b="0" i="0" u="none" strike="noStrike" cap="none" spc="0" baseline="0" dirty="0" smtClean="0">
                          <a:ln>
                            <a:noFill/>
                          </a:ln>
                          <a:solidFill>
                            <a:srgbClr val="C00000"/>
                          </a:solidFill>
                          <a:effectLst/>
                          <a:uFillTx/>
                          <a:latin typeface="+mj-lt"/>
                          <a:ea typeface="+mn-ea"/>
                          <a:cs typeface="+mn-cs"/>
                          <a:sym typeface="Helvetica Light"/>
                        </a:rPr>
                        <a:t>màn hình cứ tối </a:t>
                      </a:r>
                      <a:r>
                        <a:rPr lang="vi-VN" sz="2400" b="0" i="0" u="none" strike="noStrike" cap="none" spc="0" baseline="0" dirty="0" smtClean="0">
                          <a:ln>
                            <a:noFill/>
                          </a:ln>
                          <a:solidFill>
                            <a:schemeClr val="tx1"/>
                          </a:solidFill>
                          <a:effectLst/>
                          <a:uFillTx/>
                          <a:latin typeface="+mj-lt"/>
                          <a:ea typeface="+mn-ea"/>
                          <a:cs typeface="+mn-cs"/>
                          <a:sym typeface="Helvetica Light"/>
                        </a:rPr>
                        <a:t>thui bấm nguồn cũng mãi mới sáng màn hình. Lỗi vậy là sao ad ơi.</a:t>
                      </a:r>
                      <a:r>
                        <a:rPr lang="en-US" sz="2400" b="0" i="0" u="none" strike="noStrike" cap="none" spc="0" baseline="0" dirty="0" smtClean="0">
                          <a:ln>
                            <a:noFill/>
                          </a:ln>
                          <a:solidFill>
                            <a:schemeClr val="tx1"/>
                          </a:solidFill>
                          <a:effectLst/>
                          <a:uFillTx/>
                          <a:latin typeface="+mj-lt"/>
                          <a:ea typeface="+mn-ea"/>
                          <a:cs typeface="+mn-cs"/>
                          <a:sym typeface="Helvetica Light"/>
                        </a:rPr>
                        <a:t> – </a:t>
                      </a:r>
                      <a:r>
                        <a:rPr lang="en-US" sz="2400" b="0" i="0" u="none" strike="noStrike" cap="none" spc="0" baseline="0" dirty="0" smtClean="0">
                          <a:ln>
                            <a:noFill/>
                          </a:ln>
                          <a:solidFill>
                            <a:schemeClr val="tx1"/>
                          </a:solidFill>
                          <a:effectLst/>
                          <a:uFillTx/>
                          <a:latin typeface="+mj-lt"/>
                          <a:ea typeface="+mn-ea"/>
                          <a:cs typeface="+mn-cs"/>
                          <a:sym typeface="Helvetica Light"/>
                          <a:hlinkClick r:id="rId7"/>
                        </a:rPr>
                        <a:t>Link</a:t>
                      </a:r>
                      <a:r>
                        <a:rPr lang="en-US" sz="2400" b="0" i="0" u="none" strike="noStrike" cap="none" spc="0" baseline="0" dirty="0" smtClean="0">
                          <a:ln>
                            <a:noFill/>
                          </a:ln>
                          <a:solidFill>
                            <a:schemeClr val="tx1"/>
                          </a:solidFill>
                          <a:effectLst/>
                          <a:uFillTx/>
                          <a:latin typeface="+mj-lt"/>
                          <a:ea typeface="+mn-ea"/>
                          <a:cs typeface="+mn-cs"/>
                          <a:sym typeface="Helvetica Light"/>
                        </a:rPr>
                        <a:t> (Oct 03, 2019 12:13 AM)</a:t>
                      </a:r>
                    </a:p>
                    <a:p>
                      <a:pPr marL="0" marR="0" indent="0" algn="l" defTabSz="825481" rtl="0" eaLnBrk="1" fontAlgn="auto" latinLnBrk="0" hangingPunct="1">
                        <a:lnSpc>
                          <a:spcPct val="100000"/>
                        </a:lnSpc>
                        <a:spcBef>
                          <a:spcPts val="0"/>
                        </a:spcBef>
                        <a:spcAft>
                          <a:spcPts val="0"/>
                        </a:spcAft>
                        <a:buClrTx/>
                        <a:buSzTx/>
                        <a:buFontTx/>
                        <a:buNone/>
                        <a:tabLst/>
                        <a:defRPr/>
                      </a:pP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     </a:t>
                      </a:r>
                      <a:r>
                        <a:rPr lang="vi-VN"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Function</a:t>
                      </a:r>
                      <a:r>
                        <a:rPr lang="vi-VN"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a:t>
                      </a:r>
                      <a:r>
                        <a:rPr lang="en-US" sz="24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 </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Bad Touch</a:t>
                      </a:r>
                    </a:p>
                    <a:p>
                      <a:pPr marL="0" marR="0" indent="0" algn="l" defTabSz="825481" rtl="0" eaLnBrk="1" fontAlgn="auto" latinLnBrk="0" hangingPunct="1">
                        <a:lnSpc>
                          <a:spcPct val="100000"/>
                        </a:lnSpc>
                        <a:spcBef>
                          <a:spcPts val="0"/>
                        </a:spcBef>
                        <a:spcAft>
                          <a:spcPts val="0"/>
                        </a:spcAft>
                        <a:buClrTx/>
                        <a:buSzTx/>
                        <a:buFontTx/>
                        <a:buNone/>
                        <a:tabLst/>
                        <a:defRPr/>
                      </a:pPr>
                      <a:r>
                        <a:rPr lang="en-US" sz="2400" b="1" i="0" u="none" strike="noStrike" cap="none" spc="0" baseline="0" dirty="0" smtClean="0">
                          <a:ln>
                            <a:noFill/>
                          </a:ln>
                          <a:solidFill>
                            <a:schemeClr val="tx1"/>
                          </a:solidFill>
                          <a:effectLst/>
                          <a:uFillTx/>
                          <a:latin typeface="+mj-lt"/>
                          <a:ea typeface="+mn-ea"/>
                          <a:cs typeface="Helvetica" panose="020B0604020202020204" pitchFamily="34" charset="0"/>
                          <a:sym typeface="Helvetica Light"/>
                        </a:rPr>
                        <a:t>Verbatim: </a:t>
                      </a:r>
                      <a:r>
                        <a:rPr lang="vi-VN" sz="2400" b="0" i="0" u="none" strike="noStrike" cap="none" spc="0" baseline="0" dirty="0" smtClean="0">
                          <a:ln>
                            <a:noFill/>
                          </a:ln>
                          <a:solidFill>
                            <a:schemeClr val="tx1"/>
                          </a:solidFill>
                          <a:effectLst/>
                          <a:uFillTx/>
                          <a:latin typeface="+mj-lt"/>
                          <a:ea typeface="+mn-ea"/>
                          <a:cs typeface="+mn-cs"/>
                          <a:sym typeface="Helvetica Light"/>
                        </a:rPr>
                        <a:t>Sao máy mình mới mua mà giờ toàn bị </a:t>
                      </a:r>
                      <a:r>
                        <a:rPr lang="vi-VN" sz="2400" b="0" i="0" u="none" strike="noStrike" cap="none" spc="0" baseline="0" dirty="0" smtClean="0">
                          <a:ln>
                            <a:noFill/>
                          </a:ln>
                          <a:solidFill>
                            <a:srgbClr val="C00000"/>
                          </a:solidFill>
                          <a:effectLst/>
                          <a:uFillTx/>
                          <a:latin typeface="+mj-lt"/>
                          <a:ea typeface="+mn-ea"/>
                          <a:cs typeface="+mn-cs"/>
                          <a:sym typeface="Helvetica Light"/>
                        </a:rPr>
                        <a:t>đơ cảm ứng </a:t>
                      </a:r>
                      <a:r>
                        <a:rPr lang="vi-VN" sz="2400" b="0" i="0" u="none" strike="noStrike" cap="none" spc="0" baseline="0" dirty="0" smtClean="0">
                          <a:ln>
                            <a:noFill/>
                          </a:ln>
                          <a:solidFill>
                            <a:schemeClr val="tx1"/>
                          </a:solidFill>
                          <a:effectLst/>
                          <a:uFillTx/>
                          <a:latin typeface="+mj-lt"/>
                          <a:ea typeface="+mn-ea"/>
                          <a:cs typeface="+mn-cs"/>
                          <a:sym typeface="Helvetica Light"/>
                        </a:rPr>
                        <a:t>phải tắt đi bật lại mấy lần mới được</a:t>
                      </a:r>
                      <a:r>
                        <a:rPr lang="en-US" sz="2400" b="0" i="0" u="none" strike="noStrike" cap="none" spc="0" baseline="0" dirty="0" smtClean="0">
                          <a:ln>
                            <a:noFill/>
                          </a:ln>
                          <a:solidFill>
                            <a:schemeClr val="tx1"/>
                          </a:solidFill>
                          <a:effectLst/>
                          <a:uFillTx/>
                          <a:latin typeface="+mj-lt"/>
                          <a:ea typeface="+mn-ea"/>
                          <a:cs typeface="+mn-cs"/>
                          <a:sym typeface="Helvetica Light"/>
                        </a:rPr>
                        <a:t> – </a:t>
                      </a:r>
                      <a:r>
                        <a:rPr lang="en-US" sz="2400" b="0" i="0" u="none" strike="noStrike" cap="none" spc="0" baseline="0" dirty="0" smtClean="0">
                          <a:ln>
                            <a:noFill/>
                          </a:ln>
                          <a:solidFill>
                            <a:schemeClr val="tx1"/>
                          </a:solidFill>
                          <a:effectLst/>
                          <a:uFillTx/>
                          <a:latin typeface="+mj-lt"/>
                          <a:ea typeface="+mn-ea"/>
                          <a:cs typeface="+mn-cs"/>
                          <a:sym typeface="Helvetica Light"/>
                          <a:hlinkClick r:id="rId8"/>
                        </a:rPr>
                        <a:t>Link</a:t>
                      </a:r>
                      <a:r>
                        <a:rPr lang="en-US" sz="2400" b="0" i="0" u="none" strike="noStrike" cap="none" spc="0" baseline="0" dirty="0" smtClean="0">
                          <a:ln>
                            <a:noFill/>
                          </a:ln>
                          <a:solidFill>
                            <a:schemeClr val="tx1"/>
                          </a:solidFill>
                          <a:effectLst/>
                          <a:uFillTx/>
                          <a:latin typeface="+mj-lt"/>
                          <a:ea typeface="+mn-ea"/>
                          <a:cs typeface="+mn-cs"/>
                          <a:sym typeface="Helvetica Light"/>
                        </a:rPr>
                        <a:t> (Oct 10, 2019 02:58 PM)</a:t>
                      </a:r>
                    </a:p>
                    <a:p>
                      <a:pPr marL="0" marR="0" indent="0" algn="l" defTabSz="825481" rtl="0" eaLnBrk="1" fontAlgn="auto" latinLnBrk="0" hangingPunct="1">
                        <a:lnSpc>
                          <a:spcPct val="100000"/>
                        </a:lnSpc>
                        <a:spcBef>
                          <a:spcPts val="0"/>
                        </a:spcBef>
                        <a:spcAft>
                          <a:spcPts val="0"/>
                        </a:spcAft>
                        <a:buClrTx/>
                        <a:buSzTx/>
                        <a:buFontTx/>
                        <a:buNone/>
                        <a:tabLst/>
                        <a:defRPr/>
                      </a:pPr>
                      <a:r>
                        <a:rPr lang="en-US" sz="2400" b="1" i="0" u="none" strike="noStrike" cap="none" spc="0" baseline="0" dirty="0" smtClean="0">
                          <a:ln>
                            <a:noFill/>
                          </a:ln>
                          <a:solidFill>
                            <a:schemeClr val="tx1"/>
                          </a:solidFill>
                          <a:effectLst/>
                          <a:uFillTx/>
                          <a:latin typeface="+mj-lt"/>
                          <a:ea typeface="+mn-ea"/>
                          <a:cs typeface="+mn-cs"/>
                          <a:sym typeface="Helvetica Light"/>
                        </a:rPr>
                        <a:t>Verbatim: </a:t>
                      </a:r>
                      <a:r>
                        <a:rPr lang="vi-VN" sz="2400" b="0" i="0" u="none" strike="noStrike" cap="none" spc="0" baseline="0" dirty="0" smtClean="0">
                          <a:ln>
                            <a:noFill/>
                          </a:ln>
                          <a:solidFill>
                            <a:srgbClr val="C00000"/>
                          </a:solidFill>
                          <a:effectLst/>
                          <a:uFillTx/>
                          <a:latin typeface="+mj-lt"/>
                          <a:ea typeface="+mn-ea"/>
                          <a:cs typeface="+mn-cs"/>
                          <a:sym typeface="Helvetica Light"/>
                        </a:rPr>
                        <a:t>Cảm ứng màn hình lúc được làm cả không </a:t>
                      </a:r>
                      <a:r>
                        <a:rPr lang="vi-VN" sz="2400" b="0" i="0" u="none" strike="noStrike" cap="none" spc="0" baseline="0" dirty="0" smtClean="0">
                          <a:ln>
                            <a:noFill/>
                          </a:ln>
                          <a:solidFill>
                            <a:schemeClr val="tx1"/>
                          </a:solidFill>
                          <a:effectLst/>
                          <a:uFillTx/>
                          <a:latin typeface="+mj-lt"/>
                          <a:ea typeface="+mn-ea"/>
                          <a:cs typeface="+mn-cs"/>
                          <a:sym typeface="Helvetica Light"/>
                        </a:rPr>
                        <a:t>là sao qtv ơi. Tắt màn hình, mở lại lúc đc lúc không, có cuộc gọi đến lại ko quẹt để trả lời đc, ức chế ghê.</a:t>
                      </a:r>
                      <a:r>
                        <a:rPr lang="en-US" sz="2400" b="0" i="0" u="none" strike="noStrike" cap="none" spc="0" baseline="0" dirty="0" smtClean="0">
                          <a:ln>
                            <a:noFill/>
                          </a:ln>
                          <a:solidFill>
                            <a:schemeClr val="tx1"/>
                          </a:solidFill>
                          <a:effectLst/>
                          <a:uFillTx/>
                          <a:latin typeface="+mj-lt"/>
                          <a:ea typeface="+mn-ea"/>
                          <a:cs typeface="+mn-cs"/>
                          <a:sym typeface="Helvetica Light"/>
                        </a:rPr>
                        <a:t> – </a:t>
                      </a:r>
                      <a:r>
                        <a:rPr lang="en-US" sz="2400" b="0" i="0" u="none" strike="noStrike" cap="none" spc="0" baseline="0" dirty="0" smtClean="0">
                          <a:ln>
                            <a:noFill/>
                          </a:ln>
                          <a:solidFill>
                            <a:schemeClr val="tx1"/>
                          </a:solidFill>
                          <a:effectLst/>
                          <a:uFillTx/>
                          <a:latin typeface="+mj-lt"/>
                          <a:ea typeface="+mn-ea"/>
                          <a:cs typeface="+mn-cs"/>
                          <a:sym typeface="Helvetica Light"/>
                          <a:hlinkClick r:id="rId9"/>
                        </a:rPr>
                        <a:t>Link</a:t>
                      </a:r>
                      <a:r>
                        <a:rPr lang="en-US" sz="2400" b="0" i="0" u="none" strike="noStrike" cap="none" spc="0" baseline="0" dirty="0" smtClean="0">
                          <a:ln>
                            <a:noFill/>
                          </a:ln>
                          <a:solidFill>
                            <a:schemeClr val="tx1"/>
                          </a:solidFill>
                          <a:effectLst/>
                          <a:uFillTx/>
                          <a:latin typeface="+mj-lt"/>
                          <a:ea typeface="+mn-ea"/>
                          <a:cs typeface="+mn-cs"/>
                          <a:sym typeface="Helvetica Light"/>
                        </a:rPr>
                        <a:t> (Oct 02, 2019 10:11 AM)</a:t>
                      </a:r>
                    </a:p>
                    <a:p>
                      <a:pPr marL="0" marR="0" indent="0" algn="l" defTabSz="825481" rtl="0" eaLnBrk="1" fontAlgn="auto" latinLnBrk="0" hangingPunct="1">
                        <a:lnSpc>
                          <a:spcPct val="100000"/>
                        </a:lnSpc>
                        <a:spcBef>
                          <a:spcPts val="0"/>
                        </a:spcBef>
                        <a:spcAft>
                          <a:spcPts val="0"/>
                        </a:spcAft>
                        <a:buClrTx/>
                        <a:buSzTx/>
                        <a:buFontTx/>
                        <a:buNone/>
                        <a:tabLst/>
                        <a:defRPr/>
                      </a:pPr>
                      <a:r>
                        <a:rPr lang="en-US" sz="2400" b="1" dirty="0" smtClean="0">
                          <a:solidFill>
                            <a:schemeClr val="tx1"/>
                          </a:solidFill>
                          <a:latin typeface="+mj-lt"/>
                          <a:cs typeface="Helvetica" panose="020B0604020202020204" pitchFamily="34" charset="0"/>
                        </a:rPr>
                        <a:t>     </a:t>
                      </a:r>
                      <a:r>
                        <a:rPr lang="vi-VN" sz="2400" b="1" dirty="0" smtClean="0">
                          <a:solidFill>
                            <a:schemeClr val="tx1"/>
                          </a:solidFill>
                          <a:latin typeface="+mj-lt"/>
                          <a:cs typeface="Helvetica" panose="020B0604020202020204" pitchFamily="34" charset="0"/>
                        </a:rPr>
                        <a:t>[</a:t>
                      </a:r>
                      <a:r>
                        <a:rPr lang="en-US" sz="2400" b="1" dirty="0" smtClean="0">
                          <a:solidFill>
                            <a:schemeClr val="tx1"/>
                          </a:solidFill>
                          <a:latin typeface="+mj-lt"/>
                          <a:cs typeface="Helvetica" panose="020B0604020202020204" pitchFamily="34" charset="0"/>
                        </a:rPr>
                        <a:t>Hardware</a:t>
                      </a:r>
                      <a:r>
                        <a:rPr lang="vi-VN" sz="2400" b="1" dirty="0" smtClean="0">
                          <a:solidFill>
                            <a:schemeClr val="tx1"/>
                          </a:solidFill>
                          <a:latin typeface="+mj-lt"/>
                          <a:cs typeface="Helvetica" panose="020B0604020202020204" pitchFamily="34" charset="0"/>
                        </a:rPr>
                        <a:t>]</a:t>
                      </a:r>
                      <a:r>
                        <a:rPr lang="en-US" sz="2400" b="1" dirty="0" smtClean="0">
                          <a:solidFill>
                            <a:schemeClr val="tx1"/>
                          </a:solidFill>
                          <a:latin typeface="+mj-lt"/>
                          <a:cs typeface="Helvetica" panose="020B0604020202020204" pitchFamily="34" charset="0"/>
                        </a:rPr>
                        <a:t> Bad Battery</a:t>
                      </a:r>
                    </a:p>
                    <a:p>
                      <a:pPr marL="0" marR="0" indent="0" algn="l" defTabSz="825481" rtl="0" eaLnBrk="1" fontAlgn="auto" latinLnBrk="0" hangingPunct="1">
                        <a:lnSpc>
                          <a:spcPct val="100000"/>
                        </a:lnSpc>
                        <a:spcBef>
                          <a:spcPts val="0"/>
                        </a:spcBef>
                        <a:spcAft>
                          <a:spcPts val="0"/>
                        </a:spcAft>
                        <a:buClrTx/>
                        <a:buSzTx/>
                        <a:buFontTx/>
                        <a:buNone/>
                        <a:tabLst/>
                        <a:defRPr/>
                      </a:pPr>
                      <a:r>
                        <a:rPr lang="en-US" sz="2400" b="1" baseline="0" dirty="0" smtClean="0">
                          <a:solidFill>
                            <a:schemeClr val="tx1"/>
                          </a:solidFill>
                          <a:latin typeface="+mj-lt"/>
                          <a:cs typeface="Helvetica" panose="020B0604020202020204" pitchFamily="34" charset="0"/>
                        </a:rPr>
                        <a:t>Verbatim: </a:t>
                      </a:r>
                      <a:r>
                        <a:rPr lang="vi-VN" sz="2400" b="0" i="0" u="none" strike="noStrike" cap="none" spc="0" baseline="0" dirty="0" smtClean="0">
                          <a:ln>
                            <a:noFill/>
                          </a:ln>
                          <a:solidFill>
                            <a:schemeClr val="tx1"/>
                          </a:solidFill>
                          <a:effectLst/>
                          <a:uFillTx/>
                          <a:latin typeface="+mj-lt"/>
                          <a:ea typeface="+mn-ea"/>
                          <a:cs typeface="+mn-cs"/>
                          <a:sym typeface="Helvetica Light"/>
                        </a:rPr>
                        <a:t>Mới lâý máy hôm wa sạt đầy 100% lước facebook có 15 phút sao nó tuột hết 14% pin.để độ sáng màng hình 46. Mà máy chưa tải gì quá 5 ứng luôn.zây máy có bình thường k qtv??? Mình có cảm giâc </a:t>
                      </a:r>
                      <a:r>
                        <a:rPr lang="vi-VN" sz="2400" b="0" i="0" u="none" strike="noStrike" cap="none" spc="0" baseline="0" dirty="0" smtClean="0">
                          <a:ln>
                            <a:noFill/>
                          </a:ln>
                          <a:solidFill>
                            <a:srgbClr val="C00000"/>
                          </a:solidFill>
                          <a:effectLst/>
                          <a:uFillTx/>
                          <a:latin typeface="+mj-lt"/>
                          <a:ea typeface="+mn-ea"/>
                          <a:cs typeface="+mn-cs"/>
                          <a:sym typeface="Helvetica Light"/>
                        </a:rPr>
                        <a:t>máy hơi đi pin</a:t>
                      </a:r>
                      <a:r>
                        <a:rPr lang="en-US" sz="2400" b="0" i="0" u="none" strike="noStrike" cap="none" spc="0" baseline="0" dirty="0" smtClean="0">
                          <a:ln>
                            <a:noFill/>
                          </a:ln>
                          <a:solidFill>
                            <a:srgbClr val="C00000"/>
                          </a:solidFill>
                          <a:effectLst/>
                          <a:uFillTx/>
                          <a:latin typeface="+mj-lt"/>
                          <a:ea typeface="+mn-ea"/>
                          <a:cs typeface="+mn-cs"/>
                          <a:sym typeface="Helvetica Light"/>
                        </a:rPr>
                        <a:t> </a:t>
                      </a:r>
                      <a:r>
                        <a:rPr lang="en-US" sz="2400" b="0" i="0" u="none" strike="noStrike" cap="none" spc="0" baseline="0" dirty="0" smtClean="0">
                          <a:ln>
                            <a:noFill/>
                          </a:ln>
                          <a:solidFill>
                            <a:schemeClr val="tx1"/>
                          </a:solidFill>
                          <a:effectLst/>
                          <a:uFillTx/>
                          <a:latin typeface="+mj-lt"/>
                          <a:ea typeface="+mn-ea"/>
                          <a:cs typeface="+mn-cs"/>
                          <a:sym typeface="Helvetica Light"/>
                        </a:rPr>
                        <a:t>– </a:t>
                      </a:r>
                      <a:r>
                        <a:rPr lang="en-US" sz="2400" b="0" i="0" u="none" strike="noStrike" cap="none" spc="0" baseline="0" dirty="0" smtClean="0">
                          <a:ln>
                            <a:noFill/>
                          </a:ln>
                          <a:solidFill>
                            <a:schemeClr val="tx1"/>
                          </a:solidFill>
                          <a:effectLst/>
                          <a:uFillTx/>
                          <a:latin typeface="+mj-lt"/>
                          <a:ea typeface="+mn-ea"/>
                          <a:cs typeface="+mn-cs"/>
                          <a:sym typeface="Helvetica Light"/>
                          <a:hlinkClick r:id="rId10"/>
                        </a:rPr>
                        <a:t>Link</a:t>
                      </a:r>
                      <a:r>
                        <a:rPr lang="en-US" sz="2400" b="0" i="0" u="none" strike="noStrike" cap="none" spc="0" baseline="0" dirty="0" smtClean="0">
                          <a:ln>
                            <a:noFill/>
                          </a:ln>
                          <a:solidFill>
                            <a:schemeClr val="tx1"/>
                          </a:solidFill>
                          <a:effectLst/>
                          <a:uFillTx/>
                          <a:latin typeface="+mj-lt"/>
                          <a:ea typeface="+mn-ea"/>
                          <a:cs typeface="+mn-cs"/>
                          <a:sym typeface="Helvetica Light"/>
                        </a:rPr>
                        <a:t> (Oct 07, 2019 08:55 PM)</a:t>
                      </a:r>
                      <a:endParaRPr lang="en-US" sz="2400" b="1" baseline="0" dirty="0" smtClean="0">
                        <a:solidFill>
                          <a:schemeClr val="tx1"/>
                        </a:solidFill>
                        <a:latin typeface="+mj-lt"/>
                        <a:cs typeface="Helvetica" panose="020B0604020202020204" pitchFamily="34" charset="0"/>
                      </a:endParaRPr>
                    </a:p>
                    <a:p>
                      <a:pPr marL="0" marR="0" indent="0" algn="l" defTabSz="825481" rtl="0" eaLnBrk="1" fontAlgn="auto" latinLnBrk="0" hangingPunct="1">
                        <a:lnSpc>
                          <a:spcPct val="100000"/>
                        </a:lnSpc>
                        <a:spcBef>
                          <a:spcPts val="0"/>
                        </a:spcBef>
                        <a:spcAft>
                          <a:spcPts val="0"/>
                        </a:spcAft>
                        <a:buClrTx/>
                        <a:buSzTx/>
                        <a:buFontTx/>
                        <a:buNone/>
                        <a:tabLst/>
                        <a:defRPr/>
                      </a:pPr>
                      <a:endParaRPr lang="en-US" sz="2400" b="0" i="0" u="none" strike="noStrike" cap="none" spc="0" baseline="0" dirty="0" smtClean="0">
                        <a:ln>
                          <a:noFill/>
                        </a:ln>
                        <a:solidFill>
                          <a:schemeClr val="tx1"/>
                        </a:solidFill>
                        <a:effectLst/>
                        <a:uFillTx/>
                        <a:latin typeface="+mj-lt"/>
                        <a:ea typeface="+mn-ea"/>
                        <a:cs typeface="+mn-cs"/>
                        <a:sym typeface="Helvetica Light"/>
                      </a:endParaRPr>
                    </a:p>
                  </a:txBody>
                  <a:tcPr>
                    <a:lnL w="38100" cap="flat" cmpd="sng" algn="ctr">
                      <a:solidFill>
                        <a:srgbClr val="A33123"/>
                      </a:solidFill>
                      <a:prstDash val="sysDash"/>
                      <a:round/>
                      <a:headEnd type="none" w="med" len="med"/>
                      <a:tailEnd type="none" w="med" len="med"/>
                    </a:lnL>
                    <a:lnR w="38100" cap="flat" cmpd="sng" algn="ctr">
                      <a:solidFill>
                        <a:srgbClr val="A33123"/>
                      </a:solidFill>
                      <a:prstDash val="sysDash"/>
                      <a:round/>
                      <a:headEnd type="none" w="med" len="med"/>
                      <a:tailEnd type="none" w="med" len="med"/>
                    </a:lnR>
                    <a:lnT w="38100" cap="flat" cmpd="sng" algn="ctr">
                      <a:solidFill>
                        <a:srgbClr val="A33123"/>
                      </a:solidFill>
                      <a:prstDash val="sysDash"/>
                      <a:round/>
                      <a:headEnd type="none" w="med" len="med"/>
                      <a:tailEnd type="none" w="med" len="med"/>
                    </a:lnT>
                    <a:lnB w="38100" cap="flat" cmpd="sng" algn="ctr">
                      <a:solidFill>
                        <a:srgbClr val="A33123"/>
                      </a:solidFill>
                      <a:prstDash val="sysDash"/>
                      <a:round/>
                      <a:headEnd type="none" w="med" len="med"/>
                      <a:tailEnd type="none" w="med" len="med"/>
                    </a:lnB>
                  </a:tcPr>
                </a:tc>
                <a:extLst>
                  <a:ext uri="{0D108BD9-81ED-4DB2-BD59-A6C34878D82A}">
                    <a16:rowId xmlns:a16="http://schemas.microsoft.com/office/drawing/2014/main" val="3091367901"/>
                  </a:ext>
                </a:extLst>
              </a:tr>
            </a:tbl>
          </a:graphicData>
        </a:graphic>
      </p:graphicFrame>
      <p:sp>
        <p:nvSpPr>
          <p:cNvPr id="2" name="Title 1"/>
          <p:cNvSpPr>
            <a:spLocks noGrp="1"/>
          </p:cNvSpPr>
          <p:nvPr>
            <p:ph type="title"/>
          </p:nvPr>
        </p:nvSpPr>
        <p:spPr>
          <a:xfrm>
            <a:off x="4558926" y="454972"/>
            <a:ext cx="18403954" cy="1131656"/>
          </a:xfrm>
        </p:spPr>
        <p:txBody>
          <a:bodyPr>
            <a:normAutofit/>
          </a:bodyPr>
          <a:lstStyle/>
          <a:p>
            <a:r>
              <a:rPr lang="en-US" sz="5400" b="1" dirty="0">
                <a:solidFill>
                  <a:srgbClr val="C00000"/>
                </a:solidFill>
                <a:latin typeface="Helvetica" panose="020B0604020202020204" pitchFamily="34" charset="0"/>
                <a:cs typeface="Helvetica" panose="020B0604020202020204" pitchFamily="34" charset="0"/>
              </a:rPr>
              <a:t>FEEDBACKS ON PRODUCT ATTRIBUTES</a:t>
            </a:r>
          </a:p>
        </p:txBody>
      </p:sp>
      <p:sp>
        <p:nvSpPr>
          <p:cNvPr id="7" name="TextBox 6">
            <a:extLst>
              <a:ext uri="{FF2B5EF4-FFF2-40B4-BE49-F238E27FC236}">
                <a16:creationId xmlns:a16="http://schemas.microsoft.com/office/drawing/2014/main" id="{9F374E65-83AC-3246-A904-3365F1236C3B}"/>
              </a:ext>
            </a:extLst>
          </p:cNvPr>
          <p:cNvSpPr txBox="1"/>
          <p:nvPr/>
        </p:nvSpPr>
        <p:spPr>
          <a:xfrm>
            <a:off x="1346154" y="2142385"/>
            <a:ext cx="21836181" cy="564257"/>
          </a:xfrm>
          <a:prstGeom prst="rect">
            <a:avLst/>
          </a:prstGeom>
          <a:solidFill>
            <a:srgbClr val="3D609C"/>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3000" b="1" i="0" u="none" strike="noStrike" kern="0" cap="none" spc="0" normalizeH="0" baseline="0" noProof="0" dirty="0">
                <a:ln>
                  <a:noFill/>
                </a:ln>
                <a:solidFill>
                  <a:srgbClr val="FFFFFF"/>
                </a:solidFill>
                <a:effectLst/>
                <a:uLnTx/>
                <a:uFillTx/>
                <a:latin typeface="Helvetica" panose="020B0604020202020204" pitchFamily="34" charset="0"/>
                <a:ea typeface="+mn-ea"/>
                <a:cs typeface="Helvetica" panose="020B0604020202020204" pitchFamily="34" charset="0"/>
                <a:sym typeface="Helvetica Light"/>
              </a:rPr>
              <a:t>PRODUCT ATTRIBUTES PERFORMANCE</a:t>
            </a:r>
          </a:p>
        </p:txBody>
      </p:sp>
      <p:pic>
        <p:nvPicPr>
          <p:cNvPr id="20" name="Picture 19">
            <a:extLst>
              <a:ext uri="{FF2B5EF4-FFF2-40B4-BE49-F238E27FC236}">
                <a16:creationId xmlns:a16="http://schemas.microsoft.com/office/drawing/2014/main" id="{C5D4FBF0-FECB-8145-B75E-D952FA6AF514}"/>
              </a:ext>
            </a:extLst>
          </p:cNvPr>
          <p:cNvPicPr>
            <a:picLocks noChangeAspect="1"/>
          </p:cNvPicPr>
          <p:nvPr/>
        </p:nvPicPr>
        <p:blipFill>
          <a:blip r:embed="rId11"/>
          <a:stretch>
            <a:fillRect/>
          </a:stretch>
        </p:blipFill>
        <p:spPr>
          <a:xfrm>
            <a:off x="17403010" y="1598323"/>
            <a:ext cx="4064000" cy="508000"/>
          </a:xfrm>
          <a:prstGeom prst="rect">
            <a:avLst/>
          </a:prstGeom>
        </p:spPr>
      </p:pic>
      <p:sp>
        <p:nvSpPr>
          <p:cNvPr id="8" name="TextBox 7">
            <a:extLst>
              <a:ext uri="{FF2B5EF4-FFF2-40B4-BE49-F238E27FC236}">
                <a16:creationId xmlns:a16="http://schemas.microsoft.com/office/drawing/2014/main" id="{58FBBD3F-6553-6E42-B693-9C1A46B876A0}"/>
              </a:ext>
            </a:extLst>
          </p:cNvPr>
          <p:cNvSpPr txBox="1"/>
          <p:nvPr/>
        </p:nvSpPr>
        <p:spPr>
          <a:xfrm>
            <a:off x="3933066" y="6575712"/>
            <a:ext cx="1620636"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3000" b="1" i="0" u="none" strike="noStrike" kern="0" cap="none" spc="0" normalizeH="0" baseline="0" noProof="0" dirty="0" smtClean="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Period </a:t>
            </a:r>
            <a:r>
              <a:rPr kumimoji="0" lang="en-US" sz="3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1</a:t>
            </a:r>
          </a:p>
        </p:txBody>
      </p:sp>
      <p:sp>
        <p:nvSpPr>
          <p:cNvPr id="29" name="TextBox 28">
            <a:extLst>
              <a:ext uri="{FF2B5EF4-FFF2-40B4-BE49-F238E27FC236}">
                <a16:creationId xmlns:a16="http://schemas.microsoft.com/office/drawing/2014/main" id="{B716B593-706B-2841-B58D-7E3949A474E4}"/>
              </a:ext>
            </a:extLst>
          </p:cNvPr>
          <p:cNvSpPr txBox="1"/>
          <p:nvPr/>
        </p:nvSpPr>
        <p:spPr>
          <a:xfrm>
            <a:off x="11398509" y="6502454"/>
            <a:ext cx="1620636"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3000" b="1" i="0" u="none" strike="noStrike" kern="0" cap="none" spc="0" normalizeH="0" baseline="0" noProof="0" dirty="0" smtClean="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Period </a:t>
            </a:r>
            <a:r>
              <a:rPr kumimoji="0" lang="en-US" sz="3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2</a:t>
            </a:r>
          </a:p>
        </p:txBody>
      </p:sp>
      <p:sp>
        <p:nvSpPr>
          <p:cNvPr id="30" name="TextBox 29">
            <a:extLst>
              <a:ext uri="{FF2B5EF4-FFF2-40B4-BE49-F238E27FC236}">
                <a16:creationId xmlns:a16="http://schemas.microsoft.com/office/drawing/2014/main" id="{FCEF31E8-B137-4945-8C79-AC386E1C6636}"/>
              </a:ext>
            </a:extLst>
          </p:cNvPr>
          <p:cNvSpPr txBox="1"/>
          <p:nvPr/>
        </p:nvSpPr>
        <p:spPr>
          <a:xfrm>
            <a:off x="18315089" y="6512770"/>
            <a:ext cx="2795637"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3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Current </a:t>
            </a:r>
            <a:r>
              <a:rPr kumimoji="0" lang="en-US" sz="3000" b="1" i="0" u="none" strike="noStrike" kern="0" cap="none" spc="0" normalizeH="0" baseline="0" noProof="0" dirty="0" smtClean="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Period</a:t>
            </a:r>
            <a:endParaRPr kumimoji="0" lang="en-US" sz="3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endParaRPr>
          </a:p>
        </p:txBody>
      </p:sp>
      <p:cxnSp>
        <p:nvCxnSpPr>
          <p:cNvPr id="11" name="Straight Connector 10"/>
          <p:cNvCxnSpPr/>
          <p:nvPr/>
        </p:nvCxnSpPr>
        <p:spPr>
          <a:xfrm>
            <a:off x="1600200" y="6464876"/>
            <a:ext cx="21183600" cy="0"/>
          </a:xfrm>
          <a:prstGeom prst="line">
            <a:avLst/>
          </a:prstGeom>
          <a:noFill/>
          <a:ln w="2540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3" name="Slide Number Placeholder 2"/>
          <p:cNvSpPr>
            <a:spLocks noGrp="1"/>
          </p:cNvSpPr>
          <p:nvPr>
            <p:ph type="sldNum" sz="quarter" idx="2"/>
          </p:nvPr>
        </p:nvSpPr>
        <p:spPr>
          <a:xfrm>
            <a:off x="3310887" y="785963"/>
            <a:ext cx="400749" cy="425756"/>
          </a:xfrm>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Helvetica" panose="020B0604020202020204" pitchFamily="34" charset="0"/>
                <a:cs typeface="Helvetica" panose="020B0604020202020204" pitchFamily="34" charset="0"/>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20</a:t>
            </a:fld>
            <a:endParaRPr kumimoji="0" lang="en-US" sz="2100" b="1" i="0" u="none" strike="noStrike" kern="0" cap="none" spc="0" normalizeH="0" baseline="0" noProof="0" dirty="0">
              <a:ln>
                <a:noFill/>
              </a:ln>
              <a:solidFill>
                <a:srgbClr val="FFFFFF"/>
              </a:solidFill>
              <a:effectLst/>
              <a:uLnTx/>
              <a:uFillTx/>
              <a:latin typeface="Helvetica" panose="020B0604020202020204" pitchFamily="34" charset="0"/>
              <a:cs typeface="Helvetica" panose="020B0604020202020204" pitchFamily="34" charset="0"/>
              <a:sym typeface="Helvetica"/>
            </a:endParaRPr>
          </a:p>
        </p:txBody>
      </p:sp>
      <p:graphicFrame>
        <p:nvGraphicFramePr>
          <p:cNvPr id="14" name="Chart 13">
            <a:extLst>
              <a:ext uri="{FF2B5EF4-FFF2-40B4-BE49-F238E27FC236}">
                <a16:creationId xmlns:a16="http://schemas.microsoft.com/office/drawing/2014/main" id="{5B2B1341-3C56-0344-9A94-965879C1F3F5}"/>
              </a:ext>
            </a:extLst>
          </p:cNvPr>
          <p:cNvGraphicFramePr/>
          <p:nvPr>
            <p:extLst>
              <p:ext uri="{D42A27DB-BD31-4B8C-83A1-F6EECF244321}">
                <p14:modId xmlns:p14="http://schemas.microsoft.com/office/powerpoint/2010/main" val="3596397004"/>
              </p:ext>
            </p:extLst>
          </p:nvPr>
        </p:nvGraphicFramePr>
        <p:xfrm>
          <a:off x="8253251" y="2764837"/>
          <a:ext cx="7939249" cy="3832868"/>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15" name="Chart 14">
            <a:extLst>
              <a:ext uri="{FF2B5EF4-FFF2-40B4-BE49-F238E27FC236}">
                <a16:creationId xmlns:a16="http://schemas.microsoft.com/office/drawing/2014/main" id="{5B2B1341-3C56-0344-9A94-965879C1F3F5}"/>
              </a:ext>
            </a:extLst>
          </p:cNvPr>
          <p:cNvGraphicFramePr/>
          <p:nvPr>
            <p:extLst/>
          </p:nvPr>
        </p:nvGraphicFramePr>
        <p:xfrm>
          <a:off x="15660508" y="2717804"/>
          <a:ext cx="7763695" cy="3756941"/>
        </p:xfrm>
        <a:graphic>
          <a:graphicData uri="http://schemas.openxmlformats.org/drawingml/2006/chart">
            <c:chart xmlns:c="http://schemas.openxmlformats.org/drawingml/2006/chart" xmlns:r="http://schemas.openxmlformats.org/officeDocument/2006/relationships" r:id="rId13"/>
          </a:graphicData>
        </a:graphic>
      </p:graphicFrame>
      <p:sp>
        <p:nvSpPr>
          <p:cNvPr id="13" name="TextBox 12"/>
          <p:cNvSpPr txBox="1"/>
          <p:nvPr/>
        </p:nvSpPr>
        <p:spPr>
          <a:xfrm>
            <a:off x="2849270" y="4166242"/>
            <a:ext cx="3788228"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000" b="0" i="0" u="none" strike="noStrike" kern="0" cap="none" spc="0" normalizeH="0" baseline="0" noProof="0" dirty="0" smtClean="0">
                <a:ln>
                  <a:noFill/>
                </a:ln>
                <a:solidFill>
                  <a:srgbClr val="000000"/>
                </a:solidFill>
                <a:effectLst/>
                <a:uLnTx/>
                <a:uFillTx/>
                <a:latin typeface="Arial"/>
                <a:ea typeface="+mn-ea"/>
                <a:cs typeface="+mn-cs"/>
                <a:sym typeface="Helvetica Light"/>
              </a:rPr>
              <a:t>No Data</a:t>
            </a:r>
            <a:endParaRPr kumimoji="0" lang="en-US" sz="4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Tree>
    <p:extLst>
      <p:ext uri="{BB962C8B-B14F-4D97-AF65-F5344CB8AC3E}">
        <p14:creationId xmlns:p14="http://schemas.microsoft.com/office/powerpoint/2010/main" val="3363978245"/>
      </p:ext>
    </p:extLst>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7214" y="478045"/>
            <a:ext cx="18403954" cy="1131656"/>
          </a:xfrm>
        </p:spPr>
        <p:txBody>
          <a:bodyPr>
            <a:normAutofit/>
          </a:bodyPr>
          <a:lstStyle/>
          <a:p>
            <a:r>
              <a:rPr lang="en-US" sz="5400" b="1" dirty="0">
                <a:solidFill>
                  <a:srgbClr val="C00000"/>
                </a:solidFill>
              </a:rPr>
              <a:t>TOP </a:t>
            </a:r>
            <a:r>
              <a:rPr lang="en-US" sz="5400" b="1" dirty="0" smtClean="0">
                <a:solidFill>
                  <a:srgbClr val="C00000"/>
                </a:solidFill>
              </a:rPr>
              <a:t>DISCUSSION BY LOCATION</a:t>
            </a:r>
            <a:endParaRPr lang="en-US" sz="5400" b="1" dirty="0">
              <a:solidFill>
                <a:srgbClr val="C00000"/>
              </a:solidFill>
            </a:endParaRPr>
          </a:p>
        </p:txBody>
      </p:sp>
      <p:sp>
        <p:nvSpPr>
          <p:cNvPr id="5" name="Slide Number Placeholder 4"/>
          <p:cNvSpPr>
            <a:spLocks noGrp="1"/>
          </p:cNvSpPr>
          <p:nvPr>
            <p:ph type="sldNum" sz="quarter" idx="2"/>
          </p:nvPr>
        </p:nvSpPr>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Arial"/>
                <a:cs typeface="Calibri"/>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21</a:t>
            </a:fld>
            <a:endParaRPr kumimoji="0" lang="en-US" sz="2100" b="1" i="0" u="none" strike="noStrike" kern="0" cap="none" spc="0" normalizeH="0" baseline="0" noProof="0" dirty="0">
              <a:ln>
                <a:noFill/>
              </a:ln>
              <a:solidFill>
                <a:srgbClr val="FFFFFF"/>
              </a:solidFill>
              <a:effectLst/>
              <a:uLnTx/>
              <a:uFillTx/>
              <a:latin typeface="Arial"/>
              <a:cs typeface="Calibri"/>
              <a:sym typeface="Helvetica"/>
            </a:endParaRPr>
          </a:p>
        </p:txBody>
      </p:sp>
      <p:graphicFrame>
        <p:nvGraphicFramePr>
          <p:cNvPr id="12" name="Chart 11">
            <a:extLst>
              <a:ext uri="{FF2B5EF4-FFF2-40B4-BE49-F238E27FC236}">
                <a16:creationId xmlns:a16="http://schemas.microsoft.com/office/drawing/2014/main" id="{0C4BFF50-2E83-AC4B-9583-6CBCDEA9BA1E}"/>
              </a:ext>
            </a:extLst>
          </p:cNvPr>
          <p:cNvGraphicFramePr/>
          <p:nvPr>
            <p:extLst/>
          </p:nvPr>
        </p:nvGraphicFramePr>
        <p:xfrm>
          <a:off x="16506091" y="3265091"/>
          <a:ext cx="4173415" cy="8791875"/>
        </p:xfrm>
        <a:graphic>
          <a:graphicData uri="http://schemas.openxmlformats.org/drawingml/2006/chart">
            <c:chart xmlns:c="http://schemas.openxmlformats.org/drawingml/2006/chart" xmlns:r="http://schemas.openxmlformats.org/officeDocument/2006/relationships" r:id="rId3"/>
          </a:graphicData>
        </a:graphic>
      </p:graphicFrame>
      <p:sp>
        <p:nvSpPr>
          <p:cNvPr id="6" name="Rectangle 5"/>
          <p:cNvSpPr/>
          <p:nvPr/>
        </p:nvSpPr>
        <p:spPr>
          <a:xfrm>
            <a:off x="3726865" y="1954924"/>
            <a:ext cx="4092832" cy="409904"/>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rtlCol="0" anchor="t">
            <a:spAutoFit/>
          </a:bodyPr>
          <a:lstStyle/>
          <a:p>
            <a:pPr marL="0" marR="0" lvl="0" indent="0" algn="ctr" defTabSz="825481" rtl="0" eaLnBrk="1" fontAlgn="auto" latinLnBrk="0" hangingPunct="0">
              <a:lnSpc>
                <a:spcPct val="100000"/>
              </a:lnSpc>
              <a:spcBef>
                <a:spcPts val="0"/>
              </a:spcBef>
              <a:spcAft>
                <a:spcPts val="0"/>
              </a:spcAft>
              <a:buClrTx/>
              <a:buSzTx/>
              <a:buFontTx/>
              <a:buNone/>
              <a:tabLst/>
              <a:defRPr/>
            </a:pPr>
            <a:endParaRPr kumimoji="0" lang="en-US" sz="5100" b="0" i="0" u="none" strike="noStrike" kern="0" cap="none" spc="0" normalizeH="0" baseline="0" noProof="0" dirty="0">
              <a:ln>
                <a:noFill/>
              </a:ln>
              <a:solidFill>
                <a:srgbClr val="000000"/>
              </a:solidFill>
              <a:effectLst/>
              <a:uLnTx/>
              <a:uFillTx/>
              <a:latin typeface="Calibri"/>
              <a:ea typeface="Calibri"/>
              <a:cs typeface="Calibri"/>
              <a:sym typeface="Helvetica Light"/>
            </a:endParaRPr>
          </a:p>
        </p:txBody>
      </p:sp>
      <p:sp>
        <p:nvSpPr>
          <p:cNvPr id="3" name="TextBox 2"/>
          <p:cNvSpPr txBox="1"/>
          <p:nvPr/>
        </p:nvSpPr>
        <p:spPr>
          <a:xfrm>
            <a:off x="3511262" y="1954924"/>
            <a:ext cx="2956560"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000" b="0" i="0" u="none" strike="noStrike" kern="0" cap="none" spc="0" normalizeH="0" baseline="0" noProof="0" dirty="0" smtClean="0">
                <a:ln>
                  <a:noFill/>
                </a:ln>
                <a:solidFill>
                  <a:srgbClr val="000000"/>
                </a:solidFill>
                <a:effectLst/>
                <a:uLnTx/>
                <a:uFillTx/>
                <a:latin typeface="Arial"/>
                <a:ea typeface="+mn-ea"/>
                <a:cs typeface="+mn-cs"/>
                <a:sym typeface="Helvetica Light"/>
              </a:rPr>
              <a:t>Period 1</a:t>
            </a:r>
            <a:endParaRPr kumimoji="0" lang="en-US" sz="4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
        <p:nvSpPr>
          <p:cNvPr id="9" name="TextBox 8"/>
          <p:cNvSpPr txBox="1"/>
          <p:nvPr/>
        </p:nvSpPr>
        <p:spPr>
          <a:xfrm>
            <a:off x="16783928" y="1954924"/>
            <a:ext cx="3895577"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000" b="0" i="0" u="none" strike="noStrike" kern="0" cap="none" spc="0" normalizeH="0" baseline="0" noProof="0" dirty="0" smtClean="0">
                <a:ln>
                  <a:noFill/>
                </a:ln>
                <a:solidFill>
                  <a:srgbClr val="000000"/>
                </a:solidFill>
                <a:effectLst/>
                <a:uLnTx/>
                <a:uFillTx/>
                <a:latin typeface="Arial"/>
                <a:ea typeface="+mn-ea"/>
                <a:cs typeface="+mn-cs"/>
                <a:sym typeface="Helvetica Light"/>
              </a:rPr>
              <a:t>Current Period</a:t>
            </a:r>
            <a:endParaRPr kumimoji="0" lang="en-US" sz="4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graphicFrame>
        <p:nvGraphicFramePr>
          <p:cNvPr id="10" name="Chart 9">
            <a:extLst>
              <a:ext uri="{FF2B5EF4-FFF2-40B4-BE49-F238E27FC236}">
                <a16:creationId xmlns:a16="http://schemas.microsoft.com/office/drawing/2014/main" id="{0C4BFF50-2E83-AC4B-9583-6CBCDEA9BA1E}"/>
              </a:ext>
            </a:extLst>
          </p:cNvPr>
          <p:cNvGraphicFramePr/>
          <p:nvPr>
            <p:extLst/>
          </p:nvPr>
        </p:nvGraphicFramePr>
        <p:xfrm>
          <a:off x="9043182" y="3265091"/>
          <a:ext cx="5377113" cy="8847667"/>
        </p:xfrm>
        <a:graphic>
          <a:graphicData uri="http://schemas.openxmlformats.org/drawingml/2006/chart">
            <c:chart xmlns:c="http://schemas.openxmlformats.org/drawingml/2006/chart" xmlns:r="http://schemas.openxmlformats.org/officeDocument/2006/relationships" r:id="rId4"/>
          </a:graphicData>
        </a:graphic>
      </p:graphicFrame>
      <p:sp>
        <p:nvSpPr>
          <p:cNvPr id="11" name="TextBox 10"/>
          <p:cNvSpPr txBox="1"/>
          <p:nvPr/>
        </p:nvSpPr>
        <p:spPr>
          <a:xfrm>
            <a:off x="10147595" y="1954924"/>
            <a:ext cx="2956560"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000" b="0" i="0" u="none" strike="noStrike" kern="0" cap="none" spc="0" normalizeH="0" baseline="0" noProof="0" dirty="0" smtClean="0">
                <a:ln>
                  <a:noFill/>
                </a:ln>
                <a:solidFill>
                  <a:srgbClr val="000000"/>
                </a:solidFill>
                <a:effectLst/>
                <a:uLnTx/>
                <a:uFillTx/>
                <a:latin typeface="Arial"/>
                <a:ea typeface="+mn-ea"/>
                <a:cs typeface="+mn-cs"/>
                <a:sym typeface="Helvetica Light"/>
              </a:rPr>
              <a:t>Period 2</a:t>
            </a:r>
            <a:endParaRPr kumimoji="0" lang="en-US" sz="4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
        <p:nvSpPr>
          <p:cNvPr id="13" name="TextBox 12"/>
          <p:cNvSpPr txBox="1"/>
          <p:nvPr/>
        </p:nvSpPr>
        <p:spPr>
          <a:xfrm>
            <a:off x="2959768" y="5132644"/>
            <a:ext cx="3753853" cy="7797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400" b="0" i="0" u="none" strike="noStrike" kern="0" cap="none" spc="0" normalizeH="0" baseline="0" noProof="0" dirty="0" smtClean="0">
                <a:ln>
                  <a:noFill/>
                </a:ln>
                <a:solidFill>
                  <a:srgbClr val="000000"/>
                </a:solidFill>
                <a:effectLst/>
                <a:uLnTx/>
                <a:uFillTx/>
                <a:latin typeface="Arial"/>
                <a:ea typeface="+mn-ea"/>
                <a:cs typeface="+mn-cs"/>
                <a:sym typeface="Helvetica Light"/>
              </a:rPr>
              <a:t>No Data</a:t>
            </a:r>
            <a:endParaRPr kumimoji="0" lang="en-US" sz="44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Tree>
    <p:extLst>
      <p:ext uri="{BB962C8B-B14F-4D97-AF65-F5344CB8AC3E}">
        <p14:creationId xmlns:p14="http://schemas.microsoft.com/office/powerpoint/2010/main" val="4057266204"/>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b="1" dirty="0" smtClean="0">
                <a:solidFill>
                  <a:srgbClr val="C00000"/>
                </a:solidFill>
              </a:rPr>
              <a:t>SENTIMENT BY LOCATION</a:t>
            </a:r>
            <a:endParaRPr lang="en-US" sz="5400" b="1" dirty="0">
              <a:solidFill>
                <a:srgbClr val="C00000"/>
              </a:solidFill>
            </a:endParaRPr>
          </a:p>
        </p:txBody>
      </p:sp>
      <p:sp>
        <p:nvSpPr>
          <p:cNvPr id="3" name="Slide Number Placeholder 2"/>
          <p:cNvSpPr>
            <a:spLocks noGrp="1"/>
          </p:cNvSpPr>
          <p:nvPr>
            <p:ph type="sldNum" sz="quarter" idx="2"/>
          </p:nvPr>
        </p:nvSpPr>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Arial"/>
                <a:cs typeface="Calibri"/>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22</a:t>
            </a:fld>
            <a:endParaRPr kumimoji="0" lang="en-US" sz="2100" b="1" i="0" u="none" strike="noStrike" kern="0" cap="none" spc="0" normalizeH="0" baseline="0" noProof="0" dirty="0">
              <a:ln>
                <a:noFill/>
              </a:ln>
              <a:solidFill>
                <a:srgbClr val="FFFFFF"/>
              </a:solidFill>
              <a:effectLst/>
              <a:uLnTx/>
              <a:uFillTx/>
              <a:latin typeface="Arial"/>
              <a:cs typeface="Calibri"/>
              <a:sym typeface="Helvetica"/>
            </a:endParaRPr>
          </a:p>
        </p:txBody>
      </p:sp>
      <p:sp>
        <p:nvSpPr>
          <p:cNvPr id="5" name="TextBox 4"/>
          <p:cNvSpPr txBox="1"/>
          <p:nvPr/>
        </p:nvSpPr>
        <p:spPr>
          <a:xfrm>
            <a:off x="3778347" y="1732293"/>
            <a:ext cx="2657622"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000" b="0" i="0" u="none" strike="noStrike" kern="0" cap="none" spc="0" normalizeH="0" baseline="0" noProof="0" dirty="0" smtClean="0">
                <a:ln>
                  <a:noFill/>
                </a:ln>
                <a:solidFill>
                  <a:srgbClr val="000000"/>
                </a:solidFill>
                <a:effectLst/>
                <a:uLnTx/>
                <a:uFillTx/>
                <a:latin typeface="Arial"/>
                <a:ea typeface="+mn-ea"/>
                <a:cs typeface="+mn-cs"/>
                <a:sym typeface="Helvetica Light"/>
              </a:rPr>
              <a:t>Period 1</a:t>
            </a:r>
            <a:endParaRPr kumimoji="0" lang="en-US" sz="4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
        <p:nvSpPr>
          <p:cNvPr id="10" name="TextBox 9"/>
          <p:cNvSpPr txBox="1"/>
          <p:nvPr/>
        </p:nvSpPr>
        <p:spPr>
          <a:xfrm>
            <a:off x="3778347" y="18094036"/>
            <a:ext cx="19052168" cy="169025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endParaRPr kumimoji="0" lang="en-US" sz="5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graphicFrame>
        <p:nvGraphicFramePr>
          <p:cNvPr id="8" name="Chart 7"/>
          <p:cNvGraphicFramePr/>
          <p:nvPr>
            <p:extLst/>
          </p:nvPr>
        </p:nvGraphicFramePr>
        <p:xfrm>
          <a:off x="16511954" y="2869456"/>
          <a:ext cx="7381716" cy="5796933"/>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p:cNvSpPr txBox="1"/>
          <p:nvPr/>
        </p:nvSpPr>
        <p:spPr>
          <a:xfrm>
            <a:off x="18472574" y="1732293"/>
            <a:ext cx="3680974"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000" b="0" i="0" u="none" strike="noStrike" kern="0" cap="none" spc="0" normalizeH="0" baseline="0" noProof="0" dirty="0" smtClean="0">
                <a:ln>
                  <a:noFill/>
                </a:ln>
                <a:solidFill>
                  <a:srgbClr val="000000"/>
                </a:solidFill>
                <a:effectLst/>
                <a:uLnTx/>
                <a:uFillTx/>
                <a:latin typeface="Arial"/>
                <a:ea typeface="+mn-ea"/>
                <a:cs typeface="+mn-cs"/>
                <a:sym typeface="Helvetica Light"/>
              </a:rPr>
              <a:t>Current Period</a:t>
            </a:r>
            <a:endParaRPr kumimoji="0" lang="en-US" sz="4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graphicFrame>
        <p:nvGraphicFramePr>
          <p:cNvPr id="11" name="Table 10">
            <a:extLst>
              <a:ext uri="{FF2B5EF4-FFF2-40B4-BE49-F238E27FC236}">
                <a16:creationId xmlns:a16="http://schemas.microsoft.com/office/drawing/2014/main" id="{F14CCF29-77B5-6248-88FA-6176D1554D88}"/>
              </a:ext>
            </a:extLst>
          </p:cNvPr>
          <p:cNvGraphicFramePr>
            <a:graphicFrameLocks noGrp="1"/>
          </p:cNvGraphicFramePr>
          <p:nvPr>
            <p:extLst/>
          </p:nvPr>
        </p:nvGraphicFramePr>
        <p:xfrm>
          <a:off x="636104" y="8666389"/>
          <a:ext cx="8352253" cy="4240494"/>
        </p:xfrm>
        <a:graphic>
          <a:graphicData uri="http://schemas.openxmlformats.org/drawingml/2006/table">
            <a:tbl>
              <a:tblPr firstRow="1" bandRow="1">
                <a:tableStyleId>{5940675A-B579-460E-94D1-54222C63F5DA}</a:tableStyleId>
              </a:tblPr>
              <a:tblGrid>
                <a:gridCol w="8352253">
                  <a:extLst>
                    <a:ext uri="{9D8B030D-6E8A-4147-A177-3AD203B41FA5}">
                      <a16:colId xmlns:a16="http://schemas.microsoft.com/office/drawing/2014/main" val="2440940660"/>
                    </a:ext>
                  </a:extLst>
                </a:gridCol>
              </a:tblGrid>
              <a:tr h="726993">
                <a:tc>
                  <a:txBody>
                    <a:bodyPr/>
                    <a:lstStyle/>
                    <a:p>
                      <a:pPr marL="0" marR="0" lvl="0" indent="0" algn="ctr" defTabSz="825481" rtl="0" eaLnBrk="1" fontAlgn="auto" latinLnBrk="0" hangingPunct="1">
                        <a:lnSpc>
                          <a:spcPct val="150000"/>
                        </a:lnSpc>
                        <a:spcBef>
                          <a:spcPts val="0"/>
                        </a:spcBef>
                        <a:spcAft>
                          <a:spcPts val="0"/>
                        </a:spcAft>
                        <a:buClrTx/>
                        <a:buSzTx/>
                        <a:buFontTx/>
                        <a:buNone/>
                        <a:tabLst/>
                        <a:defRPr/>
                      </a:pPr>
                      <a:r>
                        <a:rPr lang="en-US" sz="3200" b="1" dirty="0" smtClean="0">
                          <a:solidFill>
                            <a:schemeClr val="tx1">
                              <a:lumMod val="95000"/>
                              <a:lumOff val="5000"/>
                            </a:schemeClr>
                          </a:solidFill>
                          <a:latin typeface="+mj-lt"/>
                        </a:rPr>
                        <a:t>Comment</a:t>
                      </a:r>
                      <a:endParaRPr lang="en-US" sz="3200" b="1" dirty="0">
                        <a:solidFill>
                          <a:schemeClr val="tx1">
                            <a:lumMod val="95000"/>
                            <a:lumOff val="5000"/>
                          </a:schemeClr>
                        </a:solidFill>
                        <a:latin typeface="+mj-lt"/>
                      </a:endParaRPr>
                    </a:p>
                  </a:txBody>
                  <a:tcPr anchor="ctr">
                    <a:lnL w="38100" cap="flat" cmpd="sng" algn="ctr">
                      <a:solidFill>
                        <a:srgbClr val="3684D7"/>
                      </a:solidFill>
                      <a:prstDash val="sysDash"/>
                      <a:round/>
                      <a:headEnd type="none" w="med" len="med"/>
                      <a:tailEnd type="none" w="med" len="med"/>
                    </a:lnL>
                    <a:lnR w="38100" cap="flat" cmpd="sng" algn="ctr">
                      <a:solidFill>
                        <a:srgbClr val="3684D7"/>
                      </a:solidFill>
                      <a:prstDash val="sysDash"/>
                      <a:round/>
                      <a:headEnd type="none" w="med" len="med"/>
                      <a:tailEnd type="none" w="med" len="med"/>
                    </a:lnR>
                    <a:lnT w="38100" cap="flat" cmpd="sng" algn="ctr">
                      <a:solidFill>
                        <a:srgbClr val="3684D7"/>
                      </a:solidFill>
                      <a:prstDash val="sysDash"/>
                      <a:round/>
                      <a:headEnd type="none" w="med" len="med"/>
                      <a:tailEnd type="none" w="med" len="med"/>
                    </a:lnT>
                    <a:lnB w="38100" cap="flat" cmpd="sng" algn="ctr">
                      <a:solidFill>
                        <a:srgbClr val="3684D7"/>
                      </a:solidFill>
                      <a:prstDash val="sysDash"/>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15094643"/>
                  </a:ext>
                </a:extLst>
              </a:tr>
              <a:tr h="3417534">
                <a:tc>
                  <a:txBody>
                    <a:bodyPr/>
                    <a:lstStyle/>
                    <a:p>
                      <a:pPr marL="457200" lvl="0" indent="-457200" algn="l" defTabSz="825500">
                        <a:buFont typeface="Wingdings" panose="05000000000000000000" pitchFamily="2" charset="2"/>
                        <a:buChar char="ü"/>
                      </a:pPr>
                      <a:endParaRPr lang="en-US" altLang="en-US" sz="2800" dirty="0" smtClean="0">
                        <a:solidFill>
                          <a:schemeClr val="tx1"/>
                        </a:solidFill>
                        <a:latin typeface="+mj-lt"/>
                      </a:endParaRPr>
                    </a:p>
                  </a:txBody>
                  <a:tcPr>
                    <a:lnL w="12700" cmpd="sng">
                      <a:noFill/>
                    </a:lnL>
                    <a:lnR w="12700" cmpd="sng">
                      <a:noFill/>
                    </a:lnR>
                    <a:lnT w="38100" cap="flat" cmpd="sng" algn="ctr">
                      <a:solidFill>
                        <a:srgbClr val="3684D7"/>
                      </a:solidFill>
                      <a:prstDash val="sysDash"/>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817377450"/>
                  </a:ext>
                </a:extLst>
              </a:tr>
            </a:tbl>
          </a:graphicData>
        </a:graphic>
      </p:graphicFrame>
      <p:graphicFrame>
        <p:nvGraphicFramePr>
          <p:cNvPr id="12" name="Table 11">
            <a:extLst>
              <a:ext uri="{FF2B5EF4-FFF2-40B4-BE49-F238E27FC236}">
                <a16:creationId xmlns:a16="http://schemas.microsoft.com/office/drawing/2014/main" id="{F14CCF29-77B5-6248-88FA-6176D1554D88}"/>
              </a:ext>
            </a:extLst>
          </p:cNvPr>
          <p:cNvGraphicFramePr>
            <a:graphicFrameLocks noGrp="1"/>
          </p:cNvGraphicFramePr>
          <p:nvPr>
            <p:extLst/>
          </p:nvPr>
        </p:nvGraphicFramePr>
        <p:xfrm>
          <a:off x="8988357" y="8666389"/>
          <a:ext cx="7578460" cy="4328160"/>
        </p:xfrm>
        <a:graphic>
          <a:graphicData uri="http://schemas.openxmlformats.org/drawingml/2006/table">
            <a:tbl>
              <a:tblPr firstRow="1" bandRow="1">
                <a:tableStyleId>{5940675A-B579-460E-94D1-54222C63F5DA}</a:tableStyleId>
              </a:tblPr>
              <a:tblGrid>
                <a:gridCol w="7578460">
                  <a:extLst>
                    <a:ext uri="{9D8B030D-6E8A-4147-A177-3AD203B41FA5}">
                      <a16:colId xmlns:a16="http://schemas.microsoft.com/office/drawing/2014/main" val="2440940660"/>
                    </a:ext>
                  </a:extLst>
                </a:gridCol>
              </a:tblGrid>
              <a:tr h="730530">
                <a:tc>
                  <a:txBody>
                    <a:bodyPr/>
                    <a:lstStyle/>
                    <a:p>
                      <a:pPr marL="0" marR="0" lvl="0" indent="0" algn="ctr" defTabSz="825481" rtl="0" eaLnBrk="1" fontAlgn="auto" latinLnBrk="0" hangingPunct="1">
                        <a:lnSpc>
                          <a:spcPct val="150000"/>
                        </a:lnSpc>
                        <a:spcBef>
                          <a:spcPts val="0"/>
                        </a:spcBef>
                        <a:spcAft>
                          <a:spcPts val="0"/>
                        </a:spcAft>
                        <a:buClrTx/>
                        <a:buSzTx/>
                        <a:buFontTx/>
                        <a:buNone/>
                        <a:tabLst/>
                        <a:defRPr/>
                      </a:pPr>
                      <a:r>
                        <a:rPr lang="en-US" sz="3200" b="1" dirty="0" smtClean="0">
                          <a:solidFill>
                            <a:schemeClr val="tx1">
                              <a:lumMod val="95000"/>
                              <a:lumOff val="5000"/>
                            </a:schemeClr>
                          </a:solidFill>
                          <a:latin typeface="+mj-lt"/>
                        </a:rPr>
                        <a:t>Comment</a:t>
                      </a:r>
                      <a:endParaRPr lang="en-US" sz="3200" b="1" dirty="0">
                        <a:solidFill>
                          <a:schemeClr val="tx1">
                            <a:lumMod val="95000"/>
                            <a:lumOff val="5000"/>
                          </a:schemeClr>
                        </a:solidFill>
                        <a:latin typeface="+mj-lt"/>
                      </a:endParaRPr>
                    </a:p>
                  </a:txBody>
                  <a:tcPr anchor="ctr">
                    <a:lnL w="38100" cap="flat" cmpd="sng" algn="ctr">
                      <a:solidFill>
                        <a:srgbClr val="3684D7"/>
                      </a:solidFill>
                      <a:prstDash val="sysDash"/>
                      <a:round/>
                      <a:headEnd type="none" w="med" len="med"/>
                      <a:tailEnd type="none" w="med" len="med"/>
                    </a:lnL>
                    <a:lnR w="38100" cap="flat" cmpd="sng" algn="ctr">
                      <a:solidFill>
                        <a:srgbClr val="3684D7"/>
                      </a:solidFill>
                      <a:prstDash val="sysDash"/>
                      <a:round/>
                      <a:headEnd type="none" w="med" len="med"/>
                      <a:tailEnd type="none" w="med" len="med"/>
                    </a:lnR>
                    <a:lnT w="38100" cap="flat" cmpd="sng" algn="ctr">
                      <a:solidFill>
                        <a:srgbClr val="3684D7"/>
                      </a:solidFill>
                      <a:prstDash val="sysDash"/>
                      <a:round/>
                      <a:headEnd type="none" w="med" len="med"/>
                      <a:tailEnd type="none" w="med" len="med"/>
                    </a:lnT>
                    <a:lnB w="38100" cap="flat" cmpd="sng" algn="ctr">
                      <a:solidFill>
                        <a:srgbClr val="3684D7"/>
                      </a:solidFill>
                      <a:prstDash val="sysDash"/>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15094643"/>
                  </a:ext>
                </a:extLst>
              </a:tr>
              <a:tr h="3299928">
                <a:tc>
                  <a:txBody>
                    <a:bodyPr/>
                    <a:lstStyle/>
                    <a:p>
                      <a:pPr marL="457200" lvl="0" indent="-457200" algn="l" defTabSz="825500">
                        <a:buFont typeface="Wingdings" panose="05000000000000000000" pitchFamily="2" charset="2"/>
                        <a:buChar char="ü"/>
                      </a:pPr>
                      <a:r>
                        <a:rPr lang="en-US" altLang="en-US" sz="2800" dirty="0" smtClean="0">
                          <a:solidFill>
                            <a:schemeClr val="tx1"/>
                          </a:solidFill>
                          <a:latin typeface="+mj-lt"/>
                        </a:rPr>
                        <a:t>The location with the highest positive comments rate is Ha Noi with 70.8%. Most customer focus on the design of the product. </a:t>
                      </a:r>
                      <a:r>
                        <a:rPr lang="en-US" altLang="en-US" sz="2800" dirty="0" smtClean="0">
                          <a:solidFill>
                            <a:schemeClr val="tx1"/>
                          </a:solidFill>
                          <a:latin typeface="+mj-lt"/>
                          <a:hlinkClick r:id="rId4"/>
                        </a:rPr>
                        <a:t>Link</a:t>
                      </a:r>
                      <a:r>
                        <a:rPr lang="en-US" altLang="en-US" sz="2800" baseline="0" dirty="0" smtClean="0">
                          <a:solidFill>
                            <a:schemeClr val="tx1"/>
                          </a:solidFill>
                          <a:latin typeface="+mj-lt"/>
                        </a:rPr>
                        <a:t> </a:t>
                      </a:r>
                      <a:endParaRPr lang="en-US" altLang="en-US" sz="2800" dirty="0" smtClean="0">
                        <a:solidFill>
                          <a:schemeClr val="tx1"/>
                        </a:solidFill>
                        <a:latin typeface="+mj-lt"/>
                      </a:endParaRPr>
                    </a:p>
                    <a:p>
                      <a:pPr marL="457200" lvl="0" indent="-457200" algn="l" defTabSz="825500">
                        <a:buFont typeface="Wingdings" panose="05000000000000000000" pitchFamily="2" charset="2"/>
                        <a:buChar char="ü"/>
                      </a:pPr>
                      <a:r>
                        <a:rPr lang="en-US" altLang="en-US" sz="2800" dirty="0" smtClean="0">
                          <a:solidFill>
                            <a:schemeClr val="tx1"/>
                          </a:solidFill>
                          <a:latin typeface="+mj-lt"/>
                        </a:rPr>
                        <a:t>The location with the highest negative comments rate is Nghe An with 9.5%. Most customer focus on the hardware of the product. </a:t>
                      </a:r>
                      <a:r>
                        <a:rPr lang="en-US" altLang="en-US" sz="2800" dirty="0" smtClean="0">
                          <a:solidFill>
                            <a:schemeClr val="tx1"/>
                          </a:solidFill>
                          <a:latin typeface="+mj-lt"/>
                          <a:hlinkClick r:id="rId5"/>
                        </a:rPr>
                        <a:t>Link</a:t>
                      </a:r>
                      <a:endParaRPr lang="en-US" altLang="en-US" sz="2800" dirty="0">
                        <a:solidFill>
                          <a:schemeClr val="tx1"/>
                        </a:solidFill>
                        <a:latin typeface="+mj-lt"/>
                      </a:endParaRPr>
                    </a:p>
                  </a:txBody>
                  <a:tcPr>
                    <a:lnL w="12700" cmpd="sng">
                      <a:noFill/>
                    </a:lnL>
                    <a:lnR w="12700" cmpd="sng">
                      <a:noFill/>
                    </a:lnR>
                    <a:lnT w="38100" cap="flat" cmpd="sng" algn="ctr">
                      <a:solidFill>
                        <a:srgbClr val="3684D7"/>
                      </a:solidFill>
                      <a:prstDash val="sysDash"/>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817377450"/>
                  </a:ext>
                </a:extLst>
              </a:tr>
            </a:tbl>
          </a:graphicData>
        </a:graphic>
      </p:graphicFrame>
      <p:sp>
        <p:nvSpPr>
          <p:cNvPr id="13" name="TextBox 12"/>
          <p:cNvSpPr txBox="1"/>
          <p:nvPr/>
        </p:nvSpPr>
        <p:spPr>
          <a:xfrm>
            <a:off x="11467987" y="1722096"/>
            <a:ext cx="2283182"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000" b="0" i="0" u="none" strike="noStrike" kern="0" cap="none" spc="0" normalizeH="0" baseline="0" noProof="0" dirty="0" smtClean="0">
                <a:ln>
                  <a:noFill/>
                </a:ln>
                <a:solidFill>
                  <a:srgbClr val="000000"/>
                </a:solidFill>
                <a:effectLst/>
                <a:uLnTx/>
                <a:uFillTx/>
                <a:latin typeface="Arial"/>
                <a:ea typeface="+mn-ea"/>
                <a:cs typeface="+mn-cs"/>
                <a:sym typeface="Helvetica Light"/>
              </a:rPr>
              <a:t>Period 2</a:t>
            </a:r>
            <a:endParaRPr kumimoji="0" lang="en-US" sz="4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graphicFrame>
        <p:nvGraphicFramePr>
          <p:cNvPr id="14" name="Chart 13"/>
          <p:cNvGraphicFramePr/>
          <p:nvPr>
            <p:extLst/>
          </p:nvPr>
        </p:nvGraphicFramePr>
        <p:xfrm>
          <a:off x="9631588" y="2440240"/>
          <a:ext cx="6686180" cy="611433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5" name="Table 14">
            <a:extLst>
              <a:ext uri="{FF2B5EF4-FFF2-40B4-BE49-F238E27FC236}">
                <a16:creationId xmlns:a16="http://schemas.microsoft.com/office/drawing/2014/main" id="{F14CCF29-77B5-6248-88FA-6176D1554D88}"/>
              </a:ext>
            </a:extLst>
          </p:cNvPr>
          <p:cNvGraphicFramePr>
            <a:graphicFrameLocks noGrp="1"/>
          </p:cNvGraphicFramePr>
          <p:nvPr>
            <p:extLst/>
          </p:nvPr>
        </p:nvGraphicFramePr>
        <p:xfrm>
          <a:off x="16566817" y="8666389"/>
          <a:ext cx="7377146" cy="4328160"/>
        </p:xfrm>
        <a:graphic>
          <a:graphicData uri="http://schemas.openxmlformats.org/drawingml/2006/table">
            <a:tbl>
              <a:tblPr firstRow="1" bandRow="1">
                <a:tableStyleId>{5940675A-B579-460E-94D1-54222C63F5DA}</a:tableStyleId>
              </a:tblPr>
              <a:tblGrid>
                <a:gridCol w="7377146">
                  <a:extLst>
                    <a:ext uri="{9D8B030D-6E8A-4147-A177-3AD203B41FA5}">
                      <a16:colId xmlns:a16="http://schemas.microsoft.com/office/drawing/2014/main" val="2440940660"/>
                    </a:ext>
                  </a:extLst>
                </a:gridCol>
              </a:tblGrid>
              <a:tr h="711075">
                <a:tc>
                  <a:txBody>
                    <a:bodyPr/>
                    <a:lstStyle/>
                    <a:p>
                      <a:pPr marL="0" marR="0" lvl="0" indent="0" algn="ctr" defTabSz="825481" rtl="0" eaLnBrk="1" fontAlgn="auto" latinLnBrk="0" hangingPunct="1">
                        <a:lnSpc>
                          <a:spcPct val="150000"/>
                        </a:lnSpc>
                        <a:spcBef>
                          <a:spcPts val="0"/>
                        </a:spcBef>
                        <a:spcAft>
                          <a:spcPts val="0"/>
                        </a:spcAft>
                        <a:buClrTx/>
                        <a:buSzTx/>
                        <a:buFontTx/>
                        <a:buNone/>
                        <a:tabLst/>
                        <a:defRPr/>
                      </a:pPr>
                      <a:r>
                        <a:rPr lang="en-US" sz="3200" b="1" dirty="0" smtClean="0">
                          <a:solidFill>
                            <a:schemeClr val="tx1">
                              <a:lumMod val="95000"/>
                              <a:lumOff val="5000"/>
                            </a:schemeClr>
                          </a:solidFill>
                          <a:latin typeface="+mj-lt"/>
                        </a:rPr>
                        <a:t>Comment</a:t>
                      </a:r>
                      <a:endParaRPr lang="en-US" sz="3200" b="1" dirty="0">
                        <a:solidFill>
                          <a:schemeClr val="tx1">
                            <a:lumMod val="95000"/>
                            <a:lumOff val="5000"/>
                          </a:schemeClr>
                        </a:solidFill>
                        <a:latin typeface="+mj-lt"/>
                      </a:endParaRPr>
                    </a:p>
                  </a:txBody>
                  <a:tcPr anchor="ctr">
                    <a:lnL w="38100" cap="flat" cmpd="sng" algn="ctr">
                      <a:solidFill>
                        <a:srgbClr val="3684D7"/>
                      </a:solidFill>
                      <a:prstDash val="sysDash"/>
                      <a:round/>
                      <a:headEnd type="none" w="med" len="med"/>
                      <a:tailEnd type="none" w="med" len="med"/>
                    </a:lnL>
                    <a:lnR w="38100" cap="flat" cmpd="sng" algn="ctr">
                      <a:solidFill>
                        <a:srgbClr val="3684D7"/>
                      </a:solidFill>
                      <a:prstDash val="sysDash"/>
                      <a:round/>
                      <a:headEnd type="none" w="med" len="med"/>
                      <a:tailEnd type="none" w="med" len="med"/>
                    </a:lnR>
                    <a:lnT w="38100" cap="flat" cmpd="sng" algn="ctr">
                      <a:solidFill>
                        <a:srgbClr val="3684D7"/>
                      </a:solidFill>
                      <a:prstDash val="sysDash"/>
                      <a:round/>
                      <a:headEnd type="none" w="med" len="med"/>
                      <a:tailEnd type="none" w="med" len="med"/>
                    </a:lnT>
                    <a:lnB w="38100" cap="flat" cmpd="sng" algn="ctr">
                      <a:solidFill>
                        <a:srgbClr val="3684D7"/>
                      </a:solidFill>
                      <a:prstDash val="sysDash"/>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15094643"/>
                  </a:ext>
                </a:extLst>
              </a:tr>
              <a:tr h="3417534">
                <a:tc>
                  <a:txBody>
                    <a:bodyPr/>
                    <a:lstStyle/>
                    <a:p>
                      <a:pPr marL="457200" lvl="0" indent="-457200" algn="l" defTabSz="825500">
                        <a:buFont typeface="Wingdings" panose="05000000000000000000" pitchFamily="2" charset="2"/>
                        <a:buChar char="ü"/>
                      </a:pPr>
                      <a:r>
                        <a:rPr lang="en-US" altLang="en-US" sz="2800" dirty="0" smtClean="0">
                          <a:solidFill>
                            <a:schemeClr val="tx1"/>
                          </a:solidFill>
                          <a:latin typeface="+mj-lt"/>
                        </a:rPr>
                        <a:t>The location with the highest positive comments rate is Da Nang with</a:t>
                      </a:r>
                      <a:r>
                        <a:rPr lang="en-US" altLang="en-US" sz="2800" baseline="0" dirty="0" smtClean="0">
                          <a:solidFill>
                            <a:schemeClr val="tx1"/>
                          </a:solidFill>
                          <a:latin typeface="+mj-lt"/>
                        </a:rPr>
                        <a:t> 89%. </a:t>
                      </a:r>
                      <a:r>
                        <a:rPr lang="en-US" altLang="en-US" sz="2800" b="0" i="0" u="none" strike="noStrike" cap="none" spc="0" baseline="0" dirty="0" smtClean="0">
                          <a:ln>
                            <a:noFill/>
                          </a:ln>
                          <a:solidFill>
                            <a:schemeClr val="tx1"/>
                          </a:solidFill>
                          <a:uFillTx/>
                          <a:latin typeface="+mn-lt"/>
                          <a:ea typeface="+mn-ea"/>
                          <a:cs typeface="+mn-cs"/>
                          <a:sym typeface="Helvetica Light"/>
                        </a:rPr>
                        <a:t>Most customer focus on the function of the product. </a:t>
                      </a:r>
                      <a:r>
                        <a:rPr lang="en-US" altLang="en-US" sz="2800" b="0" i="0" u="none" strike="noStrike" cap="none" spc="0" baseline="0" dirty="0" smtClean="0">
                          <a:ln>
                            <a:noFill/>
                          </a:ln>
                          <a:solidFill>
                            <a:schemeClr val="tx1"/>
                          </a:solidFill>
                          <a:uFillTx/>
                          <a:latin typeface="+mn-lt"/>
                          <a:ea typeface="+mn-ea"/>
                          <a:cs typeface="+mn-cs"/>
                          <a:sym typeface="Helvetica Light"/>
                          <a:hlinkClick r:id="rId7"/>
                        </a:rPr>
                        <a:t>Link</a:t>
                      </a:r>
                      <a:r>
                        <a:rPr lang="en-US" altLang="en-US" sz="2800" b="0" i="0" u="none" strike="noStrike" cap="none" spc="0" baseline="0" dirty="0" smtClean="0">
                          <a:ln>
                            <a:noFill/>
                          </a:ln>
                          <a:solidFill>
                            <a:schemeClr val="tx1"/>
                          </a:solidFill>
                          <a:uFillTx/>
                          <a:latin typeface="+mn-lt"/>
                          <a:ea typeface="+mn-ea"/>
                          <a:cs typeface="+mn-cs"/>
                          <a:sym typeface="Helvetica Light"/>
                        </a:rPr>
                        <a:t> </a:t>
                      </a:r>
                    </a:p>
                    <a:p>
                      <a:pPr marL="457200" lvl="0" indent="-457200" algn="l" defTabSz="825500">
                        <a:buFont typeface="Wingdings" panose="05000000000000000000" pitchFamily="2" charset="2"/>
                        <a:buChar char="ü"/>
                      </a:pPr>
                      <a:r>
                        <a:rPr lang="en-US" altLang="en-US" sz="2800" dirty="0" smtClean="0">
                          <a:solidFill>
                            <a:schemeClr val="tx1"/>
                          </a:solidFill>
                          <a:latin typeface="+mj-lt"/>
                        </a:rPr>
                        <a:t>The location with the highest negative comments rate is Ho</a:t>
                      </a:r>
                      <a:r>
                        <a:rPr lang="en-US" altLang="en-US" sz="2800" baseline="0" dirty="0" smtClean="0">
                          <a:solidFill>
                            <a:schemeClr val="tx1"/>
                          </a:solidFill>
                          <a:latin typeface="+mj-lt"/>
                        </a:rPr>
                        <a:t> Chi Minh</a:t>
                      </a:r>
                      <a:r>
                        <a:rPr lang="en-US" altLang="en-US" sz="2800" dirty="0" smtClean="0">
                          <a:solidFill>
                            <a:schemeClr val="tx1"/>
                          </a:solidFill>
                          <a:latin typeface="+mj-lt"/>
                        </a:rPr>
                        <a:t> with 5%. </a:t>
                      </a:r>
                      <a:r>
                        <a:rPr lang="en-US" altLang="en-US" sz="2800" b="0" i="0" u="none" strike="noStrike" cap="none" spc="0" baseline="0" dirty="0" smtClean="0">
                          <a:ln>
                            <a:noFill/>
                          </a:ln>
                          <a:solidFill>
                            <a:schemeClr val="tx1"/>
                          </a:solidFill>
                          <a:uFillTx/>
                          <a:latin typeface="+mn-lt"/>
                          <a:ea typeface="+mn-ea"/>
                          <a:cs typeface="+mn-cs"/>
                          <a:sym typeface="Helvetica Light"/>
                        </a:rPr>
                        <a:t>Most customer focus on the function of the product. </a:t>
                      </a:r>
                      <a:r>
                        <a:rPr lang="en-US" altLang="en-US" sz="2800" b="0" i="0" u="none" strike="noStrike" cap="none" spc="0" baseline="0" dirty="0" smtClean="0">
                          <a:ln>
                            <a:noFill/>
                          </a:ln>
                          <a:solidFill>
                            <a:schemeClr val="tx1"/>
                          </a:solidFill>
                          <a:uFillTx/>
                          <a:latin typeface="+mn-lt"/>
                          <a:ea typeface="+mn-ea"/>
                          <a:cs typeface="+mn-cs"/>
                          <a:sym typeface="Helvetica Light"/>
                          <a:hlinkClick r:id="rId8"/>
                        </a:rPr>
                        <a:t>Link</a:t>
                      </a:r>
                      <a:endParaRPr lang="en-US" altLang="en-US" sz="2800" b="0" i="0" u="none" strike="noStrike" cap="none" spc="0" baseline="0" dirty="0">
                        <a:ln>
                          <a:noFill/>
                        </a:ln>
                        <a:solidFill>
                          <a:schemeClr val="tx1"/>
                        </a:solidFill>
                        <a:uFillTx/>
                        <a:latin typeface="+mn-lt"/>
                        <a:ea typeface="+mn-ea"/>
                        <a:cs typeface="+mn-cs"/>
                        <a:sym typeface="Helvetica Light"/>
                      </a:endParaRPr>
                    </a:p>
                  </a:txBody>
                  <a:tcPr>
                    <a:lnL w="12700" cmpd="sng">
                      <a:noFill/>
                    </a:lnL>
                    <a:lnR w="12700" cmpd="sng">
                      <a:noFill/>
                    </a:lnR>
                    <a:lnT w="38100" cap="flat" cmpd="sng" algn="ctr">
                      <a:solidFill>
                        <a:srgbClr val="3684D7"/>
                      </a:solidFill>
                      <a:prstDash val="sysDash"/>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817377450"/>
                  </a:ext>
                </a:extLst>
              </a:tr>
            </a:tbl>
          </a:graphicData>
        </a:graphic>
      </p:graphicFrame>
      <p:sp>
        <p:nvSpPr>
          <p:cNvPr id="16" name="TextBox 15"/>
          <p:cNvSpPr txBox="1"/>
          <p:nvPr/>
        </p:nvSpPr>
        <p:spPr>
          <a:xfrm>
            <a:off x="3132394" y="4242293"/>
            <a:ext cx="3753853" cy="7797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400" b="0" i="0" u="none" strike="noStrike" kern="0" cap="none" spc="0" normalizeH="0" baseline="0" noProof="0" dirty="0" smtClean="0">
                <a:ln>
                  <a:noFill/>
                </a:ln>
                <a:solidFill>
                  <a:srgbClr val="000000"/>
                </a:solidFill>
                <a:effectLst/>
                <a:uLnTx/>
                <a:uFillTx/>
                <a:latin typeface="Arial"/>
                <a:ea typeface="+mn-ea"/>
                <a:cs typeface="+mn-cs"/>
                <a:sym typeface="Helvetica Light"/>
              </a:rPr>
              <a:t>No Data</a:t>
            </a:r>
            <a:endParaRPr kumimoji="0" lang="en-US" sz="44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Tree>
    <p:extLst>
      <p:ext uri="{BB962C8B-B14F-4D97-AF65-F5344CB8AC3E}">
        <p14:creationId xmlns:p14="http://schemas.microsoft.com/office/powerpoint/2010/main" val="3882172250"/>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3" name="Shape 833"/>
          <p:cNvSpPr/>
          <p:nvPr/>
        </p:nvSpPr>
        <p:spPr>
          <a:xfrm>
            <a:off x="0" y="2816351"/>
            <a:ext cx="24384000" cy="8970071"/>
          </a:xfrm>
          <a:prstGeom prst="rect">
            <a:avLst/>
          </a:prstGeom>
          <a:gradFill flip="none" rotWithShape="1">
            <a:gsLst>
              <a:gs pos="0">
                <a:schemeClr val="accent2"/>
              </a:gs>
              <a:gs pos="100000">
                <a:schemeClr val="accent1"/>
              </a:gs>
            </a:gsLst>
            <a:lin ang="2700000" scaled="1"/>
            <a:tileRect/>
          </a:gradFill>
          <a:ln w="12700">
            <a:miter lim="400000"/>
          </a:ln>
        </p:spPr>
        <p:txBody>
          <a:bodyPr lIns="50799" tIns="50799" rIns="50799" bIns="50799" anchor="ct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Calibri"/>
              <a:ea typeface="Calibri"/>
              <a:cs typeface="Calibri"/>
              <a:sym typeface="Helvetica Light"/>
            </a:endParaRP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247" y="434566"/>
            <a:ext cx="7007969" cy="1121275"/>
          </a:xfrm>
          <a:prstGeom prst="rect">
            <a:avLst/>
          </a:prstGeom>
        </p:spPr>
      </p:pic>
      <p:sp>
        <p:nvSpPr>
          <p:cNvPr id="2" name="Rectangle 1"/>
          <p:cNvSpPr/>
          <p:nvPr/>
        </p:nvSpPr>
        <p:spPr>
          <a:xfrm>
            <a:off x="694944" y="5566998"/>
            <a:ext cx="11897106" cy="1631216"/>
          </a:xfrm>
          <a:prstGeom prst="rect">
            <a:avLst/>
          </a:prstGeom>
        </p:spPr>
        <p:txBody>
          <a:bodyPr wrap="square">
            <a:spAutoFit/>
          </a:bodyPr>
          <a:lstStyle/>
          <a:p>
            <a:pPr marL="0" marR="0" lvl="0" indent="0" algn="l" defTabSz="825481" rtl="0" eaLnBrk="1" fontAlgn="auto" latinLnBrk="0" hangingPunct="1">
              <a:lnSpc>
                <a:spcPct val="100000"/>
              </a:lnSpc>
              <a:spcBef>
                <a:spcPts val="0"/>
              </a:spcBef>
              <a:spcAft>
                <a:spcPts val="0"/>
              </a:spcAft>
              <a:buClrTx/>
              <a:buSzTx/>
              <a:buFontTx/>
              <a:buNone/>
              <a:tabLst/>
              <a:defRPr/>
            </a:pPr>
            <a:r>
              <a:rPr kumimoji="0" lang="en-US" altLang="en-US" sz="10000" b="1" i="0" u="none" strike="noStrike" kern="0" cap="none" spc="0" normalizeH="0" baseline="0" noProof="0" dirty="0">
                <a:ln>
                  <a:noFill/>
                </a:ln>
                <a:solidFill>
                  <a:srgbClr val="FFFFFF"/>
                </a:solidFill>
                <a:effectLst/>
                <a:uLnTx/>
                <a:uFillTx/>
                <a:latin typeface="Arial"/>
                <a:ea typeface="Roboto" panose="02000000000000000000" pitchFamily="2" charset="0"/>
                <a:cs typeface="Roboto" panose="02000000000000000000" pitchFamily="2" charset="0"/>
                <a:sym typeface="Helvetica Light"/>
              </a:rPr>
              <a:t>NOKIA </a:t>
            </a:r>
            <a:r>
              <a:rPr kumimoji="0" lang="en-US" altLang="en-US" sz="10000" b="1" i="0" u="none" strike="noStrike" kern="0" cap="none" spc="0" normalizeH="0" baseline="0" noProof="0" dirty="0" smtClean="0">
                <a:ln>
                  <a:noFill/>
                </a:ln>
                <a:solidFill>
                  <a:srgbClr val="FFFFFF"/>
                </a:solidFill>
                <a:effectLst/>
                <a:uLnTx/>
                <a:uFillTx/>
                <a:latin typeface="Arial"/>
                <a:ea typeface="Roboto" panose="02000000000000000000" pitchFamily="2" charset="0"/>
                <a:cs typeface="Roboto" panose="02000000000000000000" pitchFamily="2" charset="0"/>
                <a:sym typeface="Helvetica Light"/>
              </a:rPr>
              <a:t>2720 Flip</a:t>
            </a:r>
            <a:endParaRPr kumimoji="0" lang="en-US" altLang="en-US" sz="10000" b="1" i="0" u="none" strike="noStrike" kern="0" cap="none" spc="0" normalizeH="0" baseline="0" noProof="0" dirty="0">
              <a:ln>
                <a:noFill/>
              </a:ln>
              <a:solidFill>
                <a:srgbClr val="FFFFFF"/>
              </a:solidFill>
              <a:effectLst/>
              <a:uLnTx/>
              <a:uFillTx/>
              <a:latin typeface="Arial"/>
              <a:ea typeface="Roboto" panose="02000000000000000000" pitchFamily="2" charset="0"/>
              <a:cs typeface="Roboto" panose="02000000000000000000" pitchFamily="2" charset="0"/>
              <a:sym typeface="Helvetica Light"/>
            </a:endParaRPr>
          </a:p>
        </p:txBody>
      </p:sp>
      <p:sp>
        <p:nvSpPr>
          <p:cNvPr id="3" name="Slide Number Placeholder 2"/>
          <p:cNvSpPr>
            <a:spLocks noGrp="1"/>
          </p:cNvSpPr>
          <p:nvPr>
            <p:ph type="sldNum" sz="quarter" idx="2"/>
          </p:nvPr>
        </p:nvSpPr>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23</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980837" y="3324968"/>
            <a:ext cx="7014376" cy="8066532"/>
          </a:xfrm>
          <a:prstGeom prst="rect">
            <a:avLst/>
          </a:prstGeom>
        </p:spPr>
      </p:pic>
    </p:spTree>
    <p:extLst>
      <p:ext uri="{BB962C8B-B14F-4D97-AF65-F5344CB8AC3E}">
        <p14:creationId xmlns:p14="http://schemas.microsoft.com/office/powerpoint/2010/main" val="3209225421"/>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7214" y="450225"/>
            <a:ext cx="18403954" cy="1131656"/>
          </a:xfrm>
        </p:spPr>
        <p:txBody>
          <a:bodyPr>
            <a:normAutofit/>
          </a:bodyPr>
          <a:lstStyle/>
          <a:p>
            <a:r>
              <a:rPr lang="en-US" sz="5400" b="1" dirty="0">
                <a:solidFill>
                  <a:srgbClr val="C00000"/>
                </a:solidFill>
              </a:rPr>
              <a:t>VOLUME CONTRIBUTOR</a:t>
            </a:r>
          </a:p>
        </p:txBody>
      </p:sp>
      <p:cxnSp>
        <p:nvCxnSpPr>
          <p:cNvPr id="29" name="Straight Connector 28">
            <a:extLst>
              <a:ext uri="{FF2B5EF4-FFF2-40B4-BE49-F238E27FC236}">
                <a16:creationId xmlns:a16="http://schemas.microsoft.com/office/drawing/2014/main" id="{148D9562-541D-D344-BE71-BDF086678BC9}"/>
              </a:ext>
            </a:extLst>
          </p:cNvPr>
          <p:cNvCxnSpPr>
            <a:cxnSpLocks/>
          </p:cNvCxnSpPr>
          <p:nvPr/>
        </p:nvCxnSpPr>
        <p:spPr>
          <a:xfrm>
            <a:off x="7863452" y="9060009"/>
            <a:ext cx="0" cy="2652201"/>
          </a:xfrm>
          <a:prstGeom prst="line">
            <a:avLst/>
          </a:prstGeom>
          <a:noFill/>
          <a:ln w="12700" cap="flat">
            <a:solidFill>
              <a:schemeClr val="bg1">
                <a:lumMod val="75000"/>
              </a:schemeClr>
            </a:solidFill>
            <a:prstDash val="solid"/>
            <a:miter lim="400000"/>
          </a:ln>
          <a:effectLst/>
          <a:sp3d/>
        </p:spPr>
        <p:style>
          <a:lnRef idx="0">
            <a:scrgbClr r="0" g="0" b="0"/>
          </a:lnRef>
          <a:fillRef idx="0">
            <a:scrgbClr r="0" g="0" b="0"/>
          </a:fillRef>
          <a:effectRef idx="0">
            <a:scrgbClr r="0" g="0" b="0"/>
          </a:effectRef>
          <a:fontRef idx="none"/>
        </p:style>
      </p:cxnSp>
      <p:cxnSp>
        <p:nvCxnSpPr>
          <p:cNvPr id="31" name="Straight Connector 30">
            <a:extLst>
              <a:ext uri="{FF2B5EF4-FFF2-40B4-BE49-F238E27FC236}">
                <a16:creationId xmlns:a16="http://schemas.microsoft.com/office/drawing/2014/main" id="{A3E8CFEA-9B3F-FE46-BE5A-6E7DCB6F6DB0}"/>
              </a:ext>
            </a:extLst>
          </p:cNvPr>
          <p:cNvCxnSpPr>
            <a:cxnSpLocks/>
          </p:cNvCxnSpPr>
          <p:nvPr/>
        </p:nvCxnSpPr>
        <p:spPr>
          <a:xfrm>
            <a:off x="4347921" y="9091005"/>
            <a:ext cx="0" cy="2652201"/>
          </a:xfrm>
          <a:prstGeom prst="line">
            <a:avLst/>
          </a:prstGeom>
          <a:noFill/>
          <a:ln w="12700" cap="flat">
            <a:solidFill>
              <a:schemeClr val="bg1">
                <a:lumMod val="75000"/>
              </a:schemeClr>
            </a:solidFill>
            <a:prstDash val="solid"/>
            <a:miter lim="400000"/>
          </a:ln>
          <a:effectLst/>
          <a:sp3d/>
        </p:spPr>
        <p:style>
          <a:lnRef idx="0">
            <a:scrgbClr r="0" g="0" b="0"/>
          </a:lnRef>
          <a:fillRef idx="0">
            <a:scrgbClr r="0" g="0" b="0"/>
          </a:fillRef>
          <a:effectRef idx="0">
            <a:scrgbClr r="0" g="0" b="0"/>
          </a:effectRef>
          <a:fontRef idx="none"/>
        </p:style>
      </p:cxnSp>
      <p:graphicFrame>
        <p:nvGraphicFramePr>
          <p:cNvPr id="17" name="Chart 16">
            <a:extLst>
              <a:ext uri="{FF2B5EF4-FFF2-40B4-BE49-F238E27FC236}">
                <a16:creationId xmlns:a16="http://schemas.microsoft.com/office/drawing/2014/main" id="{263540CF-1E1F-7E43-9F22-54A0D91499DB}"/>
              </a:ext>
            </a:extLst>
          </p:cNvPr>
          <p:cNvGraphicFramePr/>
          <p:nvPr>
            <p:extLst/>
          </p:nvPr>
        </p:nvGraphicFramePr>
        <p:xfrm>
          <a:off x="606797" y="7166446"/>
          <a:ext cx="10807066" cy="4698636"/>
        </p:xfrm>
        <a:graphic>
          <a:graphicData uri="http://schemas.openxmlformats.org/drawingml/2006/chart">
            <c:chart xmlns:c="http://schemas.openxmlformats.org/drawingml/2006/chart" xmlns:r="http://schemas.openxmlformats.org/officeDocument/2006/relationships" r:id="rId3"/>
          </a:graphicData>
        </a:graphic>
      </p:graphicFrame>
      <p:sp>
        <p:nvSpPr>
          <p:cNvPr id="3" name="Slide Number Placeholder 2"/>
          <p:cNvSpPr>
            <a:spLocks noGrp="1"/>
          </p:cNvSpPr>
          <p:nvPr>
            <p:ph type="sldNum" sz="quarter" idx="2"/>
          </p:nvPr>
        </p:nvSpPr>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Arial"/>
                <a:cs typeface="Calibri"/>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24</a:t>
            </a:fld>
            <a:endParaRPr kumimoji="0" lang="en-US" sz="2100" b="1" i="0" u="none" strike="noStrike" kern="0" cap="none" spc="0" normalizeH="0" baseline="0" noProof="0" dirty="0">
              <a:ln>
                <a:noFill/>
              </a:ln>
              <a:solidFill>
                <a:srgbClr val="FFFFFF"/>
              </a:solidFill>
              <a:effectLst/>
              <a:uLnTx/>
              <a:uFillTx/>
              <a:latin typeface="Arial"/>
              <a:cs typeface="Calibri"/>
              <a:sym typeface="Helvetica"/>
            </a:endParaRPr>
          </a:p>
        </p:txBody>
      </p:sp>
      <p:graphicFrame>
        <p:nvGraphicFramePr>
          <p:cNvPr id="10" name="Table 9">
            <a:extLst>
              <a:ext uri="{FF2B5EF4-FFF2-40B4-BE49-F238E27FC236}">
                <a16:creationId xmlns:a16="http://schemas.microsoft.com/office/drawing/2014/main" id="{F14CCF29-77B5-6248-88FA-6176D1554D88}"/>
              </a:ext>
            </a:extLst>
          </p:cNvPr>
          <p:cNvGraphicFramePr>
            <a:graphicFrameLocks noGrp="1"/>
          </p:cNvGraphicFramePr>
          <p:nvPr>
            <p:extLst/>
          </p:nvPr>
        </p:nvGraphicFramePr>
        <p:xfrm>
          <a:off x="12209930" y="2148348"/>
          <a:ext cx="11187560" cy="9716734"/>
        </p:xfrm>
        <a:graphic>
          <a:graphicData uri="http://schemas.openxmlformats.org/drawingml/2006/table">
            <a:tbl>
              <a:tblPr firstRow="1" bandRow="1">
                <a:tableStyleId>{5940675A-B579-460E-94D1-54222C63F5DA}</a:tableStyleId>
              </a:tblPr>
              <a:tblGrid>
                <a:gridCol w="11187560">
                  <a:extLst>
                    <a:ext uri="{9D8B030D-6E8A-4147-A177-3AD203B41FA5}">
                      <a16:colId xmlns:a16="http://schemas.microsoft.com/office/drawing/2014/main" val="2440940660"/>
                    </a:ext>
                  </a:extLst>
                </a:gridCol>
              </a:tblGrid>
              <a:tr h="750480">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r>
                        <a:rPr lang="en-US" sz="3200" b="1" dirty="0">
                          <a:solidFill>
                            <a:schemeClr val="bg1"/>
                          </a:solidFill>
                          <a:latin typeface="Helvetica" panose="020B0604020202020204" pitchFamily="34" charset="0"/>
                          <a:cs typeface="Helvetica" panose="020B0604020202020204" pitchFamily="34" charset="0"/>
                        </a:rPr>
                        <a:t>Volume Contributor</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B12318"/>
                    </a:solidFill>
                  </a:tcPr>
                </a:tc>
                <a:extLst>
                  <a:ext uri="{0D108BD9-81ED-4DB2-BD59-A6C34878D82A}">
                    <a16:rowId xmlns:a16="http://schemas.microsoft.com/office/drawing/2014/main" val="3215094643"/>
                  </a:ext>
                </a:extLst>
              </a:tr>
              <a:tr h="8966254">
                <a:tc>
                  <a:txBody>
                    <a:bodyPr/>
                    <a:lstStyle/>
                    <a:p>
                      <a:pPr marL="457200" indent="-457200" algn="l">
                        <a:lnSpc>
                          <a:spcPct val="100000"/>
                        </a:lnSpc>
                        <a:buFont typeface="Wingdings" panose="05000000000000000000" pitchFamily="2" charset="2"/>
                        <a:buChar char="ü"/>
                      </a:pPr>
                      <a:r>
                        <a:rPr lang="en-US" sz="2800" b="0" i="0" u="none" strike="noStrike" cap="none" spc="0" baseline="0" dirty="0" smtClean="0">
                          <a:ln>
                            <a:noFill/>
                          </a:ln>
                          <a:solidFill>
                            <a:schemeClr val="tx1"/>
                          </a:solidFill>
                          <a:uFillTx/>
                          <a:latin typeface="Arial (Body)"/>
                          <a:ea typeface="+mn-ea"/>
                          <a:cs typeface="Helvetica" panose="020B0604020202020204" pitchFamily="34" charset="0"/>
                          <a:sym typeface="Helvetica Light"/>
                        </a:rPr>
                        <a:t>All of </a:t>
                      </a:r>
                      <a:r>
                        <a:rPr lang="en-US" sz="2800" b="0" i="0" u="none" strike="noStrike" cap="none" spc="0" baseline="0" dirty="0">
                          <a:ln>
                            <a:noFill/>
                          </a:ln>
                          <a:solidFill>
                            <a:schemeClr val="tx1"/>
                          </a:solidFill>
                          <a:uFillTx/>
                          <a:latin typeface="Arial (Body)"/>
                          <a:ea typeface="+mn-ea"/>
                          <a:cs typeface="Helvetica" panose="020B0604020202020204" pitchFamily="34" charset="0"/>
                          <a:sym typeface="Helvetica Light"/>
                        </a:rPr>
                        <a:t>Nokia </a:t>
                      </a:r>
                      <a:r>
                        <a:rPr lang="en-US" sz="2800" b="0" i="0" u="none" strike="noStrike" cap="none" spc="0" baseline="0" dirty="0" smtClean="0">
                          <a:ln>
                            <a:noFill/>
                          </a:ln>
                          <a:solidFill>
                            <a:schemeClr val="tx1"/>
                          </a:solidFill>
                          <a:uFillTx/>
                          <a:latin typeface="Arial (Body)"/>
                          <a:ea typeface="+mn-ea"/>
                          <a:cs typeface="Helvetica" panose="020B0604020202020204" pitchFamily="34" charset="0"/>
                          <a:sym typeface="Helvetica Light"/>
                        </a:rPr>
                        <a:t>2720 Flip’s </a:t>
                      </a:r>
                      <a:r>
                        <a:rPr lang="en-US" sz="2800" b="0" i="0" u="none" strike="noStrike" cap="none" spc="0" baseline="0" dirty="0">
                          <a:ln>
                            <a:noFill/>
                          </a:ln>
                          <a:solidFill>
                            <a:schemeClr val="tx1"/>
                          </a:solidFill>
                          <a:uFillTx/>
                          <a:latin typeface="Arial (Body)"/>
                          <a:ea typeface="+mn-ea"/>
                          <a:cs typeface="Helvetica" panose="020B0604020202020204" pitchFamily="34" charset="0"/>
                          <a:sym typeface="Helvetica Light"/>
                        </a:rPr>
                        <a:t>volume came from Earned </a:t>
                      </a:r>
                      <a:r>
                        <a:rPr lang="en-US" sz="2800" b="0" i="0" u="none" strike="noStrike" cap="none" spc="0" baseline="0" dirty="0" smtClean="0">
                          <a:ln>
                            <a:noFill/>
                          </a:ln>
                          <a:solidFill>
                            <a:schemeClr val="tx1"/>
                          </a:solidFill>
                          <a:uFillTx/>
                          <a:latin typeface="Arial (Body)"/>
                          <a:ea typeface="+mn-ea"/>
                          <a:cs typeface="Helvetica" panose="020B0604020202020204" pitchFamily="34" charset="0"/>
                          <a:sym typeface="Helvetica Light"/>
                        </a:rPr>
                        <a:t>media, </a:t>
                      </a:r>
                      <a:r>
                        <a:rPr lang="en-US" sz="2800" b="0" i="0" u="none" strike="noStrike" cap="none" spc="0" baseline="0" dirty="0">
                          <a:ln>
                            <a:noFill/>
                          </a:ln>
                          <a:solidFill>
                            <a:schemeClr val="tx1"/>
                          </a:solidFill>
                          <a:uFillTx/>
                          <a:latin typeface="Arial (Body)"/>
                          <a:ea typeface="+mn-ea"/>
                          <a:cs typeface="Helvetica" panose="020B0604020202020204" pitchFamily="34" charset="0"/>
                          <a:sym typeface="Helvetica Light"/>
                        </a:rPr>
                        <a:t>about </a:t>
                      </a:r>
                      <a:r>
                        <a:rPr lang="en-US" sz="2800" b="0" i="0" u="none" strike="noStrike" cap="none" spc="0" baseline="0" dirty="0" smtClean="0">
                          <a:ln>
                            <a:noFill/>
                          </a:ln>
                          <a:solidFill>
                            <a:schemeClr val="tx1"/>
                          </a:solidFill>
                          <a:uFillTx/>
                          <a:latin typeface="Arial (Body)"/>
                          <a:ea typeface="+mn-ea"/>
                          <a:cs typeface="Helvetica" panose="020B0604020202020204" pitchFamily="34" charset="0"/>
                          <a:sym typeface="Helvetica Light"/>
                        </a:rPr>
                        <a:t>100%.</a:t>
                      </a:r>
                    </a:p>
                    <a:p>
                      <a:pPr marL="457200" indent="-457200" algn="l">
                        <a:lnSpc>
                          <a:spcPct val="100000"/>
                        </a:lnSpc>
                        <a:buFont typeface="Wingdings" panose="05000000000000000000" pitchFamily="2" charset="2"/>
                        <a:buChar char="ü"/>
                      </a:pPr>
                      <a:r>
                        <a:rPr lang="en-US" sz="2800" b="0" i="0" u="none" strike="noStrike" cap="none" spc="0" baseline="0" dirty="0" smtClean="0">
                          <a:ln>
                            <a:noFill/>
                          </a:ln>
                          <a:solidFill>
                            <a:schemeClr val="tx1"/>
                          </a:solidFill>
                          <a:uFillTx/>
                          <a:latin typeface="Arial (Body)"/>
                          <a:ea typeface="+mn-ea"/>
                          <a:cs typeface="Helvetica" panose="020B0604020202020204" pitchFamily="34" charset="0"/>
                          <a:sym typeface="Helvetica Light"/>
                        </a:rPr>
                        <a:t>Most of </a:t>
                      </a:r>
                      <a:r>
                        <a:rPr lang="en-US" sz="2800" b="0" i="0" u="none" strike="noStrike" cap="none" spc="0" baseline="0" dirty="0">
                          <a:ln>
                            <a:noFill/>
                          </a:ln>
                          <a:solidFill>
                            <a:schemeClr val="tx1"/>
                          </a:solidFill>
                          <a:uFillTx/>
                          <a:latin typeface="Arial (Body)"/>
                          <a:ea typeface="+mn-ea"/>
                          <a:cs typeface="Helvetica" panose="020B0604020202020204" pitchFamily="34" charset="0"/>
                          <a:sym typeface="Helvetica Light"/>
                        </a:rPr>
                        <a:t>mentions from earned media come </a:t>
                      </a:r>
                      <a:r>
                        <a:rPr lang="en-US" sz="2800" b="0" i="0" u="none" strike="noStrike" cap="none" spc="0" baseline="0" dirty="0" smtClean="0">
                          <a:ln>
                            <a:noFill/>
                          </a:ln>
                          <a:solidFill>
                            <a:schemeClr val="tx1"/>
                          </a:solidFill>
                          <a:uFillTx/>
                          <a:latin typeface="Arial (Body)"/>
                          <a:ea typeface="+mn-ea"/>
                          <a:cs typeface="Helvetica" panose="020B0604020202020204" pitchFamily="34" charset="0"/>
                          <a:sym typeface="Helvetica Light"/>
                        </a:rPr>
                        <a:t>from </a:t>
                      </a:r>
                      <a:r>
                        <a:rPr lang="en-US" sz="2800" b="0" i="0" u="none" strike="noStrike" cap="none" spc="0" baseline="0" dirty="0" smtClean="0">
                          <a:ln>
                            <a:noFill/>
                          </a:ln>
                          <a:solidFill>
                            <a:schemeClr val="tx1"/>
                          </a:solidFill>
                          <a:uFillTx/>
                          <a:latin typeface="Arial (Body)"/>
                          <a:ea typeface="+mn-ea"/>
                          <a:cs typeface="Helvetica" panose="020B0604020202020204" pitchFamily="34" charset="0"/>
                          <a:sym typeface="Helvetica Light"/>
                          <a:hlinkClick r:id="rId4"/>
                        </a:rPr>
                        <a:t>thegioididong.com</a:t>
                      </a:r>
                      <a:r>
                        <a:rPr lang="en-US" sz="2800" b="0" i="0" u="none" strike="noStrike" cap="none" spc="0" baseline="0" dirty="0" smtClean="0">
                          <a:ln>
                            <a:noFill/>
                          </a:ln>
                          <a:solidFill>
                            <a:schemeClr val="tx1"/>
                          </a:solidFill>
                          <a:uFillTx/>
                          <a:latin typeface="Arial (Body)"/>
                          <a:ea typeface="+mn-ea"/>
                          <a:cs typeface="Helvetica" panose="020B0604020202020204" pitchFamily="34" charset="0"/>
                          <a:sym typeface="Helvetica Light"/>
                        </a:rPr>
                        <a:t>, </a:t>
                      </a:r>
                      <a:r>
                        <a:rPr lang="en-US" sz="2800" dirty="0" smtClean="0">
                          <a:latin typeface="Arial (Body)"/>
                          <a:hlinkClick r:id="rId5"/>
                        </a:rPr>
                        <a:t>fptshop.com.vn</a:t>
                      </a:r>
                      <a:endParaRPr lang="en-US" sz="2800" dirty="0" smtClean="0">
                        <a:latin typeface="Arial (Body)"/>
                      </a:endParaRPr>
                    </a:p>
                    <a:p>
                      <a:pPr marL="457200" indent="-457200" algn="l">
                        <a:lnSpc>
                          <a:spcPct val="100000"/>
                        </a:lnSpc>
                        <a:buFont typeface="Wingdings" panose="05000000000000000000" pitchFamily="2" charset="2"/>
                        <a:buChar char="ü"/>
                      </a:pPr>
                      <a:r>
                        <a:rPr lang="en-US" sz="2800" b="0" i="0" u="none" strike="noStrike" cap="none" spc="0" baseline="0" dirty="0" smtClean="0">
                          <a:ln>
                            <a:noFill/>
                          </a:ln>
                          <a:solidFill>
                            <a:schemeClr val="tx1"/>
                          </a:solidFill>
                          <a:uFillTx/>
                          <a:latin typeface="Arial (Body)"/>
                          <a:ea typeface="+mn-ea"/>
                          <a:cs typeface="Helvetica" panose="020B0604020202020204" pitchFamily="34" charset="0"/>
                          <a:sym typeface="Helvetica Light"/>
                        </a:rPr>
                        <a:t>There was no post and comment on </a:t>
                      </a:r>
                      <a:r>
                        <a:rPr lang="en-US" sz="2800" b="0" i="0" u="none" strike="noStrike" cap="none" spc="0" baseline="0" dirty="0">
                          <a:ln>
                            <a:noFill/>
                          </a:ln>
                          <a:solidFill>
                            <a:schemeClr val="tx1"/>
                          </a:solidFill>
                          <a:uFillTx/>
                          <a:latin typeface="Arial (Body)"/>
                          <a:ea typeface="+mn-ea"/>
                          <a:cs typeface="Helvetica" panose="020B0604020202020204" pitchFamily="34" charset="0"/>
                          <a:sym typeface="Helvetica Light"/>
                        </a:rPr>
                        <a:t>Owned </a:t>
                      </a:r>
                      <a:r>
                        <a:rPr lang="en-US" sz="2800" b="0" i="0" u="none" strike="noStrike" cap="none" spc="0" baseline="0" dirty="0" smtClean="0">
                          <a:ln>
                            <a:noFill/>
                          </a:ln>
                          <a:solidFill>
                            <a:schemeClr val="tx1"/>
                          </a:solidFill>
                          <a:uFillTx/>
                          <a:latin typeface="Arial (Body)"/>
                          <a:ea typeface="+mn-ea"/>
                          <a:cs typeface="Helvetica" panose="020B0604020202020204" pitchFamily="34" charset="0"/>
                          <a:sym typeface="Helvetica Light"/>
                        </a:rPr>
                        <a:t>Media and Paid Media.</a:t>
                      </a:r>
                    </a:p>
                    <a:p>
                      <a:pPr marL="457200" marR="0" indent="-457200"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0" i="0" u="none" strike="noStrike" cap="none" spc="0" baseline="0" dirty="0" smtClean="0">
                          <a:ln>
                            <a:noFill/>
                          </a:ln>
                          <a:solidFill>
                            <a:schemeClr val="tx1"/>
                          </a:solidFill>
                          <a:uFillTx/>
                          <a:latin typeface="Arial (Body)"/>
                          <a:ea typeface="+mn-ea"/>
                          <a:cs typeface="Helvetica" panose="020B0604020202020204" pitchFamily="34" charset="0"/>
                          <a:sym typeface="Helvetica Light"/>
                        </a:rPr>
                        <a:t>The mentions earned are mainly about giving feedback on product function and asking for product. Users commented positively about the design and function </a:t>
                      </a:r>
                      <a:r>
                        <a:rPr lang="en-US" sz="2800" b="0" i="0" u="none" strike="noStrike" cap="none" spc="0" baseline="0" dirty="0" smtClean="0">
                          <a:ln>
                            <a:noFill/>
                          </a:ln>
                          <a:solidFill>
                            <a:schemeClr val="tx1"/>
                          </a:solidFill>
                          <a:uFillTx/>
                          <a:latin typeface="Arial (Body)"/>
                          <a:ea typeface="+mn-ea"/>
                          <a:cs typeface="Helvetica" panose="020B0604020202020204" pitchFamily="34" charset="0"/>
                          <a:sym typeface="Helvetica Light"/>
                          <a:hlinkClick r:id="rId6"/>
                        </a:rPr>
                        <a:t>Link</a:t>
                      </a:r>
                      <a:r>
                        <a:rPr lang="en-US" sz="2800" b="0" i="0" u="none" strike="noStrike" cap="none" spc="0" baseline="0" dirty="0" smtClean="0">
                          <a:ln>
                            <a:noFill/>
                          </a:ln>
                          <a:solidFill>
                            <a:schemeClr val="tx1"/>
                          </a:solidFill>
                          <a:uFillTx/>
                          <a:latin typeface="Arial (Body)"/>
                          <a:ea typeface="+mn-ea"/>
                          <a:cs typeface="Helvetica" panose="020B0604020202020204" pitchFamily="34" charset="0"/>
                          <a:sym typeface="Helvetica Light"/>
                        </a:rPr>
                        <a:t>, </a:t>
                      </a:r>
                      <a:r>
                        <a:rPr lang="en-US" sz="2800" b="0" i="0" u="none" strike="noStrike" cap="none" spc="0" baseline="0" dirty="0" smtClean="0">
                          <a:ln>
                            <a:noFill/>
                          </a:ln>
                          <a:solidFill>
                            <a:schemeClr val="tx1"/>
                          </a:solidFill>
                          <a:uFillTx/>
                          <a:latin typeface="Arial (Body)"/>
                          <a:ea typeface="+mn-ea"/>
                          <a:cs typeface="Helvetica" panose="020B0604020202020204" pitchFamily="34" charset="0"/>
                          <a:sym typeface="Helvetica Light"/>
                          <a:hlinkClick r:id="rId7"/>
                        </a:rPr>
                        <a:t>Link</a:t>
                      </a:r>
                      <a:r>
                        <a:rPr lang="en-US" sz="2800" b="0" i="0" u="none" strike="noStrike" cap="none" spc="0" baseline="0" dirty="0" smtClean="0">
                          <a:ln>
                            <a:noFill/>
                          </a:ln>
                          <a:solidFill>
                            <a:schemeClr val="tx1"/>
                          </a:solidFill>
                          <a:uFillTx/>
                          <a:latin typeface="Arial (Body)"/>
                          <a:ea typeface="+mn-ea"/>
                          <a:cs typeface="Helvetica" panose="020B0604020202020204" pitchFamily="34" charset="0"/>
                          <a:sym typeface="Helvetica Light"/>
                        </a:rPr>
                        <a:t>. Function and price are two attribute received most negative feedback </a:t>
                      </a:r>
                      <a:r>
                        <a:rPr lang="en-US" sz="2800" b="0" i="0" u="none" strike="noStrike" cap="none" spc="0" baseline="0" dirty="0" smtClean="0">
                          <a:ln>
                            <a:noFill/>
                          </a:ln>
                          <a:solidFill>
                            <a:schemeClr val="tx1"/>
                          </a:solidFill>
                          <a:uFillTx/>
                          <a:latin typeface="Arial (Body)"/>
                          <a:ea typeface="+mn-ea"/>
                          <a:cs typeface="Helvetica" panose="020B0604020202020204" pitchFamily="34" charset="0"/>
                          <a:sym typeface="Helvetica Light"/>
                          <a:hlinkClick r:id="rId8"/>
                        </a:rPr>
                        <a:t>Link</a:t>
                      </a:r>
                      <a:r>
                        <a:rPr lang="en-US" sz="2800" b="0" i="0" u="none" strike="noStrike" cap="none" spc="0" baseline="0" dirty="0" smtClean="0">
                          <a:ln>
                            <a:noFill/>
                          </a:ln>
                          <a:solidFill>
                            <a:schemeClr val="tx1"/>
                          </a:solidFill>
                          <a:uFillTx/>
                          <a:latin typeface="Arial (Body)"/>
                          <a:ea typeface="+mn-ea"/>
                          <a:cs typeface="Helvetica" panose="020B0604020202020204" pitchFamily="34" charset="0"/>
                          <a:sym typeface="Helvetica Light"/>
                        </a:rPr>
                        <a:t>, </a:t>
                      </a:r>
                      <a:r>
                        <a:rPr lang="en-US" sz="2800" b="0" i="0" u="none" strike="noStrike" cap="none" spc="0" baseline="0" dirty="0" smtClean="0">
                          <a:ln>
                            <a:noFill/>
                          </a:ln>
                          <a:solidFill>
                            <a:schemeClr val="tx1"/>
                          </a:solidFill>
                          <a:uFillTx/>
                          <a:latin typeface="Arial (Body)"/>
                          <a:ea typeface="+mn-ea"/>
                          <a:cs typeface="Helvetica" panose="020B0604020202020204" pitchFamily="34" charset="0"/>
                          <a:sym typeface="Helvetica Light"/>
                          <a:hlinkClick r:id="rId9"/>
                        </a:rPr>
                        <a:t>Link</a:t>
                      </a:r>
                      <a:r>
                        <a:rPr lang="en-US" sz="2800" b="0" i="0" u="none" strike="noStrike" cap="none" spc="0" baseline="0" dirty="0" smtClean="0">
                          <a:ln>
                            <a:noFill/>
                          </a:ln>
                          <a:solidFill>
                            <a:schemeClr val="tx1"/>
                          </a:solidFill>
                          <a:uFillTx/>
                          <a:latin typeface="Arial (Body)"/>
                          <a:ea typeface="+mn-ea"/>
                          <a:cs typeface="Helvetica" panose="020B0604020202020204" pitchFamily="34" charset="0"/>
                          <a:sym typeface="Helvetica Light"/>
                        </a:rPr>
                        <a:t>.</a:t>
                      </a:r>
                      <a:endParaRPr lang="en-US" sz="2800" b="0" i="0" u="none" strike="noStrike" cap="none" spc="0" baseline="0" dirty="0">
                        <a:ln>
                          <a:noFill/>
                        </a:ln>
                        <a:solidFill>
                          <a:schemeClr val="tx1"/>
                        </a:solidFill>
                        <a:uFillTx/>
                        <a:latin typeface="Arial (Body)"/>
                        <a:ea typeface="+mn-ea"/>
                        <a:cs typeface="Helvetica" panose="020B0604020202020204" pitchFamily="34" charset="0"/>
                        <a:sym typeface="Helvetica Light"/>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817377450"/>
                  </a:ext>
                </a:extLst>
              </a:tr>
            </a:tbl>
          </a:graphicData>
        </a:graphic>
      </p:graphicFrame>
      <p:graphicFrame>
        <p:nvGraphicFramePr>
          <p:cNvPr id="9" name="Chart 8">
            <a:extLst>
              <a:ext uri="{FF2B5EF4-FFF2-40B4-BE49-F238E27FC236}">
                <a16:creationId xmlns:a16="http://schemas.microsoft.com/office/drawing/2014/main" id="{902FD53F-CFCB-B94B-BA7E-9A3E5513A920}"/>
              </a:ext>
            </a:extLst>
          </p:cNvPr>
          <p:cNvGraphicFramePr/>
          <p:nvPr>
            <p:extLst/>
          </p:nvPr>
        </p:nvGraphicFramePr>
        <p:xfrm>
          <a:off x="2369144" y="2186985"/>
          <a:ext cx="6734426" cy="4979461"/>
        </p:xfrm>
        <a:graphic>
          <a:graphicData uri="http://schemas.openxmlformats.org/drawingml/2006/chart">
            <c:chart xmlns:c="http://schemas.openxmlformats.org/drawingml/2006/chart" xmlns:r="http://schemas.openxmlformats.org/officeDocument/2006/relationships" r:id="rId10"/>
          </a:graphicData>
        </a:graphic>
      </p:graphicFrame>
    </p:spTree>
    <p:extLst>
      <p:ext uri="{BB962C8B-B14F-4D97-AF65-F5344CB8AC3E}">
        <p14:creationId xmlns:p14="http://schemas.microsoft.com/office/powerpoint/2010/main" val="1368567619"/>
      </p:ext>
    </p:extLst>
  </p:cSld>
  <p:clrMapOvr>
    <a:masterClrMapping/>
  </p:clrMapOvr>
  <p:transition spd="med"/>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4662" y="455286"/>
            <a:ext cx="18403954" cy="1131656"/>
          </a:xfrm>
        </p:spPr>
        <p:txBody>
          <a:bodyPr>
            <a:normAutofit/>
          </a:bodyPr>
          <a:lstStyle/>
          <a:p>
            <a:r>
              <a:rPr lang="en-US" sz="5400" b="1" dirty="0">
                <a:solidFill>
                  <a:srgbClr val="C00000"/>
                </a:solidFill>
              </a:rPr>
              <a:t>DETAILED SENTIMENT PERFORMANCE</a:t>
            </a:r>
          </a:p>
        </p:txBody>
      </p:sp>
      <p:grpSp>
        <p:nvGrpSpPr>
          <p:cNvPr id="21" name="Group 20"/>
          <p:cNvGrpSpPr/>
          <p:nvPr/>
        </p:nvGrpSpPr>
        <p:grpSpPr>
          <a:xfrm>
            <a:off x="1407269" y="2330734"/>
            <a:ext cx="11634392" cy="9834539"/>
            <a:chOff x="1423219" y="2767825"/>
            <a:chExt cx="11634392" cy="9834539"/>
          </a:xfrm>
        </p:grpSpPr>
        <p:pic>
          <p:nvPicPr>
            <p:cNvPr id="5" name="Picture 4">
              <a:extLst>
                <a:ext uri="{FF2B5EF4-FFF2-40B4-BE49-F238E27FC236}">
                  <a16:creationId xmlns:a16="http://schemas.microsoft.com/office/drawing/2014/main" id="{9331F071-8176-AF4E-A602-1CAD3A0845B8}"/>
                </a:ext>
              </a:extLst>
            </p:cNvPr>
            <p:cNvPicPr>
              <a:picLocks noChangeAspect="1"/>
            </p:cNvPicPr>
            <p:nvPr/>
          </p:nvPicPr>
          <p:blipFill>
            <a:blip r:embed="rId3"/>
            <a:stretch>
              <a:fillRect/>
            </a:stretch>
          </p:blipFill>
          <p:spPr>
            <a:xfrm>
              <a:off x="5151742" y="6996340"/>
              <a:ext cx="4953000" cy="876300"/>
            </a:xfrm>
            <a:prstGeom prst="rect">
              <a:avLst/>
            </a:prstGeom>
          </p:spPr>
        </p:pic>
        <p:graphicFrame>
          <p:nvGraphicFramePr>
            <p:cNvPr id="13" name="Chart 12">
              <a:extLst>
                <a:ext uri="{FF2B5EF4-FFF2-40B4-BE49-F238E27FC236}">
                  <a16:creationId xmlns:a16="http://schemas.microsoft.com/office/drawing/2014/main" id="{E2C8C826-F57C-5A49-8857-A1DE56CA853B}"/>
                </a:ext>
              </a:extLst>
            </p:cNvPr>
            <p:cNvGraphicFramePr/>
            <p:nvPr>
              <p:extLst/>
            </p:nvPr>
          </p:nvGraphicFramePr>
          <p:xfrm>
            <a:off x="1517625" y="3571210"/>
            <a:ext cx="5417485" cy="3362801"/>
          </p:xfrm>
          <a:graphic>
            <a:graphicData uri="http://schemas.openxmlformats.org/drawingml/2006/chart">
              <c:chart xmlns:c="http://schemas.openxmlformats.org/drawingml/2006/chart" xmlns:r="http://schemas.openxmlformats.org/officeDocument/2006/relationships" r:id="rId4"/>
            </a:graphicData>
          </a:graphic>
        </p:graphicFrame>
        <p:sp>
          <p:nvSpPr>
            <p:cNvPr id="6" name="TextBox 5">
              <a:extLst>
                <a:ext uri="{FF2B5EF4-FFF2-40B4-BE49-F238E27FC236}">
                  <a16:creationId xmlns:a16="http://schemas.microsoft.com/office/drawing/2014/main" id="{B9E445A9-CD17-0B42-B649-91481E1FABD2}"/>
                </a:ext>
              </a:extLst>
            </p:cNvPr>
            <p:cNvSpPr txBox="1"/>
            <p:nvPr/>
          </p:nvSpPr>
          <p:spPr>
            <a:xfrm>
              <a:off x="1517625" y="2853066"/>
              <a:ext cx="5417485"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SENTIMENT PERFORMANCE OF NOKIA </a:t>
              </a:r>
              <a:r>
                <a:rPr kumimoji="0" lang="en-US" sz="2000" b="1" i="0" u="none" strike="noStrike" kern="0" cap="none" spc="0" normalizeH="0" baseline="0" noProof="0" dirty="0" smtClean="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2720 Flip (EXCLUDED </a:t>
              </a:r>
              <a:r>
                <a:rPr kumimoji="0" lang="en-US" sz="2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SEEDING)</a:t>
              </a:r>
            </a:p>
          </p:txBody>
        </p:sp>
        <p:sp>
          <p:nvSpPr>
            <p:cNvPr id="18" name="TextBox 17">
              <a:extLst>
                <a:ext uri="{FF2B5EF4-FFF2-40B4-BE49-F238E27FC236}">
                  <a16:creationId xmlns:a16="http://schemas.microsoft.com/office/drawing/2014/main" id="{3B2E7078-2317-DC49-87C6-84730B02939C}"/>
                </a:ext>
              </a:extLst>
            </p:cNvPr>
            <p:cNvSpPr txBox="1"/>
            <p:nvPr/>
          </p:nvSpPr>
          <p:spPr>
            <a:xfrm>
              <a:off x="7395999" y="2853066"/>
              <a:ext cx="5417485"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SENTIMENT PERFORMANCE OF NOKIA </a:t>
              </a:r>
              <a:r>
                <a:rPr kumimoji="0" lang="en-US" sz="2000" b="1" i="0" u="none" strike="noStrike" kern="0" cap="none" spc="0" normalizeH="0" baseline="0" noProof="0" dirty="0" smtClean="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2720 Flip (INCLUDED </a:t>
              </a:r>
              <a:r>
                <a:rPr kumimoji="0" lang="en-US" sz="2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SEEDING)</a:t>
              </a:r>
            </a:p>
          </p:txBody>
        </p:sp>
        <p:cxnSp>
          <p:nvCxnSpPr>
            <p:cNvPr id="19" name="Straight Connector 18">
              <a:extLst>
                <a:ext uri="{FF2B5EF4-FFF2-40B4-BE49-F238E27FC236}">
                  <a16:creationId xmlns:a16="http://schemas.microsoft.com/office/drawing/2014/main" id="{BEF63728-A748-7141-B8E6-8D895104AE6F}"/>
                </a:ext>
              </a:extLst>
            </p:cNvPr>
            <p:cNvCxnSpPr>
              <a:cxnSpLocks/>
            </p:cNvCxnSpPr>
            <p:nvPr/>
          </p:nvCxnSpPr>
          <p:spPr>
            <a:xfrm>
              <a:off x="7225499" y="2767825"/>
              <a:ext cx="0" cy="3965360"/>
            </a:xfrm>
            <a:prstGeom prst="line">
              <a:avLst/>
            </a:prstGeom>
            <a:noFill/>
            <a:ln w="12700" cap="flat">
              <a:solidFill>
                <a:schemeClr val="bg1">
                  <a:lumMod val="75000"/>
                </a:schemeClr>
              </a:solidFill>
              <a:prstDash val="solid"/>
              <a:miter lim="400000"/>
            </a:ln>
            <a:effectLst/>
            <a:sp3d/>
          </p:spPr>
          <p:style>
            <a:lnRef idx="0">
              <a:scrgbClr r="0" g="0" b="0"/>
            </a:lnRef>
            <a:fillRef idx="0">
              <a:scrgbClr r="0" g="0" b="0"/>
            </a:fillRef>
            <a:effectRef idx="0">
              <a:scrgbClr r="0" g="0" b="0"/>
            </a:effectRef>
            <a:fontRef idx="none"/>
          </p:style>
        </p:cxnSp>
        <p:sp>
          <p:nvSpPr>
            <p:cNvPr id="22" name="TextBox 21">
              <a:extLst>
                <a:ext uri="{FF2B5EF4-FFF2-40B4-BE49-F238E27FC236}">
                  <a16:creationId xmlns:a16="http://schemas.microsoft.com/office/drawing/2014/main" id="{53600D23-C40B-B04A-8C58-D9A0D804DAB5}"/>
                </a:ext>
              </a:extLst>
            </p:cNvPr>
            <p:cNvSpPr txBox="1"/>
            <p:nvPr/>
          </p:nvSpPr>
          <p:spPr>
            <a:xfrm>
              <a:off x="1517625" y="7962548"/>
              <a:ext cx="5417485"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SENTIMENT PERFORMANCE OF NOKIA 2720 Flip ON OWNED MEDIA</a:t>
              </a:r>
              <a:endParaRPr kumimoji="0" lang="en-US" sz="2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endParaRPr>
            </a:p>
          </p:txBody>
        </p:sp>
        <p:sp>
          <p:nvSpPr>
            <p:cNvPr id="23" name="TextBox 22">
              <a:extLst>
                <a:ext uri="{FF2B5EF4-FFF2-40B4-BE49-F238E27FC236}">
                  <a16:creationId xmlns:a16="http://schemas.microsoft.com/office/drawing/2014/main" id="{D6F3B131-DAD8-7E4E-8A13-07BBED01FB88}"/>
                </a:ext>
              </a:extLst>
            </p:cNvPr>
            <p:cNvSpPr txBox="1"/>
            <p:nvPr/>
          </p:nvSpPr>
          <p:spPr>
            <a:xfrm>
              <a:off x="7395999" y="7962548"/>
              <a:ext cx="5417485"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SENTIMENT PERFORMANCE OF NOKIA </a:t>
              </a:r>
              <a:r>
                <a:rPr kumimoji="0" lang="en-US" sz="2000" b="1" i="0" u="none" strike="noStrike" kern="0" cap="none" spc="0" normalizeH="0" baseline="0" noProof="0" dirty="0" smtClean="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2720 Flip </a:t>
              </a:r>
              <a:r>
                <a:rPr kumimoji="0" lang="en-US" sz="2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ON OUT OF OWNED MEDIA</a:t>
              </a:r>
            </a:p>
          </p:txBody>
        </p:sp>
        <p:cxnSp>
          <p:nvCxnSpPr>
            <p:cNvPr id="24" name="Straight Connector 23">
              <a:extLst>
                <a:ext uri="{FF2B5EF4-FFF2-40B4-BE49-F238E27FC236}">
                  <a16:creationId xmlns:a16="http://schemas.microsoft.com/office/drawing/2014/main" id="{0B34B242-BC18-7D40-8F86-FDAAE2499BFF}"/>
                </a:ext>
              </a:extLst>
            </p:cNvPr>
            <p:cNvCxnSpPr>
              <a:cxnSpLocks/>
            </p:cNvCxnSpPr>
            <p:nvPr/>
          </p:nvCxnSpPr>
          <p:spPr>
            <a:xfrm>
              <a:off x="7225499" y="7877307"/>
              <a:ext cx="0" cy="3965360"/>
            </a:xfrm>
            <a:prstGeom prst="line">
              <a:avLst/>
            </a:prstGeom>
            <a:noFill/>
            <a:ln w="12700" cap="flat">
              <a:solidFill>
                <a:schemeClr val="bg1">
                  <a:lumMod val="75000"/>
                </a:schemeClr>
              </a:solidFill>
              <a:prstDash val="solid"/>
              <a:miter lim="400000"/>
            </a:ln>
            <a:effectLst/>
            <a:sp3d/>
          </p:spPr>
          <p:style>
            <a:lnRef idx="0">
              <a:scrgbClr r="0" g="0" b="0"/>
            </a:lnRef>
            <a:fillRef idx="0">
              <a:scrgbClr r="0" g="0" b="0"/>
            </a:fillRef>
            <a:effectRef idx="0">
              <a:scrgbClr r="0" g="0" b="0"/>
            </a:effectRef>
            <a:fontRef idx="none"/>
          </p:style>
        </p:cxnSp>
        <p:sp>
          <p:nvSpPr>
            <p:cNvPr id="26" name="TextBox 25">
              <a:extLst>
                <a:ext uri="{FF2B5EF4-FFF2-40B4-BE49-F238E27FC236}">
                  <a16:creationId xmlns:a16="http://schemas.microsoft.com/office/drawing/2014/main" id="{27215980-63C8-1948-B315-87CD92F95087}"/>
                </a:ext>
              </a:extLst>
            </p:cNvPr>
            <p:cNvSpPr txBox="1"/>
            <p:nvPr/>
          </p:nvSpPr>
          <p:spPr>
            <a:xfrm>
              <a:off x="1934997" y="11884219"/>
              <a:ext cx="10581004"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0" i="1"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Sentiment ratio bases on the number of remaining mentions after excluding the unrated ones</a:t>
              </a:r>
            </a:p>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0" i="1"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Sentiment index = (positive index – negative index)/(positive index + negative index)</a:t>
              </a:r>
            </a:p>
          </p:txBody>
        </p:sp>
        <p:graphicFrame>
          <p:nvGraphicFramePr>
            <p:cNvPr id="20" name="Chart 12">
              <a:extLst>
                <a:ext uri="{FF2B5EF4-FFF2-40B4-BE49-F238E27FC236}">
                  <a16:creationId xmlns:a16="http://schemas.microsoft.com/office/drawing/2014/main" id="{DAC59A15-BD9E-4C49-A74E-0095420F8226}"/>
                </a:ext>
              </a:extLst>
            </p:cNvPr>
            <p:cNvGraphicFramePr/>
            <p:nvPr>
              <p:extLst/>
            </p:nvPr>
          </p:nvGraphicFramePr>
          <p:xfrm>
            <a:off x="7624176" y="3591986"/>
            <a:ext cx="5417485" cy="336280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5" name="Chart 12">
              <a:extLst>
                <a:ext uri="{FF2B5EF4-FFF2-40B4-BE49-F238E27FC236}">
                  <a16:creationId xmlns:a16="http://schemas.microsoft.com/office/drawing/2014/main" id="{7903BFD5-0340-4D84-BB3F-12CDF9F9300C}"/>
                </a:ext>
              </a:extLst>
            </p:cNvPr>
            <p:cNvGraphicFramePr/>
            <p:nvPr>
              <p:extLst/>
            </p:nvPr>
          </p:nvGraphicFramePr>
          <p:xfrm>
            <a:off x="1423219" y="8700503"/>
            <a:ext cx="5417485" cy="31619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7" name="Chart 12">
              <a:extLst>
                <a:ext uri="{FF2B5EF4-FFF2-40B4-BE49-F238E27FC236}">
                  <a16:creationId xmlns:a16="http://schemas.microsoft.com/office/drawing/2014/main" id="{3D39A975-4370-426C-B4FC-A53B3980E5DC}"/>
                </a:ext>
              </a:extLst>
            </p:cNvPr>
            <p:cNvGraphicFramePr/>
            <p:nvPr>
              <p:extLst/>
            </p:nvPr>
          </p:nvGraphicFramePr>
          <p:xfrm>
            <a:off x="7640126" y="8722245"/>
            <a:ext cx="5417485" cy="3161974"/>
          </p:xfrm>
          <a:graphic>
            <a:graphicData uri="http://schemas.openxmlformats.org/drawingml/2006/chart">
              <c:chart xmlns:c="http://schemas.openxmlformats.org/drawingml/2006/chart" xmlns:r="http://schemas.openxmlformats.org/officeDocument/2006/relationships" r:id="rId7"/>
            </a:graphicData>
          </a:graphic>
        </p:graphicFrame>
      </p:grpSp>
      <p:graphicFrame>
        <p:nvGraphicFramePr>
          <p:cNvPr id="17" name="Table 2">
            <a:extLst>
              <a:ext uri="{FF2B5EF4-FFF2-40B4-BE49-F238E27FC236}">
                <a16:creationId xmlns:a16="http://schemas.microsoft.com/office/drawing/2014/main" id="{D754EFFB-0332-7747-93F4-45DCBA96EA10}"/>
              </a:ext>
            </a:extLst>
          </p:cNvPr>
          <p:cNvGraphicFramePr>
            <a:graphicFrameLocks noGrp="1"/>
          </p:cNvGraphicFramePr>
          <p:nvPr>
            <p:extLst/>
          </p:nvPr>
        </p:nvGraphicFramePr>
        <p:xfrm>
          <a:off x="13811250" y="1918975"/>
          <a:ext cx="9371086" cy="9317239"/>
        </p:xfrm>
        <a:graphic>
          <a:graphicData uri="http://schemas.openxmlformats.org/drawingml/2006/table">
            <a:tbl>
              <a:tblPr firstRow="1" bandRow="1">
                <a:tableStyleId>{5940675A-B579-460E-94D1-54222C63F5DA}</a:tableStyleId>
              </a:tblPr>
              <a:tblGrid>
                <a:gridCol w="9371086">
                  <a:extLst>
                    <a:ext uri="{9D8B030D-6E8A-4147-A177-3AD203B41FA5}">
                      <a16:colId xmlns:a16="http://schemas.microsoft.com/office/drawing/2014/main" val="2440940660"/>
                    </a:ext>
                  </a:extLst>
                </a:gridCol>
              </a:tblGrid>
              <a:tr h="438239">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r>
                        <a:rPr lang="en-US" sz="3000" b="1" dirty="0">
                          <a:solidFill>
                            <a:schemeClr val="bg1"/>
                          </a:solidFill>
                          <a:latin typeface="Helvetica" panose="020B0604020202020204" pitchFamily="34" charset="0"/>
                          <a:cs typeface="Helvetica" panose="020B0604020202020204" pitchFamily="34" charset="0"/>
                        </a:rPr>
                        <a:t>SENTIMENT PERFORMANCE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3D609C"/>
                    </a:solidFill>
                  </a:tcPr>
                </a:tc>
                <a:extLst>
                  <a:ext uri="{0D108BD9-81ED-4DB2-BD59-A6C34878D82A}">
                    <a16:rowId xmlns:a16="http://schemas.microsoft.com/office/drawing/2014/main" val="3215094643"/>
                  </a:ext>
                </a:extLst>
              </a:tr>
              <a:tr h="4847585">
                <a:tc>
                  <a:txBody>
                    <a:bodyPr/>
                    <a:lstStyle/>
                    <a:p>
                      <a:pPr marL="457200" marR="0" lvl="0" indent="-457200"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aseline="0" dirty="0" smtClean="0">
                          <a:solidFill>
                            <a:schemeClr val="tx1"/>
                          </a:solidFill>
                          <a:latin typeface="Arial" panose="020B0604020202020204" pitchFamily="34" charset="0"/>
                          <a:cs typeface="Arial" panose="020B0604020202020204" pitchFamily="34" charset="0"/>
                        </a:rPr>
                        <a:t>Neutral sentiment hold the highest rate in this period about 60%. Percentage of negative rate was lower than positive about </a:t>
                      </a:r>
                      <a:r>
                        <a:rPr lang="en-US" sz="2800" baseline="0" dirty="0" smtClean="0">
                          <a:solidFill>
                            <a:srgbClr val="C00000"/>
                          </a:solidFill>
                          <a:latin typeface="Arial" panose="020B0604020202020204" pitchFamily="34" charset="0"/>
                          <a:cs typeface="Arial" panose="020B0604020202020204" pitchFamily="34" charset="0"/>
                        </a:rPr>
                        <a:t>16.9% </a:t>
                      </a:r>
                      <a:r>
                        <a:rPr lang="en-US" sz="2800" baseline="0" dirty="0" smtClean="0">
                          <a:solidFill>
                            <a:schemeClr val="tx1"/>
                          </a:solidFill>
                          <a:latin typeface="Arial" panose="020B0604020202020204" pitchFamily="34" charset="0"/>
                          <a:cs typeface="Arial" panose="020B0604020202020204" pitchFamily="34" charset="0"/>
                        </a:rPr>
                        <a:t>and </a:t>
                      </a:r>
                      <a:r>
                        <a:rPr lang="en-US" sz="2800" baseline="0" dirty="0" smtClean="0">
                          <a:solidFill>
                            <a:srgbClr val="3684D7"/>
                          </a:solidFill>
                          <a:latin typeface="Arial" panose="020B0604020202020204" pitchFamily="34" charset="0"/>
                          <a:cs typeface="Arial" panose="020B0604020202020204" pitchFamily="34" charset="0"/>
                        </a:rPr>
                        <a:t>23.1%</a:t>
                      </a:r>
                      <a:r>
                        <a:rPr lang="en-US" sz="2800" baseline="0" dirty="0" smtClean="0">
                          <a:solidFill>
                            <a:schemeClr val="tx1"/>
                          </a:solidFill>
                          <a:latin typeface="Arial" panose="020B0604020202020204" pitchFamily="34" charset="0"/>
                          <a:cs typeface="Arial" panose="020B0604020202020204" pitchFamily="34" charset="0"/>
                        </a:rPr>
                        <a:t>, respectively.</a:t>
                      </a:r>
                      <a:endParaRPr lang="en-US" sz="2800" baseline="0" dirty="0" smtClean="0">
                        <a:solidFill>
                          <a:schemeClr val="tx1"/>
                        </a:solidFill>
                        <a:latin typeface="Helvetica" panose="020B0604020202020204" pitchFamily="34" charset="0"/>
                        <a:cs typeface="Helvetica" panose="020B0604020202020204" pitchFamily="34" charset="0"/>
                      </a:endParaRPr>
                    </a:p>
                    <a:p>
                      <a:pPr marL="457200" marR="0" lvl="0" indent="-457200"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aseline="0" dirty="0" smtClean="0">
                          <a:solidFill>
                            <a:schemeClr val="tx1"/>
                          </a:solidFill>
                          <a:latin typeface="Helvetica" panose="020B0604020202020204" pitchFamily="34" charset="0"/>
                          <a:cs typeface="Helvetica" panose="020B0604020202020204" pitchFamily="34" charset="0"/>
                        </a:rPr>
                        <a:t>The </a:t>
                      </a:r>
                      <a:r>
                        <a:rPr lang="en-US" sz="2800" baseline="0" dirty="0">
                          <a:solidFill>
                            <a:schemeClr val="tx1"/>
                          </a:solidFill>
                          <a:latin typeface="Helvetica" panose="020B0604020202020204" pitchFamily="34" charset="0"/>
                          <a:cs typeface="Helvetica" panose="020B0604020202020204" pitchFamily="34" charset="0"/>
                        </a:rPr>
                        <a:t>volume of mention from Nokia </a:t>
                      </a:r>
                      <a:r>
                        <a:rPr lang="en-US" sz="2800" baseline="0" dirty="0" smtClean="0">
                          <a:solidFill>
                            <a:schemeClr val="tx1"/>
                          </a:solidFill>
                          <a:latin typeface="Helvetica" panose="020B0604020202020204" pitchFamily="34" charset="0"/>
                          <a:cs typeface="Helvetica" panose="020B0604020202020204" pitchFamily="34" charset="0"/>
                        </a:rPr>
                        <a:t>2720 </a:t>
                      </a:r>
                      <a:r>
                        <a:rPr lang="en-US" sz="2800" baseline="0" dirty="0">
                          <a:solidFill>
                            <a:schemeClr val="tx1"/>
                          </a:solidFill>
                          <a:latin typeface="Helvetica" panose="020B0604020202020204" pitchFamily="34" charset="0"/>
                          <a:cs typeface="Helvetica" panose="020B0604020202020204" pitchFamily="34" charset="0"/>
                        </a:rPr>
                        <a:t>have decreased but the sentiment index have changed and </a:t>
                      </a:r>
                      <a:r>
                        <a:rPr lang="en-US" sz="2800" baseline="0" dirty="0" smtClean="0">
                          <a:solidFill>
                            <a:schemeClr val="tx1"/>
                          </a:solidFill>
                          <a:latin typeface="Helvetica" panose="020B0604020202020204" pitchFamily="34" charset="0"/>
                          <a:cs typeface="Helvetica" panose="020B0604020202020204" pitchFamily="34" charset="0"/>
                        </a:rPr>
                        <a:t>increase to </a:t>
                      </a:r>
                      <a:r>
                        <a:rPr lang="en-US" sz="2800" baseline="0" dirty="0" smtClean="0">
                          <a:solidFill>
                            <a:srgbClr val="3684D7"/>
                          </a:solidFill>
                          <a:latin typeface="Helvetica" panose="020B0604020202020204" pitchFamily="34" charset="0"/>
                          <a:cs typeface="Helvetica" panose="020B0604020202020204" pitchFamily="34" charset="0"/>
                        </a:rPr>
                        <a:t>0.2</a:t>
                      </a:r>
                      <a:r>
                        <a:rPr lang="en-US" sz="2800" baseline="0" dirty="0" smtClean="0">
                          <a:solidFill>
                            <a:schemeClr val="tx1"/>
                          </a:solidFill>
                          <a:latin typeface="Helvetica" panose="020B0604020202020204" pitchFamily="34" charset="0"/>
                          <a:cs typeface="Helvetica" panose="020B0604020202020204" pitchFamily="34" charset="0"/>
                        </a:rPr>
                        <a:t> compared to -0.2 in previous period.</a:t>
                      </a:r>
                      <a:endParaRPr lang="en-US" sz="2800" baseline="0" dirty="0">
                        <a:solidFill>
                          <a:schemeClr val="tx1"/>
                        </a:solidFill>
                        <a:latin typeface="Helvetica" panose="020B0604020202020204" pitchFamily="34" charset="0"/>
                        <a:cs typeface="Helvetica" panose="020B0604020202020204" pitchFamily="34" charset="0"/>
                      </a:endParaRPr>
                    </a:p>
                    <a:p>
                      <a:pPr marL="457200" marR="0" lvl="0" indent="-457200"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aseline="0" dirty="0" smtClean="0">
                          <a:solidFill>
                            <a:schemeClr val="tx1"/>
                          </a:solidFill>
                          <a:latin typeface="Helvetica" panose="020B0604020202020204" pitchFamily="34" charset="0"/>
                          <a:cs typeface="Helvetica" panose="020B0604020202020204" pitchFamily="34" charset="0"/>
                        </a:rPr>
                        <a:t>There is no seeding in this period.</a:t>
                      </a:r>
                    </a:p>
                    <a:p>
                      <a:pPr marL="457200" marR="0" lvl="0" indent="-457200"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aseline="0" dirty="0" smtClean="0">
                          <a:solidFill>
                            <a:schemeClr val="tx1"/>
                          </a:solidFill>
                          <a:latin typeface="Arial" panose="020B0604020202020204" pitchFamily="34" charset="0"/>
                          <a:cs typeface="Arial" panose="020B0604020202020204" pitchFamily="34" charset="0"/>
                        </a:rPr>
                        <a:t>Customers unsatisfied about </a:t>
                      </a:r>
                      <a:r>
                        <a:rPr lang="en-US" sz="2800" baseline="0" dirty="0" smtClean="0">
                          <a:solidFill>
                            <a:srgbClr val="C00000"/>
                          </a:solidFill>
                          <a:latin typeface="Arial" panose="020B0604020202020204" pitchFamily="34" charset="0"/>
                          <a:cs typeface="Arial" panose="020B0604020202020204" pitchFamily="34" charset="0"/>
                        </a:rPr>
                        <a:t>Function </a:t>
                      </a:r>
                      <a:r>
                        <a:rPr lang="en-US" sz="2800" baseline="0" dirty="0" smtClean="0">
                          <a:solidFill>
                            <a:schemeClr val="tx1"/>
                          </a:solidFill>
                          <a:latin typeface="Arial" panose="020B0604020202020204" pitchFamily="34" charset="0"/>
                          <a:cs typeface="Arial" panose="020B0604020202020204" pitchFamily="34" charset="0"/>
                        </a:rPr>
                        <a:t>and</a:t>
                      </a:r>
                      <a:r>
                        <a:rPr lang="en-US" sz="2800" baseline="0" dirty="0" smtClean="0">
                          <a:solidFill>
                            <a:srgbClr val="C00000"/>
                          </a:solidFill>
                          <a:latin typeface="Arial" panose="020B0604020202020204" pitchFamily="34" charset="0"/>
                          <a:cs typeface="Arial" panose="020B0604020202020204" pitchFamily="34" charset="0"/>
                        </a:rPr>
                        <a:t> Price</a:t>
                      </a:r>
                      <a:r>
                        <a:rPr lang="en-US" sz="2800" baseline="0" dirty="0" smtClean="0">
                          <a:solidFill>
                            <a:schemeClr val="tx1"/>
                          </a:solidFill>
                          <a:latin typeface="Arial" panose="020B0604020202020204" pitchFamily="34" charset="0"/>
                          <a:cs typeface="Arial" panose="020B0604020202020204" pitchFamily="34" charset="0"/>
                        </a:rPr>
                        <a:t> of the phone, while they also satisfied with </a:t>
                      </a:r>
                      <a:r>
                        <a:rPr lang="en-US" sz="2800" baseline="0" dirty="0" smtClean="0">
                          <a:solidFill>
                            <a:srgbClr val="3684D7"/>
                          </a:solidFill>
                          <a:latin typeface="Arial" panose="020B0604020202020204" pitchFamily="34" charset="0"/>
                          <a:cs typeface="Arial" panose="020B0604020202020204" pitchFamily="34" charset="0"/>
                        </a:rPr>
                        <a:t>Function</a:t>
                      </a:r>
                      <a:r>
                        <a:rPr lang="en-US" sz="2800" baseline="0" dirty="0" smtClean="0">
                          <a:solidFill>
                            <a:schemeClr val="tx1"/>
                          </a:solidFill>
                          <a:latin typeface="Arial" panose="020B0604020202020204" pitchFamily="34" charset="0"/>
                          <a:cs typeface="Arial" panose="020B0604020202020204" pitchFamily="34" charset="0"/>
                        </a:rPr>
                        <a:t> and </a:t>
                      </a:r>
                      <a:r>
                        <a:rPr lang="en-US" sz="2800" baseline="0" dirty="0" smtClean="0">
                          <a:solidFill>
                            <a:srgbClr val="3684D7"/>
                          </a:solidFill>
                          <a:latin typeface="Arial" panose="020B0604020202020204" pitchFamily="34" charset="0"/>
                          <a:cs typeface="Arial" panose="020B0604020202020204" pitchFamily="34" charset="0"/>
                        </a:rPr>
                        <a:t>Performance</a:t>
                      </a:r>
                      <a:r>
                        <a:rPr lang="en-US" sz="2800" baseline="0" dirty="0" smtClean="0">
                          <a:solidFill>
                            <a:schemeClr val="tx1"/>
                          </a:solidFill>
                          <a:latin typeface="Arial" panose="020B0604020202020204" pitchFamily="34" charset="0"/>
                          <a:cs typeface="Arial" panose="020B0604020202020204" pitchFamily="34" charset="0"/>
                        </a:rPr>
                        <a:t>.</a:t>
                      </a:r>
                    </a:p>
                    <a:p>
                      <a:pPr marL="457200" marR="0" lvl="0" indent="-457200"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aseline="0" dirty="0" smtClean="0">
                          <a:solidFill>
                            <a:schemeClr val="tx1"/>
                          </a:solidFill>
                          <a:latin typeface="Helvetica" panose="020B0604020202020204" pitchFamily="34" charset="0"/>
                          <a:cs typeface="Helvetica" panose="020B0604020202020204" pitchFamily="34" charset="0"/>
                        </a:rPr>
                        <a:t>There are no media-owned discussions this month.</a:t>
                      </a:r>
                      <a:endParaRPr lang="en-US" sz="2800" baseline="0" dirty="0">
                        <a:solidFill>
                          <a:schemeClr val="tx1"/>
                        </a:solidFill>
                        <a:latin typeface="Helvetica" panose="020B0604020202020204" pitchFamily="34" charset="0"/>
                        <a:cs typeface="Helvetica"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17377450"/>
                  </a:ext>
                </a:extLst>
              </a:tr>
              <a:tr h="413892">
                <a:tc>
                  <a:txBody>
                    <a:bodyPr/>
                    <a:lstStyle/>
                    <a:p>
                      <a:pPr marL="0" indent="0" algn="ctr">
                        <a:buFontTx/>
                        <a:buNone/>
                      </a:pPr>
                      <a:r>
                        <a:rPr lang="en-US" sz="2800" b="1" dirty="0">
                          <a:solidFill>
                            <a:schemeClr val="bg1"/>
                          </a:solidFill>
                          <a:latin typeface="Helvetica" panose="020B0604020202020204" pitchFamily="34" charset="0"/>
                          <a:cs typeface="Helvetica" panose="020B0604020202020204" pitchFamily="34" charset="0"/>
                        </a:rPr>
                        <a:t>POSITIVE DRIVERS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5A9EF0"/>
                    </a:solidFill>
                  </a:tcPr>
                </a:tc>
                <a:extLst>
                  <a:ext uri="{0D108BD9-81ED-4DB2-BD59-A6C34878D82A}">
                    <a16:rowId xmlns:a16="http://schemas.microsoft.com/office/drawing/2014/main" val="1193730361"/>
                  </a:ext>
                </a:extLst>
              </a:tr>
              <a:tr h="1095596">
                <a:tc>
                  <a:txBody>
                    <a:bodyPr/>
                    <a:lstStyle/>
                    <a:p>
                      <a:pPr marL="457200" marR="0" indent="-4572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0" i="0" u="none" strike="noStrike" cap="none" spc="0" baseline="0" dirty="0" smtClean="0">
                          <a:ln>
                            <a:noFill/>
                          </a:ln>
                          <a:solidFill>
                            <a:schemeClr val="tx1"/>
                          </a:solidFill>
                          <a:uFillTx/>
                          <a:latin typeface="Helvetica" panose="020B0604020202020204" pitchFamily="34" charset="0"/>
                          <a:ea typeface="+mn-ea"/>
                          <a:cs typeface="Helvetica" panose="020B0604020202020204" pitchFamily="34" charset="0"/>
                          <a:sym typeface="Helvetica Light"/>
                        </a:rPr>
                        <a:t>Function (8 </a:t>
                      </a:r>
                      <a:r>
                        <a:rPr lang="en-US" sz="2800" b="0" baseline="0" dirty="0">
                          <a:solidFill>
                            <a:schemeClr val="tx1"/>
                          </a:solidFill>
                          <a:latin typeface="Helvetica" panose="020B0604020202020204" pitchFamily="34" charset="0"/>
                          <a:cs typeface="Helvetica" panose="020B0604020202020204" pitchFamily="34" charset="0"/>
                        </a:rPr>
                        <a:t>mentions)</a:t>
                      </a:r>
                      <a:endParaRPr lang="en-US" sz="2800" b="0" i="0" u="none" strike="noStrike" cap="none" spc="0" baseline="0" dirty="0">
                        <a:ln>
                          <a:noFill/>
                        </a:ln>
                        <a:solidFill>
                          <a:schemeClr val="tx1"/>
                        </a:solidFill>
                        <a:uFillTx/>
                        <a:latin typeface="Helvetica" panose="020B0604020202020204" pitchFamily="34" charset="0"/>
                        <a:ea typeface="+mn-ea"/>
                        <a:cs typeface="Helvetica" panose="020B0604020202020204" pitchFamily="34" charset="0"/>
                        <a:sym typeface="Helvetica Light"/>
                      </a:endParaRPr>
                    </a:p>
                    <a:p>
                      <a:pPr marL="457200" marR="0" lvl="0" indent="-4572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0" i="0" u="none" strike="noStrike" cap="none" spc="0" baseline="0" dirty="0" smtClean="0">
                          <a:ln>
                            <a:noFill/>
                          </a:ln>
                          <a:solidFill>
                            <a:schemeClr val="tx1"/>
                          </a:solidFill>
                          <a:uFillTx/>
                          <a:latin typeface="Helvetica" panose="020B0604020202020204" pitchFamily="34" charset="0"/>
                          <a:ea typeface="+mn-ea"/>
                          <a:cs typeface="Helvetica" panose="020B0604020202020204" pitchFamily="34" charset="0"/>
                          <a:sym typeface="Helvetica Light"/>
                        </a:rPr>
                        <a:t>Performance (5 </a:t>
                      </a:r>
                      <a:r>
                        <a:rPr lang="en-US" sz="2800" b="0" baseline="0" dirty="0">
                          <a:solidFill>
                            <a:schemeClr val="tx1"/>
                          </a:solidFill>
                          <a:latin typeface="Helvetica" panose="020B0604020202020204" pitchFamily="34" charset="0"/>
                          <a:cs typeface="Helvetica" panose="020B0604020202020204" pitchFamily="34" charset="0"/>
                        </a:rPr>
                        <a:t>mentions)</a:t>
                      </a:r>
                    </a:p>
                    <a:p>
                      <a:pPr marL="457200" marR="0" lvl="0" indent="-4572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0" i="0" u="none" strike="noStrike" cap="none" spc="0" baseline="0" dirty="0" smtClean="0">
                          <a:ln>
                            <a:noFill/>
                          </a:ln>
                          <a:solidFill>
                            <a:schemeClr val="tx1"/>
                          </a:solidFill>
                          <a:uFillTx/>
                          <a:latin typeface="Helvetica" panose="020B0604020202020204" pitchFamily="34" charset="0"/>
                          <a:ea typeface="+mn-ea"/>
                          <a:cs typeface="Helvetica" panose="020B0604020202020204" pitchFamily="34" charset="0"/>
                          <a:sym typeface="Helvetica Light"/>
                        </a:rPr>
                        <a:t>Design (5 </a:t>
                      </a:r>
                      <a:r>
                        <a:rPr lang="en-US" sz="2800" b="0" baseline="0" dirty="0">
                          <a:solidFill>
                            <a:schemeClr val="tx1"/>
                          </a:solidFill>
                          <a:latin typeface="Helvetica" panose="020B0604020202020204" pitchFamily="34" charset="0"/>
                          <a:cs typeface="Helvetica" panose="020B0604020202020204" pitchFamily="34" charset="0"/>
                        </a:rPr>
                        <a:t>mentions)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67507958"/>
                  </a:ext>
                </a:extLst>
              </a:tr>
              <a:tr h="413892">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r>
                        <a:rPr lang="en-US" sz="2800" b="1" dirty="0">
                          <a:solidFill>
                            <a:schemeClr val="bg1"/>
                          </a:solidFill>
                          <a:latin typeface="Helvetica" panose="020B0604020202020204" pitchFamily="34" charset="0"/>
                          <a:cs typeface="Helvetica" panose="020B0604020202020204" pitchFamily="34" charset="0"/>
                        </a:rPr>
                        <a:t>NEGATIVE DRIVERS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33123"/>
                    </a:solidFill>
                  </a:tcPr>
                </a:tc>
                <a:extLst>
                  <a:ext uri="{0D108BD9-81ED-4DB2-BD59-A6C34878D82A}">
                    <a16:rowId xmlns:a16="http://schemas.microsoft.com/office/drawing/2014/main" val="3778850176"/>
                  </a:ext>
                </a:extLst>
              </a:tr>
              <a:tr h="1513094">
                <a:tc>
                  <a:txBody>
                    <a:bodyPr/>
                    <a:lstStyle/>
                    <a:p>
                      <a:pPr marL="457200" marR="0" indent="-4572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0" i="0" u="none" strike="noStrike" cap="none" spc="0" baseline="0" dirty="0">
                          <a:ln>
                            <a:noFill/>
                          </a:ln>
                          <a:solidFill>
                            <a:schemeClr val="tx1"/>
                          </a:solidFill>
                          <a:uFillTx/>
                          <a:latin typeface="Helvetica" panose="020B0604020202020204" pitchFamily="34" charset="0"/>
                          <a:ea typeface="+mn-ea"/>
                          <a:cs typeface="Helvetica" panose="020B0604020202020204" pitchFamily="34" charset="0"/>
                          <a:sym typeface="Helvetica Light"/>
                        </a:rPr>
                        <a:t>Function </a:t>
                      </a:r>
                      <a:r>
                        <a:rPr lang="en-US" sz="2800" b="0" i="0" u="none" strike="noStrike" cap="none" spc="0" baseline="0" dirty="0" smtClean="0">
                          <a:ln>
                            <a:noFill/>
                          </a:ln>
                          <a:solidFill>
                            <a:schemeClr val="tx1"/>
                          </a:solidFill>
                          <a:uFillTx/>
                          <a:latin typeface="Helvetica" panose="020B0604020202020204" pitchFamily="34" charset="0"/>
                          <a:ea typeface="+mn-ea"/>
                          <a:cs typeface="Helvetica" panose="020B0604020202020204" pitchFamily="34" charset="0"/>
                          <a:sym typeface="Helvetica Light"/>
                        </a:rPr>
                        <a:t>(10 </a:t>
                      </a:r>
                      <a:r>
                        <a:rPr lang="en-US" sz="2800" b="0" baseline="0" dirty="0">
                          <a:solidFill>
                            <a:schemeClr val="tx1"/>
                          </a:solidFill>
                          <a:latin typeface="Helvetica" panose="020B0604020202020204" pitchFamily="34" charset="0"/>
                          <a:cs typeface="Helvetica" panose="020B0604020202020204" pitchFamily="34" charset="0"/>
                        </a:rPr>
                        <a:t>mentions)</a:t>
                      </a:r>
                      <a:endParaRPr lang="en-US" sz="2800" b="0" i="0" u="none" strike="noStrike" cap="none" spc="0" baseline="0" dirty="0">
                        <a:ln>
                          <a:noFill/>
                        </a:ln>
                        <a:solidFill>
                          <a:schemeClr val="tx1"/>
                        </a:solidFill>
                        <a:uFillTx/>
                        <a:latin typeface="Helvetica" panose="020B0604020202020204" pitchFamily="34" charset="0"/>
                        <a:ea typeface="+mn-ea"/>
                        <a:cs typeface="Helvetica" panose="020B0604020202020204" pitchFamily="34" charset="0"/>
                        <a:sym typeface="Helvetica Light"/>
                      </a:endParaRPr>
                    </a:p>
                    <a:p>
                      <a:pPr marL="457200" marR="0" indent="-4572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0" i="0" u="none" strike="noStrike" cap="none" spc="0" baseline="0" dirty="0" smtClean="0">
                          <a:ln>
                            <a:noFill/>
                          </a:ln>
                          <a:solidFill>
                            <a:schemeClr val="tx1"/>
                          </a:solidFill>
                          <a:uFillTx/>
                          <a:latin typeface="Helvetica" panose="020B0604020202020204" pitchFamily="34" charset="0"/>
                          <a:ea typeface="+mn-ea"/>
                          <a:cs typeface="Helvetica" panose="020B0604020202020204" pitchFamily="34" charset="0"/>
                          <a:sym typeface="Helvetica Light"/>
                        </a:rPr>
                        <a:t>Price (6 </a:t>
                      </a:r>
                      <a:r>
                        <a:rPr lang="en-US" sz="2800" b="0" baseline="0" dirty="0">
                          <a:solidFill>
                            <a:schemeClr val="tx1"/>
                          </a:solidFill>
                          <a:latin typeface="Helvetica" panose="020B0604020202020204" pitchFamily="34" charset="0"/>
                          <a:cs typeface="Helvetica" panose="020B0604020202020204" pitchFamily="34" charset="0"/>
                        </a:rPr>
                        <a:t>mention)</a:t>
                      </a:r>
                    </a:p>
                    <a:p>
                      <a:pPr marL="457200" marR="0" indent="-4572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0" i="0" u="none" strike="noStrike" cap="none" spc="0" baseline="0" dirty="0" smtClean="0">
                          <a:ln>
                            <a:noFill/>
                          </a:ln>
                          <a:solidFill>
                            <a:schemeClr val="tx1"/>
                          </a:solidFill>
                          <a:uFillTx/>
                          <a:latin typeface="Helvetica" panose="020B0604020202020204" pitchFamily="34" charset="0"/>
                          <a:ea typeface="+mn-ea"/>
                          <a:cs typeface="Helvetica" panose="020B0604020202020204" pitchFamily="34" charset="0"/>
                          <a:sym typeface="Helvetica Light"/>
                        </a:rPr>
                        <a:t>Software (2 </a:t>
                      </a:r>
                      <a:r>
                        <a:rPr lang="en-US" sz="2800" b="0" baseline="0" dirty="0">
                          <a:solidFill>
                            <a:schemeClr val="tx1"/>
                          </a:solidFill>
                          <a:latin typeface="Helvetica" panose="020B0604020202020204" pitchFamily="34" charset="0"/>
                          <a:cs typeface="Helvetica" panose="020B0604020202020204" pitchFamily="34" charset="0"/>
                        </a:rPr>
                        <a:t>mentions)</a:t>
                      </a:r>
                      <a:endParaRPr lang="en-US" sz="2800" b="0" i="0" u="none" strike="noStrike" cap="none" spc="0" baseline="0" dirty="0">
                        <a:ln>
                          <a:noFill/>
                        </a:ln>
                        <a:solidFill>
                          <a:schemeClr val="tx1"/>
                        </a:solidFill>
                        <a:uFillTx/>
                        <a:latin typeface="Helvetica" panose="020B0604020202020204" pitchFamily="34" charset="0"/>
                        <a:ea typeface="+mn-ea"/>
                        <a:cs typeface="Helvetica" panose="020B0604020202020204" pitchFamily="34" charset="0"/>
                        <a:sym typeface="Helvetica Ligh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02760954"/>
                  </a:ext>
                </a:extLst>
              </a:tr>
            </a:tbl>
          </a:graphicData>
        </a:graphic>
      </p:graphicFrame>
      <p:sp>
        <p:nvSpPr>
          <p:cNvPr id="3" name="Slide Number Placeholder 2"/>
          <p:cNvSpPr>
            <a:spLocks noGrp="1"/>
          </p:cNvSpPr>
          <p:nvPr>
            <p:ph type="sldNum" sz="quarter" idx="2"/>
          </p:nvPr>
        </p:nvSpPr>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Arial"/>
                <a:cs typeface="Calibri"/>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25</a:t>
            </a:fld>
            <a:endParaRPr kumimoji="0" lang="en-US" sz="2100" b="1" i="0" u="none" strike="noStrike" kern="0" cap="none" spc="0" normalizeH="0" baseline="0" noProof="0" dirty="0">
              <a:ln>
                <a:noFill/>
              </a:ln>
              <a:solidFill>
                <a:srgbClr val="FFFFFF"/>
              </a:solidFill>
              <a:effectLst/>
              <a:uLnTx/>
              <a:uFillTx/>
              <a:latin typeface="Arial"/>
              <a:cs typeface="Calibri"/>
              <a:sym typeface="Helvetica"/>
            </a:endParaRPr>
          </a:p>
        </p:txBody>
      </p:sp>
    </p:spTree>
    <p:extLst>
      <p:ext uri="{BB962C8B-B14F-4D97-AF65-F5344CB8AC3E}">
        <p14:creationId xmlns:p14="http://schemas.microsoft.com/office/powerpoint/2010/main" val="1885555151"/>
      </p:ext>
    </p:extLst>
  </p:cSld>
  <p:clrMapOvr>
    <a:masterClrMapping/>
  </p:clrMapOvr>
  <p:transition spd="med"/>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able 2">
            <a:extLst>
              <a:ext uri="{FF2B5EF4-FFF2-40B4-BE49-F238E27FC236}">
                <a16:creationId xmlns:a16="http://schemas.microsoft.com/office/drawing/2014/main" id="{61D55D27-0BA3-C24F-B34A-A9BEBABC566F}"/>
              </a:ext>
            </a:extLst>
          </p:cNvPr>
          <p:cNvGraphicFramePr>
            <a:graphicFrameLocks noGrp="1"/>
          </p:cNvGraphicFramePr>
          <p:nvPr>
            <p:extLst>
              <p:ext uri="{D42A27DB-BD31-4B8C-83A1-F6EECF244321}">
                <p14:modId xmlns:p14="http://schemas.microsoft.com/office/powerpoint/2010/main" val="1502388306"/>
              </p:ext>
            </p:extLst>
          </p:nvPr>
        </p:nvGraphicFramePr>
        <p:xfrm>
          <a:off x="1237787" y="7083501"/>
          <a:ext cx="21908426" cy="5439176"/>
        </p:xfrm>
        <a:graphic>
          <a:graphicData uri="http://schemas.openxmlformats.org/drawingml/2006/table">
            <a:tbl>
              <a:tblPr firstRow="1" bandRow="1">
                <a:tableStyleId>{5940675A-B579-460E-94D1-54222C63F5DA}</a:tableStyleId>
              </a:tblPr>
              <a:tblGrid>
                <a:gridCol w="10914108">
                  <a:extLst>
                    <a:ext uri="{9D8B030D-6E8A-4147-A177-3AD203B41FA5}">
                      <a16:colId xmlns:a16="http://schemas.microsoft.com/office/drawing/2014/main" val="1885924133"/>
                    </a:ext>
                  </a:extLst>
                </a:gridCol>
                <a:gridCol w="334592">
                  <a:extLst>
                    <a:ext uri="{9D8B030D-6E8A-4147-A177-3AD203B41FA5}">
                      <a16:colId xmlns:a16="http://schemas.microsoft.com/office/drawing/2014/main" val="2089907025"/>
                    </a:ext>
                  </a:extLst>
                </a:gridCol>
                <a:gridCol w="10659726">
                  <a:extLst>
                    <a:ext uri="{9D8B030D-6E8A-4147-A177-3AD203B41FA5}">
                      <a16:colId xmlns:a16="http://schemas.microsoft.com/office/drawing/2014/main" val="1880392613"/>
                    </a:ext>
                  </a:extLst>
                </a:gridCol>
              </a:tblGrid>
              <a:tr h="592856">
                <a:tc>
                  <a:txBody>
                    <a:bodyPr/>
                    <a:lstStyle/>
                    <a:p>
                      <a:r>
                        <a:rPr lang="en-US" sz="2800" b="0" dirty="0">
                          <a:solidFill>
                            <a:schemeClr val="bg1"/>
                          </a:solidFill>
                          <a:latin typeface="Helvetica" panose="020B0604020202020204" pitchFamily="34" charset="0"/>
                          <a:cs typeface="Helvetica" panose="020B0604020202020204" pitchFamily="34" charset="0"/>
                        </a:rPr>
                        <a:t>FOCUS ON </a:t>
                      </a:r>
                      <a:r>
                        <a:rPr lang="en-US" sz="2800" b="1" dirty="0">
                          <a:solidFill>
                            <a:schemeClr val="bg1"/>
                          </a:solidFill>
                          <a:latin typeface="Helvetica" panose="020B0604020202020204" pitchFamily="34" charset="0"/>
                          <a:cs typeface="Helvetica" panose="020B0604020202020204" pitchFamily="34" charset="0"/>
                        </a:rPr>
                        <a:t>POSITIVE</a:t>
                      </a:r>
                      <a:r>
                        <a:rPr lang="en-US" sz="2800" b="0" dirty="0">
                          <a:solidFill>
                            <a:schemeClr val="bg1"/>
                          </a:solidFill>
                          <a:latin typeface="Helvetica" panose="020B0604020202020204" pitchFamily="34" charset="0"/>
                          <a:cs typeface="Helvetica" panose="020B0604020202020204" pitchFamily="34" charset="0"/>
                        </a:rPr>
                        <a:t> DISCUSSED ATTRIBUTES</a:t>
                      </a:r>
                    </a:p>
                  </a:txBody>
                  <a:tcPr anchor="ctr">
                    <a:lnL w="76200"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w="76200" cap="flat" cmpd="sng" algn="ctr">
                      <a:solidFill>
                        <a:schemeClr val="bg1"/>
                      </a:solidFill>
                      <a:prstDash val="solid"/>
                      <a:round/>
                      <a:headEnd type="none" w="med" len="med"/>
                      <a:tailEnd type="none" w="med" len="med"/>
                    </a:lnT>
                    <a:lnB w="38100" cap="flat" cmpd="sng" algn="ctr">
                      <a:solidFill>
                        <a:srgbClr val="5A9EF0"/>
                      </a:solidFill>
                      <a:prstDash val="sysDash"/>
                      <a:round/>
                      <a:headEnd type="none" w="med" len="med"/>
                      <a:tailEnd type="none" w="med" len="med"/>
                    </a:lnB>
                    <a:solidFill>
                      <a:srgbClr val="5A9EF0"/>
                    </a:solidFill>
                  </a:tcPr>
                </a:tc>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endParaRPr lang="en-US" sz="2800" b="0" dirty="0">
                        <a:solidFill>
                          <a:schemeClr val="bg1"/>
                        </a:solidFill>
                        <a:latin typeface="Helvetica" panose="020B0604020202020204" pitchFamily="34" charset="0"/>
                        <a:cs typeface="Helvetica" panose="020B0604020202020204" pitchFamily="34" charset="0"/>
                      </a:endParaRP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28575"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r>
                        <a:rPr lang="en-US" sz="2800" b="0" dirty="0">
                          <a:solidFill>
                            <a:schemeClr val="bg1"/>
                          </a:solidFill>
                          <a:latin typeface="Helvetica" panose="020B0604020202020204" pitchFamily="34" charset="0"/>
                          <a:cs typeface="Helvetica" panose="020B0604020202020204" pitchFamily="34" charset="0"/>
                        </a:rPr>
                        <a:t>FOCUS ON </a:t>
                      </a:r>
                      <a:r>
                        <a:rPr lang="en-US" sz="2800" b="1" dirty="0">
                          <a:solidFill>
                            <a:schemeClr val="bg1"/>
                          </a:solidFill>
                          <a:latin typeface="Helvetica" panose="020B0604020202020204" pitchFamily="34" charset="0"/>
                          <a:cs typeface="Helvetica" panose="020B0604020202020204" pitchFamily="34" charset="0"/>
                        </a:rPr>
                        <a:t>NEGATIVE</a:t>
                      </a:r>
                      <a:r>
                        <a:rPr lang="en-US" sz="2800" b="0" dirty="0">
                          <a:solidFill>
                            <a:schemeClr val="bg1"/>
                          </a:solidFill>
                          <a:latin typeface="Helvetica" panose="020B0604020202020204" pitchFamily="34" charset="0"/>
                          <a:cs typeface="Helvetica" panose="020B0604020202020204" pitchFamily="34" charset="0"/>
                        </a:rPr>
                        <a:t> DISCUSSED ATTRIBUTES</a:t>
                      </a:r>
                    </a:p>
                  </a:txBody>
                  <a:tcPr anchor="ctr">
                    <a:lnL w="7620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38100" cap="flat" cmpd="sng" algn="ctr">
                      <a:solidFill>
                        <a:srgbClr val="A33123"/>
                      </a:solidFill>
                      <a:prstDash val="sysDash"/>
                      <a:round/>
                      <a:headEnd type="none" w="med" len="med"/>
                      <a:tailEnd type="none" w="med" len="med"/>
                    </a:lnB>
                    <a:solidFill>
                      <a:srgbClr val="A33123"/>
                    </a:solidFill>
                  </a:tcPr>
                </a:tc>
                <a:extLst>
                  <a:ext uri="{0D108BD9-81ED-4DB2-BD59-A6C34878D82A}">
                    <a16:rowId xmlns:a16="http://schemas.microsoft.com/office/drawing/2014/main" val="2077802311"/>
                  </a:ext>
                </a:extLst>
              </a:tr>
              <a:tr h="4745198">
                <a:tc>
                  <a:txBody>
                    <a:bodyPr/>
                    <a:lstStyle/>
                    <a:p>
                      <a:pPr marL="0" marR="0" indent="0" algn="l" defTabSz="825481" rtl="0" eaLnBrk="1" fontAlgn="auto" latinLnBrk="0" hangingPunct="1">
                        <a:lnSpc>
                          <a:spcPct val="100000"/>
                        </a:lnSpc>
                        <a:spcBef>
                          <a:spcPts val="0"/>
                        </a:spcBef>
                        <a:spcAft>
                          <a:spcPts val="0"/>
                        </a:spcAft>
                        <a:buClrTx/>
                        <a:buSzTx/>
                        <a:buFontTx/>
                        <a:buNone/>
                        <a:tabLst/>
                        <a:defRPr/>
                      </a:pPr>
                      <a:r>
                        <a:rPr lang="en-US" sz="2400" b="1" dirty="0">
                          <a:solidFill>
                            <a:schemeClr val="tx1"/>
                          </a:solidFill>
                          <a:latin typeface="Arial" panose="020B0604020202020204" pitchFamily="34" charset="0"/>
                          <a:cs typeface="Arial" panose="020B0604020202020204" pitchFamily="34" charset="0"/>
                        </a:rPr>
                        <a:t>  </a:t>
                      </a:r>
                      <a:r>
                        <a:rPr lang="en-US" sz="2400" b="1" dirty="0" smtClean="0">
                          <a:solidFill>
                            <a:schemeClr val="tx1"/>
                          </a:solidFill>
                          <a:latin typeface="Arial" panose="020B0604020202020204" pitchFamily="34" charset="0"/>
                          <a:cs typeface="Arial" panose="020B0604020202020204" pitchFamily="34" charset="0"/>
                        </a:rPr>
                        <a:t>   </a:t>
                      </a:r>
                      <a:r>
                        <a:rPr lang="en-US" sz="2400" b="1" dirty="0">
                          <a:solidFill>
                            <a:schemeClr val="tx1"/>
                          </a:solidFill>
                          <a:latin typeface="Arial" panose="020B0604020202020204" pitchFamily="34" charset="0"/>
                          <a:cs typeface="Arial" panose="020B0604020202020204" pitchFamily="34" charset="0"/>
                        </a:rPr>
                        <a:t>[</a:t>
                      </a:r>
                      <a:r>
                        <a:rPr lang="vi-VN" sz="2400" b="1" dirty="0">
                          <a:solidFill>
                            <a:schemeClr val="tx1"/>
                          </a:solidFill>
                          <a:latin typeface="Arial" panose="020B0604020202020204" pitchFamily="34" charset="0"/>
                          <a:cs typeface="Arial" panose="020B0604020202020204" pitchFamily="34" charset="0"/>
                        </a:rPr>
                        <a:t>Function]</a:t>
                      </a:r>
                      <a:r>
                        <a:rPr lang="en-US" sz="2400" b="0" baseline="0" dirty="0">
                          <a:solidFill>
                            <a:schemeClr val="tx1"/>
                          </a:solidFill>
                          <a:latin typeface="Arial" panose="020B0604020202020204" pitchFamily="34" charset="0"/>
                          <a:cs typeface="Arial" panose="020B0604020202020204" pitchFamily="34" charset="0"/>
                        </a:rPr>
                        <a:t> </a:t>
                      </a:r>
                      <a:r>
                        <a:rPr lang="en-US" sz="2400" b="1" baseline="0" dirty="0" smtClean="0">
                          <a:solidFill>
                            <a:schemeClr val="tx1"/>
                          </a:solidFill>
                          <a:latin typeface="Arial" panose="020B0604020202020204" pitchFamily="34" charset="0"/>
                          <a:cs typeface="Arial" panose="020B0604020202020204" pitchFamily="34" charset="0"/>
                        </a:rPr>
                        <a:t>Good Voice Call and Contact</a:t>
                      </a:r>
                      <a:endParaRPr lang="en-US" sz="2400" b="0" baseline="0" dirty="0">
                        <a:solidFill>
                          <a:schemeClr val="tx1"/>
                        </a:solidFill>
                        <a:latin typeface="Arial" panose="020B0604020202020204" pitchFamily="34" charset="0"/>
                        <a:cs typeface="Arial" panose="020B0604020202020204" pitchFamily="34" charset="0"/>
                      </a:endParaRPr>
                    </a:p>
                    <a:p>
                      <a:pPr marL="0" marR="0" indent="0" algn="l" defTabSz="825481" rtl="0" eaLnBrk="1" fontAlgn="auto" latinLnBrk="0" hangingPunct="1">
                        <a:lnSpc>
                          <a:spcPct val="100000"/>
                        </a:lnSpc>
                        <a:spcBef>
                          <a:spcPts val="0"/>
                        </a:spcBef>
                        <a:spcAft>
                          <a:spcPts val="0"/>
                        </a:spcAft>
                        <a:buClrTx/>
                        <a:buSzTx/>
                        <a:buFontTx/>
                        <a:buNone/>
                        <a:tabLst/>
                        <a:defRPr/>
                      </a:pPr>
                      <a:r>
                        <a:rPr lang="vi-VN" sz="2400" b="1" dirty="0">
                          <a:solidFill>
                            <a:schemeClr val="tx1"/>
                          </a:solidFill>
                          <a:latin typeface="Arial" panose="020B0604020202020204" pitchFamily="34" charset="0"/>
                          <a:cs typeface="Arial" panose="020B0604020202020204" pitchFamily="34" charset="0"/>
                        </a:rPr>
                        <a:t>Verbatim:</a:t>
                      </a:r>
                      <a:r>
                        <a:rPr lang="vi-VN" sz="2400" b="0" dirty="0">
                          <a:solidFill>
                            <a:schemeClr val="tx1"/>
                          </a:solidFill>
                          <a:latin typeface="Arial" panose="020B0604020202020204" pitchFamily="34" charset="0"/>
                          <a:cs typeface="Arial" panose="020B0604020202020204" pitchFamily="34" charset="0"/>
                        </a:rPr>
                        <a:t> </a:t>
                      </a:r>
                      <a:r>
                        <a:rPr lang="en-US" sz="2400" b="0" i="0" u="none" strike="noStrike" cap="none" spc="0" baseline="0" dirty="0" smtClean="0">
                          <a:ln>
                            <a:noFill/>
                          </a:ln>
                          <a:solidFill>
                            <a:schemeClr val="tx1"/>
                          </a:solidFill>
                          <a:effectLst/>
                          <a:uFillTx/>
                          <a:latin typeface="+mn-lt"/>
                          <a:ea typeface="+mn-ea"/>
                          <a:cs typeface="+mn-cs"/>
                          <a:sym typeface="Helvetica Light"/>
                        </a:rPr>
                        <a:t>Con </a:t>
                      </a:r>
                      <a:r>
                        <a:rPr lang="en-US" sz="2400" b="0" i="0" u="none" strike="noStrike" cap="none" spc="0" baseline="0" dirty="0" err="1" smtClean="0">
                          <a:ln>
                            <a:noFill/>
                          </a:ln>
                          <a:solidFill>
                            <a:schemeClr val="tx1"/>
                          </a:solidFill>
                          <a:effectLst/>
                          <a:uFillTx/>
                          <a:latin typeface="+mn-lt"/>
                          <a:ea typeface="+mn-ea"/>
                          <a:cs typeface="+mn-cs"/>
                          <a:sym typeface="Helvetica Light"/>
                        </a:rPr>
                        <a:t>nokia</a:t>
                      </a:r>
                      <a:r>
                        <a:rPr lang="en-US" sz="2400" b="0" i="0" u="none" strike="noStrike" cap="none" spc="0" baseline="0" dirty="0" smtClean="0">
                          <a:ln>
                            <a:noFill/>
                          </a:ln>
                          <a:solidFill>
                            <a:schemeClr val="tx1"/>
                          </a:solidFill>
                          <a:effectLst/>
                          <a:uFillTx/>
                          <a:latin typeface="+mn-lt"/>
                          <a:ea typeface="+mn-ea"/>
                          <a:cs typeface="+mn-cs"/>
                          <a:sym typeface="Helvetica Light"/>
                        </a:rPr>
                        <a:t> 2720 flip này </a:t>
                      </a:r>
                      <a:r>
                        <a:rPr lang="en-US" sz="2400" b="0" i="0" u="none" strike="noStrike" cap="none" spc="0" baseline="0" dirty="0" smtClean="0">
                          <a:ln>
                            <a:noFill/>
                          </a:ln>
                          <a:solidFill>
                            <a:srgbClr val="3684D7"/>
                          </a:solidFill>
                          <a:effectLst/>
                          <a:uFillTx/>
                          <a:latin typeface="+mn-lt"/>
                          <a:ea typeface="+mn-ea"/>
                          <a:cs typeface="+mn-cs"/>
                          <a:sym typeface="Helvetica Light"/>
                        </a:rPr>
                        <a:t>nghe gọi ok </a:t>
                      </a:r>
                      <a:r>
                        <a:rPr lang="en-US" sz="2400" b="0" i="0" u="none" strike="noStrike" cap="none" spc="0" baseline="0" dirty="0" smtClean="0">
                          <a:ln>
                            <a:noFill/>
                          </a:ln>
                          <a:solidFill>
                            <a:schemeClr val="tx1"/>
                          </a:solidFill>
                          <a:effectLst/>
                          <a:uFillTx/>
                          <a:latin typeface="+mn-lt"/>
                          <a:ea typeface="+mn-ea"/>
                          <a:cs typeface="+mn-cs"/>
                          <a:sym typeface="Helvetica Light"/>
                        </a:rPr>
                        <a:t>lắm, ba mẹ mình lớn tuổi nghe rõ thích lắm nè – </a:t>
                      </a:r>
                      <a:r>
                        <a:rPr lang="en-US" sz="2400" b="0" i="0" u="none" strike="noStrike" cap="none" spc="0" baseline="0" dirty="0" smtClean="0">
                          <a:ln>
                            <a:noFill/>
                          </a:ln>
                          <a:solidFill>
                            <a:schemeClr val="tx1"/>
                          </a:solidFill>
                          <a:effectLst/>
                          <a:uFillTx/>
                          <a:latin typeface="+mn-lt"/>
                          <a:ea typeface="+mn-ea"/>
                          <a:cs typeface="+mn-cs"/>
                          <a:sym typeface="Helvetica Light"/>
                          <a:hlinkClick r:id="rId3"/>
                        </a:rPr>
                        <a:t>Link</a:t>
                      </a:r>
                      <a:r>
                        <a:rPr lang="en-US" sz="2400" b="0" i="0" u="none" strike="noStrike" cap="none" spc="0" baseline="0" dirty="0" smtClean="0">
                          <a:ln>
                            <a:noFill/>
                          </a:ln>
                          <a:solidFill>
                            <a:schemeClr val="tx1"/>
                          </a:solidFill>
                          <a:effectLst/>
                          <a:uFillTx/>
                          <a:latin typeface="+mn-lt"/>
                          <a:ea typeface="+mn-ea"/>
                          <a:cs typeface="+mn-cs"/>
                          <a:sym typeface="Helvetica Light"/>
                        </a:rPr>
                        <a:t> (Oct 01, 2019 08:31 AM)</a:t>
                      </a:r>
                    </a:p>
                    <a:p>
                      <a:pPr marL="0" marR="0" indent="0" algn="l" defTabSz="825481" rtl="0" eaLnBrk="1" fontAlgn="auto" latinLnBrk="0" hangingPunct="1">
                        <a:lnSpc>
                          <a:spcPct val="100000"/>
                        </a:lnSpc>
                        <a:spcBef>
                          <a:spcPts val="0"/>
                        </a:spcBef>
                        <a:spcAft>
                          <a:spcPts val="0"/>
                        </a:spcAft>
                        <a:buClrTx/>
                        <a:buSzTx/>
                        <a:buFontTx/>
                        <a:buNone/>
                        <a:tabLst/>
                        <a:defRPr/>
                      </a:pPr>
                      <a:r>
                        <a:rPr lang="en-US" sz="2400" b="1" i="0" u="none" strike="noStrike" cap="none" spc="0" baseline="0" dirty="0" smtClean="0">
                          <a:ln>
                            <a:noFill/>
                          </a:ln>
                          <a:solidFill>
                            <a:schemeClr val="tx1"/>
                          </a:solidFill>
                          <a:effectLst/>
                          <a:uFillTx/>
                          <a:latin typeface="+mn-lt"/>
                          <a:ea typeface="+mn-ea"/>
                          <a:cs typeface="+mn-cs"/>
                          <a:sym typeface="Helvetica Light"/>
                        </a:rPr>
                        <a:t>Verbatim: </a:t>
                      </a:r>
                      <a:r>
                        <a:rPr lang="en-US" sz="2400" b="0" i="0" u="none" strike="noStrike" cap="none" spc="0" baseline="0" dirty="0" smtClean="0">
                          <a:ln>
                            <a:noFill/>
                          </a:ln>
                          <a:solidFill>
                            <a:schemeClr val="tx1"/>
                          </a:solidFill>
                          <a:effectLst/>
                          <a:uFillTx/>
                          <a:latin typeface="+mn-lt"/>
                          <a:ea typeface="+mn-ea"/>
                          <a:cs typeface="+mn-cs"/>
                          <a:sym typeface="Helvetica Light"/>
                        </a:rPr>
                        <a:t>Tính năng </a:t>
                      </a:r>
                      <a:r>
                        <a:rPr lang="en-US" sz="2400" b="0" i="0" u="none" strike="noStrike" cap="none" spc="0" baseline="0" dirty="0" smtClean="0">
                          <a:ln>
                            <a:noFill/>
                          </a:ln>
                          <a:solidFill>
                            <a:srgbClr val="3684D7"/>
                          </a:solidFill>
                          <a:effectLst/>
                          <a:uFillTx/>
                          <a:latin typeface="+mn-lt"/>
                          <a:ea typeface="+mn-ea"/>
                          <a:cs typeface="+mn-cs"/>
                          <a:sym typeface="Helvetica Light"/>
                        </a:rPr>
                        <a:t>đồng bộ hóa danh bạ và </a:t>
                      </a:r>
                      <a:r>
                        <a:rPr lang="en-US" sz="2400" b="0" i="0" u="none" strike="noStrike" cap="none" spc="0" baseline="0" dirty="0" err="1" smtClean="0">
                          <a:ln>
                            <a:noFill/>
                          </a:ln>
                          <a:solidFill>
                            <a:srgbClr val="3684D7"/>
                          </a:solidFill>
                          <a:effectLst/>
                          <a:uFillTx/>
                          <a:latin typeface="+mn-lt"/>
                          <a:ea typeface="+mn-ea"/>
                          <a:cs typeface="+mn-cs"/>
                          <a:sym typeface="Helvetica Light"/>
                        </a:rPr>
                        <a:t>gmail</a:t>
                      </a:r>
                      <a:r>
                        <a:rPr lang="en-US" sz="2400" b="0" i="0" u="none" strike="noStrike" cap="none" spc="0" baseline="0" dirty="0" smtClean="0">
                          <a:ln>
                            <a:noFill/>
                          </a:ln>
                          <a:solidFill>
                            <a:srgbClr val="3684D7"/>
                          </a:solidFill>
                          <a:effectLst/>
                          <a:uFillTx/>
                          <a:latin typeface="+mn-lt"/>
                          <a:ea typeface="+mn-ea"/>
                          <a:cs typeface="+mn-cs"/>
                          <a:sym typeface="Helvetica Light"/>
                        </a:rPr>
                        <a:t> </a:t>
                      </a:r>
                      <a:r>
                        <a:rPr lang="en-US" sz="2400" b="0" i="0" u="none" strike="noStrike" cap="none" spc="0" baseline="0" dirty="0" smtClean="0">
                          <a:ln>
                            <a:noFill/>
                          </a:ln>
                          <a:solidFill>
                            <a:schemeClr val="tx1"/>
                          </a:solidFill>
                          <a:effectLst/>
                          <a:uFillTx/>
                          <a:latin typeface="+mn-lt"/>
                          <a:ea typeface="+mn-ea"/>
                          <a:cs typeface="+mn-cs"/>
                          <a:sym typeface="Helvetica Light"/>
                        </a:rPr>
                        <a:t>của </a:t>
                      </a:r>
                      <a:r>
                        <a:rPr lang="en-US" sz="2400" b="0" i="0" u="none" strike="noStrike" cap="none" spc="0" baseline="0" dirty="0" err="1" smtClean="0">
                          <a:ln>
                            <a:noFill/>
                          </a:ln>
                          <a:solidFill>
                            <a:schemeClr val="tx1"/>
                          </a:solidFill>
                          <a:effectLst/>
                          <a:uFillTx/>
                          <a:latin typeface="+mn-lt"/>
                          <a:ea typeface="+mn-ea"/>
                          <a:cs typeface="+mn-cs"/>
                          <a:sym typeface="Helvetica Light"/>
                        </a:rPr>
                        <a:t>nokia</a:t>
                      </a:r>
                      <a:r>
                        <a:rPr lang="en-US" sz="2400" b="0" i="0" u="none" strike="noStrike" cap="none" spc="0" baseline="0" dirty="0" smtClean="0">
                          <a:ln>
                            <a:noFill/>
                          </a:ln>
                          <a:solidFill>
                            <a:schemeClr val="tx1"/>
                          </a:solidFill>
                          <a:effectLst/>
                          <a:uFillTx/>
                          <a:latin typeface="+mn-lt"/>
                          <a:ea typeface="+mn-ea"/>
                          <a:cs typeface="+mn-cs"/>
                          <a:sym typeface="Helvetica Light"/>
                        </a:rPr>
                        <a:t> 2720 này </a:t>
                      </a:r>
                      <a:r>
                        <a:rPr lang="en-US" sz="2400" b="0" i="0" u="none" strike="noStrike" cap="none" spc="0" baseline="0" dirty="0" smtClean="0">
                          <a:ln>
                            <a:noFill/>
                          </a:ln>
                          <a:solidFill>
                            <a:srgbClr val="3684D7"/>
                          </a:solidFill>
                          <a:effectLst/>
                          <a:uFillTx/>
                          <a:latin typeface="+mn-lt"/>
                          <a:ea typeface="+mn-ea"/>
                          <a:cs typeface="+mn-cs"/>
                          <a:sym typeface="Helvetica Light"/>
                        </a:rPr>
                        <a:t>rất hay </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smtClean="0">
                          <a:ln>
                            <a:noFill/>
                          </a:ln>
                          <a:solidFill>
                            <a:schemeClr val="tx1"/>
                          </a:solidFill>
                          <a:effectLst/>
                          <a:uFillTx/>
                          <a:latin typeface="+mn-lt"/>
                          <a:ea typeface="+mn-ea"/>
                          <a:cs typeface="+mn-cs"/>
                          <a:sym typeface="Helvetica Light"/>
                          <a:hlinkClick r:id="rId4"/>
                        </a:rPr>
                        <a:t>Link</a:t>
                      </a:r>
                      <a:r>
                        <a:rPr lang="en-US" sz="2400" b="0" i="0" u="none" strike="noStrike" cap="none" spc="0" baseline="0" dirty="0" smtClean="0">
                          <a:ln>
                            <a:noFill/>
                          </a:ln>
                          <a:solidFill>
                            <a:schemeClr val="tx1"/>
                          </a:solidFill>
                          <a:effectLst/>
                          <a:uFillTx/>
                          <a:latin typeface="+mn-lt"/>
                          <a:ea typeface="+mn-ea"/>
                          <a:cs typeface="+mn-cs"/>
                          <a:sym typeface="Helvetica Light"/>
                        </a:rPr>
                        <a:t> (Oct 01, 2019 07:59 AM)</a:t>
                      </a:r>
                    </a:p>
                    <a:p>
                      <a:pPr marL="0" marR="0" indent="0" algn="l" defTabSz="825481" rtl="0" eaLnBrk="1" fontAlgn="auto" latinLnBrk="0" hangingPunct="1">
                        <a:lnSpc>
                          <a:spcPct val="100000"/>
                        </a:lnSpc>
                        <a:spcBef>
                          <a:spcPts val="0"/>
                        </a:spcBef>
                        <a:spcAft>
                          <a:spcPts val="0"/>
                        </a:spcAft>
                        <a:buClrTx/>
                        <a:buSzTx/>
                        <a:buFontTx/>
                        <a:buNone/>
                        <a:tabLst/>
                        <a:defRPr/>
                      </a:pPr>
                      <a:r>
                        <a:rPr lang="en-US" sz="2400" b="1" i="0" u="none" strike="noStrike" cap="none" spc="0" baseline="0" dirty="0" smtClean="0">
                          <a:ln>
                            <a:noFill/>
                          </a:ln>
                          <a:solidFill>
                            <a:schemeClr val="tx1"/>
                          </a:solidFill>
                          <a:effectLst/>
                          <a:uFillTx/>
                          <a:latin typeface="+mn-lt"/>
                          <a:ea typeface="+mn-ea"/>
                          <a:cs typeface="+mn-cs"/>
                          <a:sym typeface="Helvetica Light"/>
                        </a:rPr>
                        <a:t>     [Design] Good Design</a:t>
                      </a:r>
                    </a:p>
                    <a:p>
                      <a:pPr marL="0" marR="0" indent="0" algn="l" defTabSz="825481" rtl="0" eaLnBrk="1" fontAlgn="auto" latinLnBrk="0" hangingPunct="1">
                        <a:lnSpc>
                          <a:spcPct val="100000"/>
                        </a:lnSpc>
                        <a:spcBef>
                          <a:spcPts val="0"/>
                        </a:spcBef>
                        <a:spcAft>
                          <a:spcPts val="0"/>
                        </a:spcAft>
                        <a:buClrTx/>
                        <a:buSzTx/>
                        <a:buFontTx/>
                        <a:buNone/>
                        <a:tabLst/>
                        <a:defRPr/>
                      </a:pPr>
                      <a:r>
                        <a:rPr lang="en-US" sz="2400" b="1" i="0" u="none" strike="noStrike" cap="none" spc="0" baseline="0" dirty="0" smtClean="0">
                          <a:ln>
                            <a:noFill/>
                          </a:ln>
                          <a:solidFill>
                            <a:schemeClr val="tx1"/>
                          </a:solidFill>
                          <a:effectLst/>
                          <a:uFillTx/>
                          <a:latin typeface="+mn-lt"/>
                          <a:ea typeface="+mn-ea"/>
                          <a:cs typeface="+mn-cs"/>
                          <a:sym typeface="Helvetica Light"/>
                        </a:rPr>
                        <a:t>Verbatim: </a:t>
                      </a:r>
                      <a:r>
                        <a:rPr lang="en-US" sz="2400" b="0" i="0" u="none" strike="noStrike" cap="none" spc="0" baseline="0" dirty="0" smtClean="0">
                          <a:ln>
                            <a:noFill/>
                          </a:ln>
                          <a:solidFill>
                            <a:schemeClr val="tx1"/>
                          </a:solidFill>
                          <a:effectLst/>
                          <a:uFillTx/>
                          <a:latin typeface="+mn-lt"/>
                          <a:ea typeface="+mn-ea"/>
                          <a:cs typeface="+mn-cs"/>
                          <a:sym typeface="Helvetica Light"/>
                        </a:rPr>
                        <a:t>@</a:t>
                      </a:r>
                      <a:r>
                        <a:rPr lang="en-US" sz="2400" b="0" i="0" u="none" strike="noStrike" cap="none" spc="0" baseline="0" dirty="0" err="1" smtClean="0">
                          <a:ln>
                            <a:noFill/>
                          </a:ln>
                          <a:solidFill>
                            <a:schemeClr val="tx1"/>
                          </a:solidFill>
                          <a:effectLst/>
                          <a:uFillTx/>
                          <a:latin typeface="+mn-lt"/>
                          <a:ea typeface="+mn-ea"/>
                          <a:cs typeface="+mn-cs"/>
                          <a:sym typeface="Helvetica Light"/>
                        </a:rPr>
                        <a:t>traisau_ht</a:t>
                      </a:r>
                      <a:r>
                        <a:rPr lang="en-US" sz="2400" b="0" i="0" u="none" strike="noStrike" cap="none" spc="0" baseline="0" dirty="0" smtClean="0">
                          <a:ln>
                            <a:noFill/>
                          </a:ln>
                          <a:solidFill>
                            <a:schemeClr val="tx1"/>
                          </a:solidFill>
                          <a:effectLst/>
                          <a:uFillTx/>
                          <a:latin typeface="+mn-lt"/>
                          <a:ea typeface="+mn-ea"/>
                          <a:cs typeface="+mn-cs"/>
                          <a:sym typeface="Helvetica Light"/>
                        </a:rPr>
                        <a:t> máy vậy là </a:t>
                      </a:r>
                      <a:r>
                        <a:rPr lang="en-US" sz="2400" b="0" i="0" u="none" strike="noStrike" cap="none" spc="0" baseline="0" dirty="0" smtClean="0">
                          <a:ln>
                            <a:noFill/>
                          </a:ln>
                          <a:solidFill>
                            <a:srgbClr val="3684D7"/>
                          </a:solidFill>
                          <a:effectLst/>
                          <a:uFillTx/>
                          <a:latin typeface="+mn-lt"/>
                          <a:ea typeface="+mn-ea"/>
                          <a:cs typeface="+mn-cs"/>
                          <a:sym typeface="Helvetica Light"/>
                        </a:rPr>
                        <a:t>nhỏ gọn </a:t>
                      </a:r>
                      <a:r>
                        <a:rPr lang="en-US" sz="2400" b="0" i="0" u="none" strike="noStrike" cap="none" spc="0" baseline="0" dirty="0" err="1" smtClean="0">
                          <a:ln>
                            <a:noFill/>
                          </a:ln>
                          <a:solidFill>
                            <a:schemeClr val="tx1"/>
                          </a:solidFill>
                          <a:effectLst/>
                          <a:uFillTx/>
                          <a:latin typeface="+mn-lt"/>
                          <a:ea typeface="+mn-ea"/>
                          <a:cs typeface="+mn-cs"/>
                          <a:sym typeface="Helvetica Light"/>
                        </a:rPr>
                        <a:t>rùi</a:t>
                      </a:r>
                      <a:r>
                        <a:rPr lang="en-US" sz="2400" b="0" i="0" u="none" strike="noStrike" cap="none" spc="0" baseline="0" dirty="0" smtClean="0">
                          <a:ln>
                            <a:noFill/>
                          </a:ln>
                          <a:solidFill>
                            <a:schemeClr val="tx1"/>
                          </a:solidFill>
                          <a:effectLst/>
                          <a:uFillTx/>
                          <a:latin typeface="+mn-lt"/>
                          <a:ea typeface="+mn-ea"/>
                          <a:cs typeface="+mn-cs"/>
                          <a:sym typeface="Helvetica Light"/>
                        </a:rPr>
                        <a:t> bác </a:t>
                      </a:r>
                      <a:r>
                        <a:rPr lang="en-US" sz="2400" b="0" i="0" u="none" strike="noStrike" cap="none" spc="0" baseline="0" dirty="0" err="1" smtClean="0">
                          <a:ln>
                            <a:noFill/>
                          </a:ln>
                          <a:solidFill>
                            <a:schemeClr val="tx1"/>
                          </a:solidFill>
                          <a:effectLst/>
                          <a:uFillTx/>
                          <a:latin typeface="+mn-lt"/>
                          <a:ea typeface="+mn-ea"/>
                          <a:cs typeface="+mn-cs"/>
                          <a:sym typeface="Helvetica Light"/>
                        </a:rPr>
                        <a:t>hok</a:t>
                      </a:r>
                      <a:r>
                        <a:rPr lang="en-US" sz="2400" b="0" i="0" u="none" strike="noStrike" cap="none" spc="0" baseline="0" dirty="0" smtClean="0">
                          <a:ln>
                            <a:noFill/>
                          </a:ln>
                          <a:solidFill>
                            <a:schemeClr val="tx1"/>
                          </a:solidFill>
                          <a:effectLst/>
                          <a:uFillTx/>
                          <a:latin typeface="+mn-lt"/>
                          <a:ea typeface="+mn-ea"/>
                          <a:cs typeface="+mn-cs"/>
                          <a:sym typeface="Helvetica Light"/>
                        </a:rPr>
                        <a:t> có to đâu – </a:t>
                      </a:r>
                      <a:r>
                        <a:rPr lang="en-US" sz="2400" b="0" i="0" u="none" strike="noStrike" cap="none" spc="0" baseline="0" dirty="0" smtClean="0">
                          <a:ln>
                            <a:noFill/>
                          </a:ln>
                          <a:solidFill>
                            <a:schemeClr val="tx1"/>
                          </a:solidFill>
                          <a:effectLst/>
                          <a:uFillTx/>
                          <a:latin typeface="+mn-lt"/>
                          <a:ea typeface="+mn-ea"/>
                          <a:cs typeface="+mn-cs"/>
                          <a:sym typeface="Helvetica Light"/>
                          <a:hlinkClick r:id="rId5"/>
                        </a:rPr>
                        <a:t>Link</a:t>
                      </a:r>
                      <a:r>
                        <a:rPr lang="en-US" sz="2400" b="0" i="0" u="none" strike="noStrike" cap="none" spc="0" baseline="0" dirty="0" smtClean="0">
                          <a:ln>
                            <a:noFill/>
                          </a:ln>
                          <a:solidFill>
                            <a:schemeClr val="tx1"/>
                          </a:solidFill>
                          <a:effectLst/>
                          <a:uFillTx/>
                          <a:latin typeface="+mn-lt"/>
                          <a:ea typeface="+mn-ea"/>
                          <a:cs typeface="+mn-cs"/>
                          <a:sym typeface="Helvetica Light"/>
                        </a:rPr>
                        <a:t> (Oct 09, 2019 05:00 PM)</a:t>
                      </a:r>
                    </a:p>
                    <a:p>
                      <a:pPr marL="0" marR="0" indent="0" algn="l" defTabSz="825481" rtl="0" eaLnBrk="1" fontAlgn="auto" latinLnBrk="0" hangingPunct="1">
                        <a:lnSpc>
                          <a:spcPct val="100000"/>
                        </a:lnSpc>
                        <a:spcBef>
                          <a:spcPts val="0"/>
                        </a:spcBef>
                        <a:spcAft>
                          <a:spcPts val="0"/>
                        </a:spcAft>
                        <a:buClrTx/>
                        <a:buSzTx/>
                        <a:buFontTx/>
                        <a:buNone/>
                        <a:tabLst/>
                        <a:defRPr/>
                      </a:pPr>
                      <a:r>
                        <a:rPr lang="en-US" sz="2400" b="1" i="0" u="none" strike="noStrike" cap="none" spc="0" baseline="0" dirty="0" smtClean="0">
                          <a:ln>
                            <a:noFill/>
                          </a:ln>
                          <a:solidFill>
                            <a:schemeClr val="tx1"/>
                          </a:solidFill>
                          <a:effectLst/>
                          <a:uFillTx/>
                          <a:latin typeface="+mn-lt"/>
                          <a:ea typeface="+mn-ea"/>
                          <a:cs typeface="+mn-cs"/>
                          <a:sym typeface="Helvetica Light"/>
                        </a:rPr>
                        <a:t>     [Performance] Good Performance</a:t>
                      </a:r>
                    </a:p>
                    <a:p>
                      <a:pPr marL="0" marR="0" indent="0" algn="l" defTabSz="825481" rtl="0" eaLnBrk="1" fontAlgn="auto" latinLnBrk="0" hangingPunct="1">
                        <a:lnSpc>
                          <a:spcPct val="100000"/>
                        </a:lnSpc>
                        <a:spcBef>
                          <a:spcPts val="0"/>
                        </a:spcBef>
                        <a:spcAft>
                          <a:spcPts val="0"/>
                        </a:spcAft>
                        <a:buClrTx/>
                        <a:buSzTx/>
                        <a:buFontTx/>
                        <a:buNone/>
                        <a:tabLst/>
                        <a:defRPr/>
                      </a:pPr>
                      <a:r>
                        <a:rPr lang="en-US" sz="2400" b="1" i="0" u="none" strike="noStrike" cap="none" spc="0" baseline="0" dirty="0" smtClean="0">
                          <a:ln>
                            <a:noFill/>
                          </a:ln>
                          <a:solidFill>
                            <a:schemeClr val="tx1"/>
                          </a:solidFill>
                          <a:effectLst/>
                          <a:uFillTx/>
                          <a:latin typeface="+mn-lt"/>
                          <a:ea typeface="+mn-ea"/>
                          <a:cs typeface="+mn-cs"/>
                          <a:sym typeface="Helvetica Light"/>
                        </a:rPr>
                        <a:t>Verbatim: </a:t>
                      </a:r>
                      <a:r>
                        <a:rPr lang="vi-VN" sz="2400" b="0" i="0" u="none" strike="noStrike" cap="none" spc="0" baseline="0" dirty="0" smtClean="0">
                          <a:ln>
                            <a:noFill/>
                          </a:ln>
                          <a:solidFill>
                            <a:schemeClr val="tx1"/>
                          </a:solidFill>
                          <a:effectLst/>
                          <a:uFillTx/>
                          <a:latin typeface="+mn-lt"/>
                          <a:ea typeface="+mn-ea"/>
                          <a:cs typeface="+mn-cs"/>
                          <a:sym typeface="Helvetica Light"/>
                        </a:rPr>
                        <a:t>Người lớn tuổi không xài smartphone dùng con này </a:t>
                      </a:r>
                      <a:r>
                        <a:rPr lang="vi-VN" sz="2400" b="0" i="0" u="none" strike="noStrike" cap="none" spc="0" baseline="0" dirty="0" smtClean="0">
                          <a:ln>
                            <a:noFill/>
                          </a:ln>
                          <a:solidFill>
                            <a:srgbClr val="3684D7"/>
                          </a:solidFill>
                          <a:effectLst/>
                          <a:uFillTx/>
                          <a:latin typeface="+mn-lt"/>
                          <a:ea typeface="+mn-ea"/>
                          <a:cs typeface="+mn-cs"/>
                          <a:sym typeface="Helvetica Light"/>
                        </a:rPr>
                        <a:t>quá êm</a:t>
                      </a:r>
                      <a:r>
                        <a:rPr lang="en-US" sz="2400" b="0" i="0" u="none" strike="noStrike" cap="none" spc="0" baseline="0" dirty="0" smtClean="0">
                          <a:ln>
                            <a:noFill/>
                          </a:ln>
                          <a:solidFill>
                            <a:srgbClr val="3684D7"/>
                          </a:solidFill>
                          <a:effectLst/>
                          <a:uFillTx/>
                          <a:latin typeface="+mn-lt"/>
                          <a:ea typeface="+mn-ea"/>
                          <a:cs typeface="+mn-cs"/>
                          <a:sym typeface="Helvetica Light"/>
                        </a:rPr>
                        <a:t> </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smtClean="0">
                          <a:ln>
                            <a:noFill/>
                          </a:ln>
                          <a:solidFill>
                            <a:schemeClr val="tx1"/>
                          </a:solidFill>
                          <a:effectLst/>
                          <a:uFillTx/>
                          <a:latin typeface="+mn-lt"/>
                          <a:ea typeface="+mn-ea"/>
                          <a:cs typeface="+mn-cs"/>
                          <a:sym typeface="Helvetica Light"/>
                          <a:hlinkClick r:id="rId6"/>
                        </a:rPr>
                        <a:t>Link</a:t>
                      </a:r>
                      <a:r>
                        <a:rPr lang="en-US" sz="2400" b="0" i="0" u="none" strike="noStrike" cap="none" spc="0" baseline="0" dirty="0" smtClean="0">
                          <a:ln>
                            <a:noFill/>
                          </a:ln>
                          <a:solidFill>
                            <a:schemeClr val="tx1"/>
                          </a:solidFill>
                          <a:effectLst/>
                          <a:uFillTx/>
                          <a:latin typeface="+mn-lt"/>
                          <a:ea typeface="+mn-ea"/>
                          <a:cs typeface="+mn-cs"/>
                          <a:sym typeface="Helvetica Light"/>
                        </a:rPr>
                        <a:t> (Oct 01, 2019 07:04 AM)</a:t>
                      </a:r>
                    </a:p>
                    <a:p>
                      <a:pPr marL="0" marR="0" indent="0" algn="l" defTabSz="825481" rtl="0" eaLnBrk="1" fontAlgn="auto" latinLnBrk="0" hangingPunct="1">
                        <a:lnSpc>
                          <a:spcPct val="100000"/>
                        </a:lnSpc>
                        <a:spcBef>
                          <a:spcPts val="0"/>
                        </a:spcBef>
                        <a:spcAft>
                          <a:spcPts val="0"/>
                        </a:spcAft>
                        <a:buClrTx/>
                        <a:buSzTx/>
                        <a:buFontTx/>
                        <a:buNone/>
                        <a:tabLst/>
                        <a:defRPr/>
                      </a:pPr>
                      <a:r>
                        <a:rPr lang="en-US" sz="2400" b="1" i="0" u="none" strike="noStrike" cap="none" spc="0" baseline="0" dirty="0" smtClean="0">
                          <a:ln>
                            <a:noFill/>
                          </a:ln>
                          <a:solidFill>
                            <a:schemeClr val="tx1"/>
                          </a:solidFill>
                          <a:effectLst/>
                          <a:uFillTx/>
                          <a:latin typeface="+mn-lt"/>
                          <a:ea typeface="+mn-ea"/>
                          <a:cs typeface="+mn-cs"/>
                          <a:sym typeface="Helvetica Light"/>
                        </a:rPr>
                        <a:t>Verbatim: </a:t>
                      </a:r>
                      <a:r>
                        <a:rPr lang="en-US" sz="2400" b="0" i="0" u="none" strike="noStrike" cap="none" spc="0" baseline="0" dirty="0" smtClean="0">
                          <a:ln>
                            <a:noFill/>
                          </a:ln>
                          <a:solidFill>
                            <a:schemeClr val="tx1"/>
                          </a:solidFill>
                          <a:effectLst/>
                          <a:uFillTx/>
                          <a:latin typeface="+mn-lt"/>
                          <a:ea typeface="+mn-ea"/>
                          <a:cs typeface="+mn-cs"/>
                          <a:sym typeface="Helvetica Light"/>
                        </a:rPr>
                        <a:t>Lâu lắm rồi mới xài lại nắp gập, con </a:t>
                      </a:r>
                      <a:r>
                        <a:rPr lang="en-US" sz="2400" b="0" i="0" u="none" strike="noStrike" cap="none" spc="0" baseline="0" dirty="0" err="1" smtClean="0">
                          <a:ln>
                            <a:noFill/>
                          </a:ln>
                          <a:solidFill>
                            <a:schemeClr val="tx1"/>
                          </a:solidFill>
                          <a:effectLst/>
                          <a:uFillTx/>
                          <a:latin typeface="+mn-lt"/>
                          <a:ea typeface="+mn-ea"/>
                          <a:cs typeface="+mn-cs"/>
                          <a:sym typeface="Helvetica Light"/>
                        </a:rPr>
                        <a:t>nokia</a:t>
                      </a:r>
                      <a:r>
                        <a:rPr lang="en-US" sz="2400" b="0" i="0" u="none" strike="noStrike" cap="none" spc="0" baseline="0" dirty="0" smtClean="0">
                          <a:ln>
                            <a:noFill/>
                          </a:ln>
                          <a:solidFill>
                            <a:schemeClr val="tx1"/>
                          </a:solidFill>
                          <a:effectLst/>
                          <a:uFillTx/>
                          <a:latin typeface="+mn-lt"/>
                          <a:ea typeface="+mn-ea"/>
                          <a:cs typeface="+mn-cs"/>
                          <a:sym typeface="Helvetica Light"/>
                        </a:rPr>
                        <a:t> 2720 flip này có nhiều </a:t>
                      </a:r>
                      <a:r>
                        <a:rPr lang="en-US" sz="2400" b="0" i="0" u="none" strike="noStrike" cap="none" spc="0" baseline="0" dirty="0" smtClean="0">
                          <a:ln>
                            <a:noFill/>
                          </a:ln>
                          <a:solidFill>
                            <a:srgbClr val="3684D7"/>
                          </a:solidFill>
                          <a:effectLst/>
                          <a:uFillTx/>
                          <a:latin typeface="+mn-lt"/>
                          <a:ea typeface="+mn-ea"/>
                          <a:cs typeface="+mn-cs"/>
                          <a:sym typeface="Helvetica Light"/>
                        </a:rPr>
                        <a:t>tính năng mới hợp thời </a:t>
                      </a:r>
                      <a:r>
                        <a:rPr lang="en-US" sz="2400" b="0" i="0" u="none" strike="noStrike" cap="none" spc="0" baseline="0" dirty="0" smtClean="0">
                          <a:ln>
                            <a:noFill/>
                          </a:ln>
                          <a:solidFill>
                            <a:schemeClr val="tx1"/>
                          </a:solidFill>
                          <a:effectLst/>
                          <a:uFillTx/>
                          <a:latin typeface="+mn-lt"/>
                          <a:ea typeface="+mn-ea"/>
                          <a:cs typeface="+mn-cs"/>
                          <a:sym typeface="Helvetica Light"/>
                        </a:rPr>
                        <a:t>cũng ngon – </a:t>
                      </a:r>
                      <a:r>
                        <a:rPr lang="en-US" sz="2400" b="0" i="0" u="none" strike="noStrike" cap="none" spc="0" baseline="0" dirty="0" smtClean="0">
                          <a:ln>
                            <a:noFill/>
                          </a:ln>
                          <a:solidFill>
                            <a:schemeClr val="tx1"/>
                          </a:solidFill>
                          <a:effectLst/>
                          <a:uFillTx/>
                          <a:latin typeface="+mn-lt"/>
                          <a:ea typeface="+mn-ea"/>
                          <a:cs typeface="+mn-cs"/>
                          <a:sym typeface="Helvetica Light"/>
                          <a:hlinkClick r:id="rId7"/>
                        </a:rPr>
                        <a:t>Link</a:t>
                      </a:r>
                      <a:r>
                        <a:rPr lang="en-US" sz="2400" b="0" i="0" u="none" strike="noStrike" cap="none" spc="0" baseline="0" dirty="0" smtClean="0">
                          <a:ln>
                            <a:noFill/>
                          </a:ln>
                          <a:solidFill>
                            <a:schemeClr val="tx1"/>
                          </a:solidFill>
                          <a:effectLst/>
                          <a:uFillTx/>
                          <a:latin typeface="+mn-lt"/>
                          <a:ea typeface="+mn-ea"/>
                          <a:cs typeface="+mn-cs"/>
                          <a:sym typeface="Helvetica Light"/>
                        </a:rPr>
                        <a:t> (Oct 01, 2019 07:04 AM)</a:t>
                      </a:r>
                      <a:endParaRPr lang="en-US" sz="2400" b="0" i="0" u="none" strike="noStrike" cap="none" spc="0" baseline="0" dirty="0">
                        <a:ln>
                          <a:noFill/>
                        </a:ln>
                        <a:solidFill>
                          <a:schemeClr val="tx1"/>
                        </a:solidFill>
                        <a:effectLst/>
                        <a:uFillTx/>
                        <a:latin typeface="Arial" panose="020B0604020202020204" pitchFamily="34" charset="0"/>
                        <a:ea typeface="+mn-ea"/>
                        <a:cs typeface="Arial" panose="020B0604020202020204" pitchFamily="34" charset="0"/>
                        <a:sym typeface="Helvetica Light"/>
                      </a:endParaRPr>
                    </a:p>
                  </a:txBody>
                  <a:tcPr>
                    <a:lnL w="38100" cap="flat" cmpd="sng" algn="ctr">
                      <a:solidFill>
                        <a:srgbClr val="5A9EF0"/>
                      </a:solidFill>
                      <a:prstDash val="sysDash"/>
                      <a:round/>
                      <a:headEnd type="none" w="med" len="med"/>
                      <a:tailEnd type="none" w="med" len="med"/>
                    </a:lnL>
                    <a:lnR w="38100" cap="flat" cmpd="sng" algn="ctr">
                      <a:solidFill>
                        <a:srgbClr val="5A9EF0"/>
                      </a:solidFill>
                      <a:prstDash val="sysDash"/>
                      <a:round/>
                      <a:headEnd type="none" w="med" len="med"/>
                      <a:tailEnd type="none" w="med" len="med"/>
                    </a:lnR>
                    <a:lnT w="38100" cap="flat" cmpd="sng" algn="ctr">
                      <a:solidFill>
                        <a:srgbClr val="5A9EF0"/>
                      </a:solidFill>
                      <a:prstDash val="sysDash"/>
                      <a:round/>
                      <a:headEnd type="none" w="med" len="med"/>
                      <a:tailEnd type="none" w="med" len="med"/>
                    </a:lnT>
                    <a:lnB w="38100" cap="flat" cmpd="sng" algn="ctr">
                      <a:solidFill>
                        <a:srgbClr val="5A9EF0"/>
                      </a:solidFill>
                      <a:prstDash val="sysDash"/>
                      <a:round/>
                      <a:headEnd type="none" w="med" len="med"/>
                      <a:tailEnd type="none" w="med" len="med"/>
                    </a:lnB>
                  </a:tcPr>
                </a:tc>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endParaRPr lang="en-US" sz="2400" b="0" dirty="0">
                        <a:solidFill>
                          <a:schemeClr val="tx1"/>
                        </a:solidFill>
                        <a:latin typeface="Arial" panose="020B0604020202020204" pitchFamily="34" charset="0"/>
                        <a:cs typeface="Arial" panose="020B0604020202020204" pitchFamily="34" charset="0"/>
                      </a:endParaRPr>
                    </a:p>
                  </a:txBody>
                  <a:tcPr>
                    <a:lnL w="38100" cap="flat" cmpd="sng" algn="ctr">
                      <a:solidFill>
                        <a:srgbClr val="5A9EF0"/>
                      </a:solidFill>
                      <a:prstDash val="sysDash"/>
                      <a:round/>
                      <a:headEnd type="none" w="med" len="med"/>
                      <a:tailEnd type="none" w="med" len="med"/>
                    </a:lnL>
                    <a:lnR w="38100" cap="flat" cmpd="sng" algn="ctr">
                      <a:solidFill>
                        <a:srgbClr val="A33123"/>
                      </a:solidFill>
                      <a:prstDash val="sysDash"/>
                      <a:round/>
                      <a:headEnd type="none" w="med" len="med"/>
                      <a:tailEnd type="none" w="med" len="med"/>
                    </a:lnR>
                    <a:lnT w="28575" cap="flat" cmpd="sng" algn="ctr">
                      <a:noFill/>
                      <a:prstDash val="sysDash"/>
                      <a:round/>
                      <a:headEnd type="none" w="med" len="med"/>
                      <a:tailEnd type="none" w="med" len="med"/>
                    </a:lnT>
                    <a:lnB w="28575"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just" defTabSz="825481" rtl="0" eaLnBrk="1" fontAlgn="auto" latinLnBrk="0" hangingPunct="1">
                        <a:lnSpc>
                          <a:spcPct val="100000"/>
                        </a:lnSpc>
                        <a:spcBef>
                          <a:spcPts val="0"/>
                        </a:spcBef>
                        <a:spcAft>
                          <a:spcPts val="0"/>
                        </a:spcAft>
                        <a:buClrTx/>
                        <a:buSzTx/>
                        <a:buFontTx/>
                        <a:buNone/>
                        <a:tabLst/>
                        <a:defRPr/>
                      </a:pPr>
                      <a:r>
                        <a:rPr lang="en-US" sz="2400" b="1" dirty="0">
                          <a:solidFill>
                            <a:schemeClr val="tx1"/>
                          </a:solidFill>
                          <a:latin typeface="Arial" panose="020B0604020202020204" pitchFamily="34" charset="0"/>
                          <a:cs typeface="Arial" panose="020B0604020202020204" pitchFamily="34" charset="0"/>
                        </a:rPr>
                        <a:t>    </a:t>
                      </a:r>
                      <a:r>
                        <a:rPr lang="en-US" sz="2400" b="1" dirty="0" smtClean="0">
                          <a:solidFill>
                            <a:schemeClr val="tx1"/>
                          </a:solidFill>
                          <a:latin typeface="Arial" panose="020B0604020202020204" pitchFamily="34" charset="0"/>
                          <a:cs typeface="Arial" panose="020B0604020202020204" pitchFamily="34" charset="0"/>
                        </a:rPr>
                        <a:t> </a:t>
                      </a:r>
                      <a:r>
                        <a:rPr lang="vi-VN" sz="2400" b="1" dirty="0" smtClean="0">
                          <a:solidFill>
                            <a:schemeClr val="tx1"/>
                          </a:solidFill>
                          <a:latin typeface="Arial" panose="020B0604020202020204" pitchFamily="34" charset="0"/>
                          <a:cs typeface="Arial" panose="020B0604020202020204" pitchFamily="34" charset="0"/>
                        </a:rPr>
                        <a:t>[</a:t>
                      </a:r>
                      <a:r>
                        <a:rPr lang="vi-VN" sz="2400" b="1" dirty="0">
                          <a:solidFill>
                            <a:schemeClr val="tx1"/>
                          </a:solidFill>
                          <a:latin typeface="Arial" panose="020B0604020202020204" pitchFamily="34" charset="0"/>
                          <a:cs typeface="Arial" panose="020B0604020202020204" pitchFamily="34" charset="0"/>
                        </a:rPr>
                        <a:t>Function</a:t>
                      </a:r>
                      <a:r>
                        <a:rPr lang="vi-VN" sz="2400" b="0" dirty="0">
                          <a:solidFill>
                            <a:schemeClr val="tx1"/>
                          </a:solidFill>
                          <a:latin typeface="Arial" panose="020B0604020202020204" pitchFamily="34" charset="0"/>
                          <a:cs typeface="Arial" panose="020B0604020202020204" pitchFamily="34" charset="0"/>
                        </a:rPr>
                        <a:t>]</a:t>
                      </a:r>
                      <a:r>
                        <a:rPr lang="en-US" sz="2400" b="0" baseline="0" dirty="0">
                          <a:solidFill>
                            <a:schemeClr val="tx1"/>
                          </a:solidFill>
                          <a:latin typeface="Arial" panose="020B0604020202020204" pitchFamily="34" charset="0"/>
                          <a:cs typeface="Arial" panose="020B0604020202020204" pitchFamily="34" charset="0"/>
                        </a:rPr>
                        <a:t> </a:t>
                      </a:r>
                      <a:r>
                        <a:rPr lang="en-US" sz="2400" b="1" baseline="0" dirty="0" smtClean="0">
                          <a:solidFill>
                            <a:schemeClr val="tx1"/>
                          </a:solidFill>
                          <a:latin typeface="Arial" panose="020B0604020202020204" pitchFamily="34" charset="0"/>
                          <a:cs typeface="Arial" panose="020B0604020202020204" pitchFamily="34" charset="0"/>
                        </a:rPr>
                        <a:t>Application not available </a:t>
                      </a:r>
                    </a:p>
                    <a:p>
                      <a:pPr marL="0" marR="0" indent="0" algn="just" defTabSz="825481" rtl="0" eaLnBrk="1" fontAlgn="auto" latinLnBrk="0" hangingPunct="1">
                        <a:lnSpc>
                          <a:spcPct val="100000"/>
                        </a:lnSpc>
                        <a:spcBef>
                          <a:spcPts val="0"/>
                        </a:spcBef>
                        <a:spcAft>
                          <a:spcPts val="0"/>
                        </a:spcAft>
                        <a:buClrTx/>
                        <a:buSzTx/>
                        <a:buFontTx/>
                        <a:buNone/>
                        <a:tabLst/>
                        <a:defRPr/>
                      </a:pPr>
                      <a:r>
                        <a:rPr lang="vi-VN" sz="2400" b="1" dirty="0" smtClean="0">
                          <a:solidFill>
                            <a:schemeClr val="tx1"/>
                          </a:solidFill>
                          <a:latin typeface="Arial" panose="020B0604020202020204" pitchFamily="34" charset="0"/>
                          <a:cs typeface="Arial" panose="020B0604020202020204" pitchFamily="34" charset="0"/>
                        </a:rPr>
                        <a:t>Verbatim:</a:t>
                      </a:r>
                      <a:r>
                        <a:rPr lang="vi-VN" sz="2400" b="0" dirty="0" smtClean="0">
                          <a:solidFill>
                            <a:schemeClr val="tx1"/>
                          </a:solidFill>
                          <a:latin typeface="Arial" panose="020B0604020202020204" pitchFamily="34" charset="0"/>
                          <a:cs typeface="Arial" panose="020B0604020202020204" pitchFamily="34" charset="0"/>
                        </a:rPr>
                        <a:t> </a:t>
                      </a:r>
                      <a:r>
                        <a:rPr lang="vi-VN" sz="2400" b="0" i="0" u="none" strike="noStrike" cap="none" spc="0" baseline="0" dirty="0" smtClean="0">
                          <a:ln>
                            <a:noFill/>
                          </a:ln>
                          <a:solidFill>
                            <a:schemeClr val="tx1"/>
                          </a:solidFill>
                          <a:effectLst/>
                          <a:uFillTx/>
                          <a:latin typeface="+mn-lt"/>
                          <a:ea typeface="+mn-ea"/>
                          <a:cs typeface="+mn-cs"/>
                          <a:sym typeface="Helvetica Light"/>
                        </a:rPr>
                        <a:t>Lâu rồi mới được ngắm Nokia nắp gập mẫu mới .... Đáng tiếc </a:t>
                      </a:r>
                      <a:r>
                        <a:rPr lang="vi-VN" sz="2400" b="0" i="0" u="none" strike="noStrike" cap="none" spc="0" baseline="0" dirty="0" smtClean="0">
                          <a:ln>
                            <a:noFill/>
                          </a:ln>
                          <a:solidFill>
                            <a:srgbClr val="C00000"/>
                          </a:solidFill>
                          <a:effectLst/>
                          <a:uFillTx/>
                          <a:latin typeface="+mn-lt"/>
                          <a:ea typeface="+mn-ea"/>
                          <a:cs typeface="+mn-cs"/>
                          <a:sym typeface="Helvetica Light"/>
                        </a:rPr>
                        <a:t>không hỗ trợ Zalo</a:t>
                      </a:r>
                      <a:r>
                        <a:rPr lang="en-US" sz="2400" b="0" i="0" u="none" strike="noStrike" cap="none" spc="0" baseline="0" dirty="0" smtClean="0">
                          <a:ln>
                            <a:noFill/>
                          </a:ln>
                          <a:solidFill>
                            <a:srgbClr val="C00000"/>
                          </a:solidFill>
                          <a:effectLst/>
                          <a:uFillTx/>
                          <a:latin typeface="+mn-lt"/>
                          <a:ea typeface="+mn-ea"/>
                          <a:cs typeface="+mn-cs"/>
                          <a:sym typeface="Helvetica Light"/>
                        </a:rPr>
                        <a:t> </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smtClean="0">
                          <a:ln>
                            <a:noFill/>
                          </a:ln>
                          <a:solidFill>
                            <a:schemeClr val="tx1"/>
                          </a:solidFill>
                          <a:effectLst/>
                          <a:uFillTx/>
                          <a:latin typeface="+mn-lt"/>
                          <a:ea typeface="+mn-ea"/>
                          <a:cs typeface="+mn-cs"/>
                          <a:sym typeface="Helvetica Light"/>
                          <a:hlinkClick r:id="rId8"/>
                        </a:rPr>
                        <a:t>Link</a:t>
                      </a:r>
                      <a:r>
                        <a:rPr lang="en-US" sz="2400" b="0" i="0" u="none" strike="noStrike" cap="none" spc="0" baseline="0" dirty="0" smtClean="0">
                          <a:ln>
                            <a:noFill/>
                          </a:ln>
                          <a:solidFill>
                            <a:schemeClr val="tx1"/>
                          </a:solidFill>
                          <a:effectLst/>
                          <a:uFillTx/>
                          <a:latin typeface="+mn-lt"/>
                          <a:ea typeface="+mn-ea"/>
                          <a:cs typeface="+mn-cs"/>
                          <a:sym typeface="Helvetica Light"/>
                        </a:rPr>
                        <a:t> (Oct 04, 2019 10:54 AM)</a:t>
                      </a:r>
                    </a:p>
                    <a:p>
                      <a:pPr marL="0" marR="0" indent="0" algn="just" defTabSz="825481" rtl="0" eaLnBrk="1" fontAlgn="auto" latinLnBrk="0" hangingPunct="1">
                        <a:lnSpc>
                          <a:spcPct val="100000"/>
                        </a:lnSpc>
                        <a:spcBef>
                          <a:spcPts val="0"/>
                        </a:spcBef>
                        <a:spcAft>
                          <a:spcPts val="0"/>
                        </a:spcAft>
                        <a:buClrTx/>
                        <a:buSzTx/>
                        <a:buFontTx/>
                        <a:buNone/>
                        <a:tabLst/>
                        <a:defRPr/>
                      </a:pPr>
                      <a:r>
                        <a:rPr lang="en-US" sz="2400" b="0" i="0" u="none" strike="noStrike" cap="none" spc="0" baseline="0" dirty="0" smtClean="0">
                          <a:ln>
                            <a:noFill/>
                          </a:ln>
                          <a:solidFill>
                            <a:schemeClr val="tx1"/>
                          </a:solidFill>
                          <a:effectLst/>
                          <a:uFillTx/>
                          <a:latin typeface="+mn-lt"/>
                          <a:ea typeface="+mn-ea"/>
                          <a:cs typeface="+mn-cs"/>
                          <a:sym typeface="Helvetica Light"/>
                        </a:rPr>
                        <a:t>Verbatim: </a:t>
                      </a:r>
                      <a:r>
                        <a:rPr lang="vi-VN" sz="2400" b="0" i="0" u="none" strike="noStrike" cap="none" spc="0" baseline="0" dirty="0" smtClean="0">
                          <a:ln>
                            <a:noFill/>
                          </a:ln>
                          <a:solidFill>
                            <a:schemeClr val="tx1"/>
                          </a:solidFill>
                          <a:effectLst/>
                          <a:uFillTx/>
                          <a:latin typeface="+mn-lt"/>
                          <a:ea typeface="+mn-ea"/>
                          <a:cs typeface="+mn-cs"/>
                          <a:sym typeface="Helvetica Light"/>
                        </a:rPr>
                        <a:t>con này chỉ cần: nghe gọi, nhắn tin, đồng bộ danh bạ google và phát wifi bằng 4G là đủ. </a:t>
                      </a:r>
                      <a:r>
                        <a:rPr lang="vi-VN" sz="2400" b="0" i="0" u="none" strike="noStrike" cap="none" spc="0" baseline="0" dirty="0" smtClean="0">
                          <a:ln>
                            <a:noFill/>
                          </a:ln>
                          <a:solidFill>
                            <a:srgbClr val="C00000"/>
                          </a:solidFill>
                          <a:effectLst/>
                          <a:uFillTx/>
                          <a:latin typeface="+mn-lt"/>
                          <a:ea typeface="+mn-ea"/>
                          <a:cs typeface="+mn-cs"/>
                          <a:sym typeface="Helvetica Light"/>
                        </a:rPr>
                        <a:t>không cần nhét thêm </a:t>
                      </a:r>
                      <a:r>
                        <a:rPr lang="vi-VN" sz="2400" b="0" i="0" u="none" strike="noStrike" cap="none" spc="0" baseline="0" dirty="0" smtClean="0">
                          <a:ln>
                            <a:noFill/>
                          </a:ln>
                          <a:solidFill>
                            <a:schemeClr val="tx1"/>
                          </a:solidFill>
                          <a:effectLst/>
                          <a:uFillTx/>
                          <a:latin typeface="+mn-lt"/>
                          <a:ea typeface="+mn-ea"/>
                          <a:cs typeface="+mn-cs"/>
                          <a:sym typeface="Helvetica Light"/>
                        </a:rPr>
                        <a:t>cả đống (</a:t>
                      </a:r>
                      <a:r>
                        <a:rPr lang="vi-VN" sz="2400" b="0" i="0" u="none" strike="noStrike" cap="none" spc="0" baseline="0" dirty="0" smtClean="0">
                          <a:ln>
                            <a:noFill/>
                          </a:ln>
                          <a:solidFill>
                            <a:srgbClr val="C00000"/>
                          </a:solidFill>
                          <a:effectLst/>
                          <a:uFillTx/>
                          <a:latin typeface="+mn-lt"/>
                          <a:ea typeface="+mn-ea"/>
                          <a:cs typeface="+mn-cs"/>
                          <a:sym typeface="Helvetica Light"/>
                        </a:rPr>
                        <a:t>maps, assistant, youtube, game...</a:t>
                      </a:r>
                      <a:r>
                        <a:rPr lang="vi-VN" sz="2400" b="0" i="0" u="none" strike="noStrike" cap="none" spc="0" baseline="0" dirty="0" smtClean="0">
                          <a:ln>
                            <a:noFill/>
                          </a:ln>
                          <a:solidFill>
                            <a:schemeClr val="tx1"/>
                          </a:solidFill>
                          <a:effectLst/>
                          <a:uFillTx/>
                          <a:latin typeface="+mn-lt"/>
                          <a:ea typeface="+mn-ea"/>
                          <a:cs typeface="+mn-cs"/>
                          <a:sym typeface="Helvetica Light"/>
                        </a:rPr>
                        <a:t>) vào cho máy nó thêm chậm. Những người mua con này chủ yếu làm máy phụ nghe gọi chứ chẳng ai xài để coi youtube hay lên mạng cả</a:t>
                      </a:r>
                      <a:r>
                        <a:rPr lang="en-US" sz="2400" b="0" i="0" u="none" strike="noStrike" cap="none" spc="0" baseline="0" dirty="0" smtClean="0">
                          <a:ln>
                            <a:noFill/>
                          </a:ln>
                          <a:solidFill>
                            <a:schemeClr val="tx1"/>
                          </a:solidFill>
                          <a:effectLst/>
                          <a:uFillTx/>
                          <a:latin typeface="+mn-lt"/>
                          <a:ea typeface="+mn-ea"/>
                          <a:cs typeface="+mn-cs"/>
                          <a:sym typeface="Helvetica Light"/>
                        </a:rPr>
                        <a:t> - </a:t>
                      </a:r>
                      <a:r>
                        <a:rPr lang="en-US" sz="2400" b="0" i="0" u="none" strike="noStrike" cap="none" spc="0" baseline="0" dirty="0" smtClean="0">
                          <a:ln>
                            <a:noFill/>
                          </a:ln>
                          <a:solidFill>
                            <a:schemeClr val="tx1"/>
                          </a:solidFill>
                          <a:effectLst/>
                          <a:uFillTx/>
                          <a:latin typeface="+mn-lt"/>
                          <a:ea typeface="+mn-ea"/>
                          <a:cs typeface="+mn-cs"/>
                          <a:sym typeface="Helvetica Light"/>
                          <a:hlinkClick r:id="rId9"/>
                        </a:rPr>
                        <a:t>Link</a:t>
                      </a:r>
                      <a:r>
                        <a:rPr lang="en-US" sz="2400" b="0" i="0" u="none" strike="noStrike" cap="none" spc="0" baseline="0" dirty="0" smtClean="0">
                          <a:ln>
                            <a:noFill/>
                          </a:ln>
                          <a:solidFill>
                            <a:schemeClr val="tx1"/>
                          </a:solidFill>
                          <a:effectLst/>
                          <a:uFillTx/>
                          <a:latin typeface="+mn-lt"/>
                          <a:ea typeface="+mn-ea"/>
                          <a:cs typeface="+mn-cs"/>
                          <a:sym typeface="Helvetica Light"/>
                        </a:rPr>
                        <a:t> (Oct 03, 2019 04:10 PM)</a:t>
                      </a:r>
                    </a:p>
                    <a:p>
                      <a:pPr marL="0" marR="0" indent="0" algn="just" defTabSz="825481" rtl="0" eaLnBrk="1" fontAlgn="auto" latinLnBrk="0" hangingPunct="1">
                        <a:lnSpc>
                          <a:spcPct val="100000"/>
                        </a:lnSpc>
                        <a:spcBef>
                          <a:spcPts val="0"/>
                        </a:spcBef>
                        <a:spcAft>
                          <a:spcPts val="0"/>
                        </a:spcAft>
                        <a:buClrTx/>
                        <a:buSzTx/>
                        <a:buFontTx/>
                        <a:buNone/>
                        <a:tabLst/>
                        <a:defRPr/>
                      </a:pPr>
                      <a:r>
                        <a:rPr lang="en-US" sz="2400" b="1" i="0" u="none" strike="noStrike" cap="none" spc="0" baseline="0" dirty="0" smtClean="0">
                          <a:ln>
                            <a:noFill/>
                          </a:ln>
                          <a:solidFill>
                            <a:schemeClr val="tx1"/>
                          </a:solidFill>
                          <a:effectLst/>
                          <a:uFillTx/>
                          <a:latin typeface="+mn-lt"/>
                          <a:ea typeface="+mn-ea"/>
                          <a:cs typeface="+mn-cs"/>
                          <a:sym typeface="Helvetica Light"/>
                        </a:rPr>
                        <a:t>     [Price] Too Expensive</a:t>
                      </a:r>
                    </a:p>
                    <a:p>
                      <a:pPr marL="0" marR="0" indent="0" algn="just" defTabSz="825481" rtl="0" eaLnBrk="1" fontAlgn="auto" latinLnBrk="0" hangingPunct="1">
                        <a:lnSpc>
                          <a:spcPct val="100000"/>
                        </a:lnSpc>
                        <a:spcBef>
                          <a:spcPts val="0"/>
                        </a:spcBef>
                        <a:spcAft>
                          <a:spcPts val="0"/>
                        </a:spcAft>
                        <a:buClrTx/>
                        <a:buSzTx/>
                        <a:buFontTx/>
                        <a:buNone/>
                        <a:tabLst/>
                        <a:defRPr/>
                      </a:pPr>
                      <a:r>
                        <a:rPr lang="en-US" sz="2400" b="1" i="0" u="none" strike="noStrike" cap="none" spc="0" baseline="0" dirty="0" smtClean="0">
                          <a:ln>
                            <a:noFill/>
                          </a:ln>
                          <a:solidFill>
                            <a:schemeClr val="tx1"/>
                          </a:solidFill>
                          <a:effectLst/>
                          <a:uFillTx/>
                          <a:latin typeface="+mn-lt"/>
                          <a:ea typeface="+mn-ea"/>
                          <a:cs typeface="+mn-cs"/>
                          <a:sym typeface="Helvetica Light"/>
                        </a:rPr>
                        <a:t>Verbatim: </a:t>
                      </a:r>
                      <a:r>
                        <a:rPr lang="vi-VN" dirty="0" smtClean="0">
                          <a:solidFill>
                            <a:srgbClr val="C00000"/>
                          </a:solidFill>
                          <a:effectLst/>
                        </a:rPr>
                        <a:t>Giá quá chát</a:t>
                      </a:r>
                      <a:r>
                        <a:rPr lang="vi-VN" dirty="0" smtClean="0">
                          <a:effectLst/>
                        </a:rPr>
                        <a:t>. 1tr may ra có người mua</a:t>
                      </a:r>
                      <a:r>
                        <a:rPr lang="en-US" baseline="0" dirty="0" smtClean="0">
                          <a:effectLst/>
                        </a:rPr>
                        <a:t> – </a:t>
                      </a:r>
                      <a:r>
                        <a:rPr lang="en-US" baseline="0" dirty="0" smtClean="0">
                          <a:effectLst/>
                          <a:hlinkClick r:id="rId10"/>
                        </a:rPr>
                        <a:t>Link</a:t>
                      </a:r>
                      <a:r>
                        <a:rPr lang="en-US" baseline="0" dirty="0" smtClean="0">
                          <a:effectLst/>
                        </a:rPr>
                        <a:t> (</a:t>
                      </a:r>
                      <a:r>
                        <a:rPr lang="en-US" sz="2400" b="0" i="0" u="none" strike="noStrike" cap="none" spc="0" baseline="0" dirty="0" smtClean="0">
                          <a:ln>
                            <a:noFill/>
                          </a:ln>
                          <a:solidFill>
                            <a:schemeClr val="tx1"/>
                          </a:solidFill>
                          <a:effectLst/>
                          <a:uFillTx/>
                          <a:latin typeface="+mn-lt"/>
                          <a:ea typeface="+mn-ea"/>
                          <a:cs typeface="+mn-cs"/>
                          <a:sym typeface="Helvetica Light"/>
                        </a:rPr>
                        <a:t>Oct 12, 2019 06:57 PM)</a:t>
                      </a:r>
                    </a:p>
                    <a:p>
                      <a:pPr marL="0" marR="0" indent="0" algn="just" defTabSz="825481" rtl="0" eaLnBrk="1" fontAlgn="auto" latinLnBrk="0" hangingPunct="1">
                        <a:lnSpc>
                          <a:spcPct val="100000"/>
                        </a:lnSpc>
                        <a:spcBef>
                          <a:spcPts val="0"/>
                        </a:spcBef>
                        <a:spcAft>
                          <a:spcPts val="0"/>
                        </a:spcAft>
                        <a:buClrTx/>
                        <a:buSzTx/>
                        <a:buFontTx/>
                        <a:buNone/>
                        <a:tabLst/>
                        <a:defRPr/>
                      </a:pPr>
                      <a:r>
                        <a:rPr lang="en-US" sz="2400" b="1" i="0" u="none" strike="noStrike" cap="none" spc="0" baseline="0" dirty="0" smtClean="0">
                          <a:ln>
                            <a:noFill/>
                          </a:ln>
                          <a:solidFill>
                            <a:schemeClr val="tx1"/>
                          </a:solidFill>
                          <a:effectLst/>
                          <a:uFillTx/>
                          <a:latin typeface="+mn-lt"/>
                          <a:ea typeface="+mn-ea"/>
                          <a:cs typeface="+mn-cs"/>
                          <a:sym typeface="Helvetica Light"/>
                        </a:rPr>
                        <a:t>Verbatim: </a:t>
                      </a:r>
                      <a:r>
                        <a:rPr lang="vi-VN" sz="2400" b="0" i="0" u="none" strike="noStrike" cap="none" spc="0" baseline="0" dirty="0" smtClean="0">
                          <a:ln>
                            <a:noFill/>
                          </a:ln>
                          <a:solidFill>
                            <a:schemeClr val="tx1"/>
                          </a:solidFill>
                          <a:effectLst/>
                          <a:uFillTx/>
                          <a:latin typeface="+mn-lt"/>
                          <a:ea typeface="+mn-ea"/>
                          <a:cs typeface="+mn-cs"/>
                          <a:sym typeface="Helvetica Light"/>
                        </a:rPr>
                        <a:t>Cấu hình tương đương 8110 4G...mà giá hơn 1tr.... Con này </a:t>
                      </a:r>
                      <a:r>
                        <a:rPr lang="vi-VN" sz="2400" b="0" i="0" u="none" strike="noStrike" cap="none" spc="0" baseline="0" dirty="0" smtClean="0">
                          <a:ln>
                            <a:noFill/>
                          </a:ln>
                          <a:solidFill>
                            <a:srgbClr val="C00000"/>
                          </a:solidFill>
                          <a:effectLst/>
                          <a:uFillTx/>
                          <a:latin typeface="+mn-lt"/>
                          <a:ea typeface="+mn-ea"/>
                          <a:cs typeface="+mn-cs"/>
                          <a:sym typeface="Helvetica Light"/>
                        </a:rPr>
                        <a:t>tầm 1tr5 mới hợp lý</a:t>
                      </a:r>
                      <a:r>
                        <a:rPr lang="en-US" sz="2400" b="0" i="0" u="none" strike="noStrike" cap="none" spc="0" baseline="0" dirty="0" smtClean="0">
                          <a:ln>
                            <a:noFill/>
                          </a:ln>
                          <a:solidFill>
                            <a:srgbClr val="C00000"/>
                          </a:solidFill>
                          <a:effectLst/>
                          <a:uFillTx/>
                          <a:latin typeface="+mn-lt"/>
                          <a:ea typeface="+mn-ea"/>
                          <a:cs typeface="+mn-cs"/>
                          <a:sym typeface="Helvetica Light"/>
                        </a:rPr>
                        <a:t> </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smtClean="0">
                          <a:ln>
                            <a:noFill/>
                          </a:ln>
                          <a:solidFill>
                            <a:schemeClr val="tx1"/>
                          </a:solidFill>
                          <a:effectLst/>
                          <a:uFillTx/>
                          <a:latin typeface="+mn-lt"/>
                          <a:ea typeface="+mn-ea"/>
                          <a:cs typeface="+mn-cs"/>
                          <a:sym typeface="Helvetica Light"/>
                          <a:hlinkClick r:id="rId11"/>
                        </a:rPr>
                        <a:t>Link</a:t>
                      </a:r>
                      <a:r>
                        <a:rPr lang="en-US" sz="2400" b="0" i="0" u="none" strike="noStrike" cap="none" spc="0" baseline="0" dirty="0" smtClean="0">
                          <a:ln>
                            <a:noFill/>
                          </a:ln>
                          <a:solidFill>
                            <a:schemeClr val="tx1"/>
                          </a:solidFill>
                          <a:effectLst/>
                          <a:uFillTx/>
                          <a:latin typeface="+mn-lt"/>
                          <a:ea typeface="+mn-ea"/>
                          <a:cs typeface="+mn-cs"/>
                          <a:sym typeface="Helvetica Light"/>
                        </a:rPr>
                        <a:t> (Oct 07, 2019 10:56 AM)</a:t>
                      </a:r>
                      <a:endParaRPr lang="vi-VN" dirty="0" smtClean="0">
                        <a:effectLst/>
                      </a:endParaRPr>
                    </a:p>
                  </a:txBody>
                  <a:tcPr>
                    <a:lnL w="38100" cap="flat" cmpd="sng" algn="ctr">
                      <a:solidFill>
                        <a:srgbClr val="A33123"/>
                      </a:solidFill>
                      <a:prstDash val="sysDash"/>
                      <a:round/>
                      <a:headEnd type="none" w="med" len="med"/>
                      <a:tailEnd type="none" w="med" len="med"/>
                    </a:lnL>
                    <a:lnR w="38100" cap="flat" cmpd="sng" algn="ctr">
                      <a:solidFill>
                        <a:srgbClr val="A33123"/>
                      </a:solidFill>
                      <a:prstDash val="sysDash"/>
                      <a:round/>
                      <a:headEnd type="none" w="med" len="med"/>
                      <a:tailEnd type="none" w="med" len="med"/>
                    </a:lnR>
                    <a:lnT w="38100" cap="flat" cmpd="sng" algn="ctr">
                      <a:solidFill>
                        <a:srgbClr val="A33123"/>
                      </a:solidFill>
                      <a:prstDash val="sysDash"/>
                      <a:round/>
                      <a:headEnd type="none" w="med" len="med"/>
                      <a:tailEnd type="none" w="med" len="med"/>
                    </a:lnT>
                    <a:lnB w="38100" cap="flat" cmpd="sng" algn="ctr">
                      <a:solidFill>
                        <a:srgbClr val="A33123"/>
                      </a:solidFill>
                      <a:prstDash val="sysDash"/>
                      <a:round/>
                      <a:headEnd type="none" w="med" len="med"/>
                      <a:tailEnd type="none" w="med" len="med"/>
                    </a:lnB>
                  </a:tcPr>
                </a:tc>
                <a:extLst>
                  <a:ext uri="{0D108BD9-81ED-4DB2-BD59-A6C34878D82A}">
                    <a16:rowId xmlns:a16="http://schemas.microsoft.com/office/drawing/2014/main" val="3091367901"/>
                  </a:ext>
                </a:extLst>
              </a:tr>
            </a:tbl>
          </a:graphicData>
        </a:graphic>
      </p:graphicFrame>
      <p:sp>
        <p:nvSpPr>
          <p:cNvPr id="2" name="Title 1"/>
          <p:cNvSpPr>
            <a:spLocks noGrp="1"/>
          </p:cNvSpPr>
          <p:nvPr>
            <p:ph type="title"/>
          </p:nvPr>
        </p:nvSpPr>
        <p:spPr>
          <a:xfrm>
            <a:off x="4558926" y="454972"/>
            <a:ext cx="18403954" cy="1131656"/>
          </a:xfrm>
        </p:spPr>
        <p:txBody>
          <a:bodyPr>
            <a:normAutofit/>
          </a:bodyPr>
          <a:lstStyle/>
          <a:p>
            <a:r>
              <a:rPr lang="en-US" sz="5400" b="1" dirty="0">
                <a:solidFill>
                  <a:srgbClr val="C00000"/>
                </a:solidFill>
              </a:rPr>
              <a:t>FEEDBACKS ON PRODUCT ATTRIBUTES</a:t>
            </a:r>
          </a:p>
        </p:txBody>
      </p:sp>
      <p:sp>
        <p:nvSpPr>
          <p:cNvPr id="7" name="TextBox 6">
            <a:extLst>
              <a:ext uri="{FF2B5EF4-FFF2-40B4-BE49-F238E27FC236}">
                <a16:creationId xmlns:a16="http://schemas.microsoft.com/office/drawing/2014/main" id="{9F374E65-83AC-3246-A904-3365F1236C3B}"/>
              </a:ext>
            </a:extLst>
          </p:cNvPr>
          <p:cNvSpPr txBox="1"/>
          <p:nvPr/>
        </p:nvSpPr>
        <p:spPr>
          <a:xfrm>
            <a:off x="1346154" y="2142385"/>
            <a:ext cx="21836181" cy="564257"/>
          </a:xfrm>
          <a:prstGeom prst="rect">
            <a:avLst/>
          </a:prstGeom>
          <a:solidFill>
            <a:srgbClr val="3D609C"/>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3000" b="1" i="0" u="none" strike="noStrike" kern="0" cap="none" spc="0" normalizeH="0" baseline="0" noProof="0" dirty="0">
                <a:ln>
                  <a:noFill/>
                </a:ln>
                <a:solidFill>
                  <a:srgbClr val="FFFFFF"/>
                </a:solidFill>
                <a:effectLst/>
                <a:uLnTx/>
                <a:uFillTx/>
                <a:latin typeface="Helvetica" panose="020B0604020202020204" pitchFamily="34" charset="0"/>
                <a:ea typeface="+mn-ea"/>
                <a:cs typeface="Helvetica" panose="020B0604020202020204" pitchFamily="34" charset="0"/>
                <a:sym typeface="Helvetica Light"/>
              </a:rPr>
              <a:t>PRODUCT ATTRIBUTES PERFORMANCE</a:t>
            </a:r>
          </a:p>
        </p:txBody>
      </p:sp>
      <p:pic>
        <p:nvPicPr>
          <p:cNvPr id="20" name="Picture 19">
            <a:extLst>
              <a:ext uri="{FF2B5EF4-FFF2-40B4-BE49-F238E27FC236}">
                <a16:creationId xmlns:a16="http://schemas.microsoft.com/office/drawing/2014/main" id="{C5D4FBF0-FECB-8145-B75E-D952FA6AF514}"/>
              </a:ext>
            </a:extLst>
          </p:cNvPr>
          <p:cNvPicPr>
            <a:picLocks noChangeAspect="1"/>
          </p:cNvPicPr>
          <p:nvPr/>
        </p:nvPicPr>
        <p:blipFill>
          <a:blip r:embed="rId12"/>
          <a:stretch>
            <a:fillRect/>
          </a:stretch>
        </p:blipFill>
        <p:spPr>
          <a:xfrm>
            <a:off x="17403010" y="1598323"/>
            <a:ext cx="4064000" cy="508000"/>
          </a:xfrm>
          <a:prstGeom prst="rect">
            <a:avLst/>
          </a:prstGeom>
        </p:spPr>
      </p:pic>
      <p:sp>
        <p:nvSpPr>
          <p:cNvPr id="8" name="TextBox 7">
            <a:extLst>
              <a:ext uri="{FF2B5EF4-FFF2-40B4-BE49-F238E27FC236}">
                <a16:creationId xmlns:a16="http://schemas.microsoft.com/office/drawing/2014/main" id="{58FBBD3F-6553-6E42-B693-9C1A46B876A0}"/>
              </a:ext>
            </a:extLst>
          </p:cNvPr>
          <p:cNvSpPr txBox="1"/>
          <p:nvPr/>
        </p:nvSpPr>
        <p:spPr>
          <a:xfrm>
            <a:off x="3748608" y="6519244"/>
            <a:ext cx="1620636"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3000" b="1" i="0" u="none" strike="noStrike" kern="0" cap="none" spc="0" normalizeH="0" baseline="0" noProof="0" dirty="0" smtClean="0">
                <a:ln>
                  <a:noFill/>
                </a:ln>
                <a:solidFill>
                  <a:srgbClr val="000000"/>
                </a:solidFill>
                <a:effectLst/>
                <a:uLnTx/>
                <a:uFillTx/>
                <a:latin typeface="Arial"/>
                <a:ea typeface="+mn-ea"/>
                <a:cs typeface="+mn-cs"/>
                <a:sym typeface="Helvetica Light"/>
              </a:rPr>
              <a:t>Period </a:t>
            </a:r>
            <a:r>
              <a:rPr kumimoji="0" lang="en-US" sz="3000" b="1" i="0" u="none" strike="noStrike" kern="0" cap="none" spc="0" normalizeH="0" baseline="0" noProof="0" dirty="0">
                <a:ln>
                  <a:noFill/>
                </a:ln>
                <a:solidFill>
                  <a:srgbClr val="000000"/>
                </a:solidFill>
                <a:effectLst/>
                <a:uLnTx/>
                <a:uFillTx/>
                <a:latin typeface="Arial"/>
                <a:ea typeface="+mn-ea"/>
                <a:cs typeface="+mn-cs"/>
                <a:sym typeface="Helvetica Light"/>
              </a:rPr>
              <a:t>1</a:t>
            </a:r>
          </a:p>
        </p:txBody>
      </p:sp>
      <p:sp>
        <p:nvSpPr>
          <p:cNvPr id="29" name="TextBox 28">
            <a:extLst>
              <a:ext uri="{FF2B5EF4-FFF2-40B4-BE49-F238E27FC236}">
                <a16:creationId xmlns:a16="http://schemas.microsoft.com/office/drawing/2014/main" id="{B716B593-706B-2841-B58D-7E3949A474E4}"/>
              </a:ext>
            </a:extLst>
          </p:cNvPr>
          <p:cNvSpPr txBox="1"/>
          <p:nvPr/>
        </p:nvSpPr>
        <p:spPr>
          <a:xfrm>
            <a:off x="10280977" y="6503657"/>
            <a:ext cx="1620636"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3000" b="1" i="0" u="none" strike="noStrike" kern="0" cap="none" spc="0" normalizeH="0" baseline="0" noProof="0" dirty="0" smtClean="0">
                <a:ln>
                  <a:noFill/>
                </a:ln>
                <a:solidFill>
                  <a:srgbClr val="000000"/>
                </a:solidFill>
                <a:effectLst/>
                <a:uLnTx/>
                <a:uFillTx/>
                <a:latin typeface="Arial"/>
                <a:ea typeface="+mn-ea"/>
                <a:cs typeface="+mn-cs"/>
                <a:sym typeface="Helvetica Light"/>
              </a:rPr>
              <a:t>Period </a:t>
            </a:r>
            <a:r>
              <a:rPr kumimoji="0" lang="en-US" sz="3000" b="1" i="0" u="none" strike="noStrike" kern="0" cap="none" spc="0" normalizeH="0" baseline="0" noProof="0" dirty="0">
                <a:ln>
                  <a:noFill/>
                </a:ln>
                <a:solidFill>
                  <a:srgbClr val="000000"/>
                </a:solidFill>
                <a:effectLst/>
                <a:uLnTx/>
                <a:uFillTx/>
                <a:latin typeface="Arial"/>
                <a:ea typeface="+mn-ea"/>
                <a:cs typeface="+mn-cs"/>
                <a:sym typeface="Helvetica Light"/>
              </a:rPr>
              <a:t>2</a:t>
            </a:r>
          </a:p>
        </p:txBody>
      </p:sp>
      <p:sp>
        <p:nvSpPr>
          <p:cNvPr id="30" name="TextBox 29">
            <a:extLst>
              <a:ext uri="{FF2B5EF4-FFF2-40B4-BE49-F238E27FC236}">
                <a16:creationId xmlns:a16="http://schemas.microsoft.com/office/drawing/2014/main" id="{FCEF31E8-B137-4945-8C79-AC386E1C6636}"/>
              </a:ext>
            </a:extLst>
          </p:cNvPr>
          <p:cNvSpPr txBox="1"/>
          <p:nvPr/>
        </p:nvSpPr>
        <p:spPr>
          <a:xfrm>
            <a:off x="17865406" y="6492524"/>
            <a:ext cx="2795637"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3000" b="1" i="0" u="none" strike="noStrike" kern="0" cap="none" spc="0" normalizeH="0" baseline="0" noProof="0" dirty="0" smtClean="0">
                <a:ln>
                  <a:noFill/>
                </a:ln>
                <a:solidFill>
                  <a:srgbClr val="000000"/>
                </a:solidFill>
                <a:effectLst/>
                <a:uLnTx/>
                <a:uFillTx/>
                <a:latin typeface="Arial"/>
                <a:ea typeface="+mn-ea"/>
                <a:cs typeface="+mn-cs"/>
                <a:sym typeface="Helvetica Light"/>
              </a:rPr>
              <a:t>Current Period</a:t>
            </a:r>
          </a:p>
        </p:txBody>
      </p:sp>
      <p:cxnSp>
        <p:nvCxnSpPr>
          <p:cNvPr id="11" name="Straight Connector 10"/>
          <p:cNvCxnSpPr/>
          <p:nvPr/>
        </p:nvCxnSpPr>
        <p:spPr>
          <a:xfrm>
            <a:off x="1600200" y="6464876"/>
            <a:ext cx="21183600" cy="0"/>
          </a:xfrm>
          <a:prstGeom prst="line">
            <a:avLst/>
          </a:prstGeom>
          <a:noFill/>
          <a:ln w="2540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3" name="Slide Number Placeholder 2"/>
          <p:cNvSpPr>
            <a:spLocks noGrp="1"/>
          </p:cNvSpPr>
          <p:nvPr>
            <p:ph type="sldNum" sz="quarter" idx="2"/>
          </p:nvPr>
        </p:nvSpPr>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Arial"/>
                <a:cs typeface="Calibri"/>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26</a:t>
            </a:fld>
            <a:endParaRPr kumimoji="0" lang="en-US" sz="2100" b="1" i="0" u="none" strike="noStrike" kern="0" cap="none" spc="0" normalizeH="0" baseline="0" noProof="0" dirty="0">
              <a:ln>
                <a:noFill/>
              </a:ln>
              <a:solidFill>
                <a:srgbClr val="FFFFFF"/>
              </a:solidFill>
              <a:effectLst/>
              <a:uLnTx/>
              <a:uFillTx/>
              <a:latin typeface="Arial"/>
              <a:cs typeface="Calibri"/>
              <a:sym typeface="Helvetica"/>
            </a:endParaRPr>
          </a:p>
        </p:txBody>
      </p:sp>
      <p:graphicFrame>
        <p:nvGraphicFramePr>
          <p:cNvPr id="14" name="Chart 15">
            <a:extLst>
              <a:ext uri="{FF2B5EF4-FFF2-40B4-BE49-F238E27FC236}">
                <a16:creationId xmlns:a16="http://schemas.microsoft.com/office/drawing/2014/main" id="{4FB8978E-236D-43FA-AF74-3D04CC8AA7AB}"/>
              </a:ext>
            </a:extLst>
          </p:cNvPr>
          <p:cNvGraphicFramePr/>
          <p:nvPr>
            <p:extLst>
              <p:ext uri="{D42A27DB-BD31-4B8C-83A1-F6EECF244321}">
                <p14:modId xmlns:p14="http://schemas.microsoft.com/office/powerpoint/2010/main" val="3365656599"/>
              </p:ext>
            </p:extLst>
          </p:nvPr>
        </p:nvGraphicFramePr>
        <p:xfrm>
          <a:off x="8455002" y="2669325"/>
          <a:ext cx="7824420" cy="3832868"/>
        </p:xfrm>
        <a:graphic>
          <a:graphicData uri="http://schemas.openxmlformats.org/drawingml/2006/chart">
            <c:chart xmlns:c="http://schemas.openxmlformats.org/drawingml/2006/chart" xmlns:r="http://schemas.openxmlformats.org/officeDocument/2006/relationships" r:id="rId13"/>
          </a:graphicData>
        </a:graphic>
      </p:graphicFrame>
      <p:graphicFrame>
        <p:nvGraphicFramePr>
          <p:cNvPr id="15" name="Chart 15">
            <a:extLst>
              <a:ext uri="{FF2B5EF4-FFF2-40B4-BE49-F238E27FC236}">
                <a16:creationId xmlns:a16="http://schemas.microsoft.com/office/drawing/2014/main" id="{4FB8978E-236D-43FA-AF74-3D04CC8AA7AB}"/>
              </a:ext>
            </a:extLst>
          </p:cNvPr>
          <p:cNvGraphicFramePr/>
          <p:nvPr>
            <p:extLst>
              <p:ext uri="{D42A27DB-BD31-4B8C-83A1-F6EECF244321}">
                <p14:modId xmlns:p14="http://schemas.microsoft.com/office/powerpoint/2010/main" val="533065097"/>
              </p:ext>
            </p:extLst>
          </p:nvPr>
        </p:nvGraphicFramePr>
        <p:xfrm>
          <a:off x="15914396" y="2742208"/>
          <a:ext cx="7267939" cy="3832868"/>
        </p:xfrm>
        <a:graphic>
          <a:graphicData uri="http://schemas.openxmlformats.org/drawingml/2006/chart">
            <c:chart xmlns:c="http://schemas.openxmlformats.org/drawingml/2006/chart" xmlns:r="http://schemas.openxmlformats.org/officeDocument/2006/relationships" r:id="rId14"/>
          </a:graphicData>
        </a:graphic>
      </p:graphicFrame>
      <p:sp>
        <p:nvSpPr>
          <p:cNvPr id="16" name="TextBox 15"/>
          <p:cNvSpPr txBox="1"/>
          <p:nvPr/>
        </p:nvSpPr>
        <p:spPr>
          <a:xfrm>
            <a:off x="2849270" y="4166242"/>
            <a:ext cx="3788228"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000" b="0" i="0" u="none" strike="noStrike" kern="0" cap="none" spc="0" normalizeH="0" baseline="0" noProof="0" dirty="0" smtClean="0">
                <a:ln>
                  <a:noFill/>
                </a:ln>
                <a:solidFill>
                  <a:srgbClr val="000000"/>
                </a:solidFill>
                <a:effectLst/>
                <a:uLnTx/>
                <a:uFillTx/>
                <a:latin typeface="Arial"/>
                <a:ea typeface="+mn-ea"/>
                <a:cs typeface="+mn-cs"/>
                <a:sym typeface="Helvetica Light"/>
              </a:rPr>
              <a:t>No Data</a:t>
            </a:r>
            <a:endParaRPr kumimoji="0" lang="en-US" sz="4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Tree>
    <p:extLst>
      <p:ext uri="{BB962C8B-B14F-4D97-AF65-F5344CB8AC3E}">
        <p14:creationId xmlns:p14="http://schemas.microsoft.com/office/powerpoint/2010/main" val="1055758950"/>
      </p:ext>
    </p:extLst>
  </p:cSld>
  <p:clrMapOvr>
    <a:masterClrMapping/>
  </p:clrMapOvr>
  <p:transition spd="med"/>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7214" y="478045"/>
            <a:ext cx="18403954" cy="1131656"/>
          </a:xfrm>
        </p:spPr>
        <p:txBody>
          <a:bodyPr>
            <a:normAutofit/>
          </a:bodyPr>
          <a:lstStyle/>
          <a:p>
            <a:r>
              <a:rPr lang="en-US" sz="5400" b="1" dirty="0">
                <a:solidFill>
                  <a:srgbClr val="C00000"/>
                </a:solidFill>
              </a:rPr>
              <a:t>TOP </a:t>
            </a:r>
            <a:r>
              <a:rPr lang="en-US" sz="5400" b="1" dirty="0" smtClean="0">
                <a:solidFill>
                  <a:srgbClr val="C00000"/>
                </a:solidFill>
              </a:rPr>
              <a:t>DISCUSSION BY LOCATION</a:t>
            </a:r>
            <a:endParaRPr lang="en-US" sz="5400" b="1" dirty="0">
              <a:solidFill>
                <a:srgbClr val="C00000"/>
              </a:solidFill>
            </a:endParaRPr>
          </a:p>
        </p:txBody>
      </p:sp>
      <p:sp>
        <p:nvSpPr>
          <p:cNvPr id="5" name="Slide Number Placeholder 4"/>
          <p:cNvSpPr>
            <a:spLocks noGrp="1"/>
          </p:cNvSpPr>
          <p:nvPr>
            <p:ph type="sldNum" sz="quarter" idx="2"/>
          </p:nvPr>
        </p:nvSpPr>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Arial"/>
                <a:cs typeface="Calibri"/>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27</a:t>
            </a:fld>
            <a:endParaRPr kumimoji="0" lang="en-US" sz="2100" b="1" i="0" u="none" strike="noStrike" kern="0" cap="none" spc="0" normalizeH="0" baseline="0" noProof="0" dirty="0">
              <a:ln>
                <a:noFill/>
              </a:ln>
              <a:solidFill>
                <a:srgbClr val="FFFFFF"/>
              </a:solidFill>
              <a:effectLst/>
              <a:uLnTx/>
              <a:uFillTx/>
              <a:latin typeface="Arial"/>
              <a:cs typeface="Calibri"/>
              <a:sym typeface="Helvetica"/>
            </a:endParaRPr>
          </a:p>
        </p:txBody>
      </p:sp>
      <p:graphicFrame>
        <p:nvGraphicFramePr>
          <p:cNvPr id="12" name="Chart 11">
            <a:extLst>
              <a:ext uri="{FF2B5EF4-FFF2-40B4-BE49-F238E27FC236}">
                <a16:creationId xmlns:a16="http://schemas.microsoft.com/office/drawing/2014/main" id="{0C4BFF50-2E83-AC4B-9583-6CBCDEA9BA1E}"/>
              </a:ext>
            </a:extLst>
          </p:cNvPr>
          <p:cNvGraphicFramePr/>
          <p:nvPr>
            <p:extLst/>
          </p:nvPr>
        </p:nvGraphicFramePr>
        <p:xfrm>
          <a:off x="16506091" y="3265091"/>
          <a:ext cx="4173415" cy="8791875"/>
        </p:xfrm>
        <a:graphic>
          <a:graphicData uri="http://schemas.openxmlformats.org/drawingml/2006/chart">
            <c:chart xmlns:c="http://schemas.openxmlformats.org/drawingml/2006/chart" xmlns:r="http://schemas.openxmlformats.org/officeDocument/2006/relationships" r:id="rId3"/>
          </a:graphicData>
        </a:graphic>
      </p:graphicFrame>
      <p:sp>
        <p:nvSpPr>
          <p:cNvPr id="6" name="Rectangle 5"/>
          <p:cNvSpPr/>
          <p:nvPr/>
        </p:nvSpPr>
        <p:spPr>
          <a:xfrm>
            <a:off x="3726865" y="1954924"/>
            <a:ext cx="4092832" cy="409904"/>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rtlCol="0" anchor="t">
            <a:spAutoFit/>
          </a:bodyPr>
          <a:lstStyle/>
          <a:p>
            <a:pPr marL="0" marR="0" lvl="0" indent="0" algn="ctr" defTabSz="825481" rtl="0" eaLnBrk="1" fontAlgn="auto" latinLnBrk="0" hangingPunct="0">
              <a:lnSpc>
                <a:spcPct val="100000"/>
              </a:lnSpc>
              <a:spcBef>
                <a:spcPts val="0"/>
              </a:spcBef>
              <a:spcAft>
                <a:spcPts val="0"/>
              </a:spcAft>
              <a:buClrTx/>
              <a:buSzTx/>
              <a:buFontTx/>
              <a:buNone/>
              <a:tabLst/>
              <a:defRPr/>
            </a:pPr>
            <a:endParaRPr kumimoji="0" lang="en-US" sz="5100" b="0" i="0" u="none" strike="noStrike" kern="0" cap="none" spc="0" normalizeH="0" baseline="0" noProof="0" dirty="0">
              <a:ln>
                <a:noFill/>
              </a:ln>
              <a:solidFill>
                <a:srgbClr val="000000"/>
              </a:solidFill>
              <a:effectLst/>
              <a:uLnTx/>
              <a:uFillTx/>
              <a:latin typeface="Calibri"/>
              <a:ea typeface="Calibri"/>
              <a:cs typeface="Calibri"/>
              <a:sym typeface="Helvetica Light"/>
            </a:endParaRPr>
          </a:p>
        </p:txBody>
      </p:sp>
      <p:sp>
        <p:nvSpPr>
          <p:cNvPr id="3" name="TextBox 2"/>
          <p:cNvSpPr txBox="1"/>
          <p:nvPr/>
        </p:nvSpPr>
        <p:spPr>
          <a:xfrm>
            <a:off x="3511262" y="1954924"/>
            <a:ext cx="2956560"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000" b="0" i="0" u="none" strike="noStrike" kern="0" cap="none" spc="0" normalizeH="0" baseline="0" noProof="0" dirty="0" smtClean="0">
                <a:ln>
                  <a:noFill/>
                </a:ln>
                <a:solidFill>
                  <a:srgbClr val="000000"/>
                </a:solidFill>
                <a:effectLst/>
                <a:uLnTx/>
                <a:uFillTx/>
                <a:latin typeface="Arial"/>
                <a:ea typeface="+mn-ea"/>
                <a:cs typeface="+mn-cs"/>
                <a:sym typeface="Helvetica Light"/>
              </a:rPr>
              <a:t>Period 1</a:t>
            </a:r>
            <a:endParaRPr kumimoji="0" lang="en-US" sz="4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
        <p:nvSpPr>
          <p:cNvPr id="9" name="TextBox 8"/>
          <p:cNvSpPr txBox="1"/>
          <p:nvPr/>
        </p:nvSpPr>
        <p:spPr>
          <a:xfrm>
            <a:off x="16783928" y="1954924"/>
            <a:ext cx="3895577"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000" b="0" i="0" u="none" strike="noStrike" kern="0" cap="none" spc="0" normalizeH="0" baseline="0" noProof="0" dirty="0" smtClean="0">
                <a:ln>
                  <a:noFill/>
                </a:ln>
                <a:solidFill>
                  <a:srgbClr val="000000"/>
                </a:solidFill>
                <a:effectLst/>
                <a:uLnTx/>
                <a:uFillTx/>
                <a:latin typeface="Arial"/>
                <a:ea typeface="+mn-ea"/>
                <a:cs typeface="+mn-cs"/>
                <a:sym typeface="Helvetica Light"/>
              </a:rPr>
              <a:t>Current Period</a:t>
            </a:r>
            <a:endParaRPr kumimoji="0" lang="en-US" sz="4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graphicFrame>
        <p:nvGraphicFramePr>
          <p:cNvPr id="10" name="Chart 9">
            <a:extLst>
              <a:ext uri="{FF2B5EF4-FFF2-40B4-BE49-F238E27FC236}">
                <a16:creationId xmlns:a16="http://schemas.microsoft.com/office/drawing/2014/main" id="{0C4BFF50-2E83-AC4B-9583-6CBCDEA9BA1E}"/>
              </a:ext>
            </a:extLst>
          </p:cNvPr>
          <p:cNvGraphicFramePr/>
          <p:nvPr>
            <p:extLst/>
          </p:nvPr>
        </p:nvGraphicFramePr>
        <p:xfrm>
          <a:off x="9043182" y="3265091"/>
          <a:ext cx="5377113" cy="8847667"/>
        </p:xfrm>
        <a:graphic>
          <a:graphicData uri="http://schemas.openxmlformats.org/drawingml/2006/chart">
            <c:chart xmlns:c="http://schemas.openxmlformats.org/drawingml/2006/chart" xmlns:r="http://schemas.openxmlformats.org/officeDocument/2006/relationships" r:id="rId4"/>
          </a:graphicData>
        </a:graphic>
      </p:graphicFrame>
      <p:sp>
        <p:nvSpPr>
          <p:cNvPr id="11" name="TextBox 10"/>
          <p:cNvSpPr txBox="1"/>
          <p:nvPr/>
        </p:nvSpPr>
        <p:spPr>
          <a:xfrm>
            <a:off x="10147595" y="1954924"/>
            <a:ext cx="2956560"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000" b="0" i="0" u="none" strike="noStrike" kern="0" cap="none" spc="0" normalizeH="0" baseline="0" noProof="0" dirty="0" smtClean="0">
                <a:ln>
                  <a:noFill/>
                </a:ln>
                <a:solidFill>
                  <a:srgbClr val="000000"/>
                </a:solidFill>
                <a:effectLst/>
                <a:uLnTx/>
                <a:uFillTx/>
                <a:latin typeface="Arial"/>
                <a:ea typeface="+mn-ea"/>
                <a:cs typeface="+mn-cs"/>
                <a:sym typeface="Helvetica Light"/>
              </a:rPr>
              <a:t>Period 2</a:t>
            </a:r>
            <a:endParaRPr kumimoji="0" lang="en-US" sz="4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
        <p:nvSpPr>
          <p:cNvPr id="13" name="TextBox 12"/>
          <p:cNvSpPr txBox="1"/>
          <p:nvPr/>
        </p:nvSpPr>
        <p:spPr>
          <a:xfrm>
            <a:off x="2959768" y="5132644"/>
            <a:ext cx="3753853" cy="7797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400" b="0" i="0" u="none" strike="noStrike" kern="0" cap="none" spc="0" normalizeH="0" baseline="0" noProof="0" dirty="0" smtClean="0">
                <a:ln>
                  <a:noFill/>
                </a:ln>
                <a:solidFill>
                  <a:srgbClr val="000000"/>
                </a:solidFill>
                <a:effectLst/>
                <a:uLnTx/>
                <a:uFillTx/>
                <a:latin typeface="Arial"/>
                <a:ea typeface="+mn-ea"/>
                <a:cs typeface="+mn-cs"/>
                <a:sym typeface="Helvetica Light"/>
              </a:rPr>
              <a:t>No Data</a:t>
            </a:r>
            <a:endParaRPr kumimoji="0" lang="en-US" sz="44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Tree>
    <p:extLst>
      <p:ext uri="{BB962C8B-B14F-4D97-AF65-F5344CB8AC3E}">
        <p14:creationId xmlns:p14="http://schemas.microsoft.com/office/powerpoint/2010/main" val="79025576"/>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b="1" dirty="0" smtClean="0">
                <a:solidFill>
                  <a:srgbClr val="C00000"/>
                </a:solidFill>
              </a:rPr>
              <a:t>SENTIMENT BY LOCATION</a:t>
            </a:r>
            <a:endParaRPr lang="en-US" sz="5400" b="1" dirty="0">
              <a:solidFill>
                <a:srgbClr val="C00000"/>
              </a:solidFill>
            </a:endParaRPr>
          </a:p>
        </p:txBody>
      </p:sp>
      <p:sp>
        <p:nvSpPr>
          <p:cNvPr id="3" name="Slide Number Placeholder 2"/>
          <p:cNvSpPr>
            <a:spLocks noGrp="1"/>
          </p:cNvSpPr>
          <p:nvPr>
            <p:ph type="sldNum" sz="quarter" idx="2"/>
          </p:nvPr>
        </p:nvSpPr>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Arial"/>
                <a:cs typeface="Calibri"/>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28</a:t>
            </a:fld>
            <a:endParaRPr kumimoji="0" lang="en-US" sz="2100" b="1" i="0" u="none" strike="noStrike" kern="0" cap="none" spc="0" normalizeH="0" baseline="0" noProof="0" dirty="0">
              <a:ln>
                <a:noFill/>
              </a:ln>
              <a:solidFill>
                <a:srgbClr val="FFFFFF"/>
              </a:solidFill>
              <a:effectLst/>
              <a:uLnTx/>
              <a:uFillTx/>
              <a:latin typeface="Arial"/>
              <a:cs typeface="Calibri"/>
              <a:sym typeface="Helvetica"/>
            </a:endParaRPr>
          </a:p>
        </p:txBody>
      </p:sp>
      <p:sp>
        <p:nvSpPr>
          <p:cNvPr id="5" name="TextBox 4"/>
          <p:cNvSpPr txBox="1"/>
          <p:nvPr/>
        </p:nvSpPr>
        <p:spPr>
          <a:xfrm>
            <a:off x="3778347" y="1732293"/>
            <a:ext cx="2657622"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000" b="0" i="0" u="none" strike="noStrike" kern="0" cap="none" spc="0" normalizeH="0" baseline="0" noProof="0" dirty="0" smtClean="0">
                <a:ln>
                  <a:noFill/>
                </a:ln>
                <a:solidFill>
                  <a:srgbClr val="000000"/>
                </a:solidFill>
                <a:effectLst/>
                <a:uLnTx/>
                <a:uFillTx/>
                <a:latin typeface="Arial"/>
                <a:ea typeface="+mn-ea"/>
                <a:cs typeface="+mn-cs"/>
                <a:sym typeface="Helvetica Light"/>
              </a:rPr>
              <a:t>Period 1</a:t>
            </a:r>
            <a:endParaRPr kumimoji="0" lang="en-US" sz="4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
        <p:nvSpPr>
          <p:cNvPr id="10" name="TextBox 9"/>
          <p:cNvSpPr txBox="1"/>
          <p:nvPr/>
        </p:nvSpPr>
        <p:spPr>
          <a:xfrm>
            <a:off x="3778347" y="18094036"/>
            <a:ext cx="19052168" cy="169025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endParaRPr kumimoji="0" lang="en-US" sz="5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graphicFrame>
        <p:nvGraphicFramePr>
          <p:cNvPr id="8" name="Chart 7"/>
          <p:cNvGraphicFramePr/>
          <p:nvPr>
            <p:extLst/>
          </p:nvPr>
        </p:nvGraphicFramePr>
        <p:xfrm>
          <a:off x="16511954" y="2869456"/>
          <a:ext cx="7381716" cy="5796933"/>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p:cNvSpPr txBox="1"/>
          <p:nvPr/>
        </p:nvSpPr>
        <p:spPr>
          <a:xfrm>
            <a:off x="18472574" y="1732293"/>
            <a:ext cx="3680974"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000" b="0" i="0" u="none" strike="noStrike" kern="0" cap="none" spc="0" normalizeH="0" baseline="0" noProof="0" dirty="0" smtClean="0">
                <a:ln>
                  <a:noFill/>
                </a:ln>
                <a:solidFill>
                  <a:srgbClr val="000000"/>
                </a:solidFill>
                <a:effectLst/>
                <a:uLnTx/>
                <a:uFillTx/>
                <a:latin typeface="Arial"/>
                <a:ea typeface="+mn-ea"/>
                <a:cs typeface="+mn-cs"/>
                <a:sym typeface="Helvetica Light"/>
              </a:rPr>
              <a:t>Current Period</a:t>
            </a:r>
            <a:endParaRPr kumimoji="0" lang="en-US" sz="4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graphicFrame>
        <p:nvGraphicFramePr>
          <p:cNvPr id="11" name="Table 10">
            <a:extLst>
              <a:ext uri="{FF2B5EF4-FFF2-40B4-BE49-F238E27FC236}">
                <a16:creationId xmlns:a16="http://schemas.microsoft.com/office/drawing/2014/main" id="{F14CCF29-77B5-6248-88FA-6176D1554D88}"/>
              </a:ext>
            </a:extLst>
          </p:cNvPr>
          <p:cNvGraphicFramePr>
            <a:graphicFrameLocks noGrp="1"/>
          </p:cNvGraphicFramePr>
          <p:nvPr>
            <p:extLst/>
          </p:nvPr>
        </p:nvGraphicFramePr>
        <p:xfrm>
          <a:off x="636104" y="8666389"/>
          <a:ext cx="8391163" cy="4240494"/>
        </p:xfrm>
        <a:graphic>
          <a:graphicData uri="http://schemas.openxmlformats.org/drawingml/2006/table">
            <a:tbl>
              <a:tblPr firstRow="1" bandRow="1">
                <a:tableStyleId>{5940675A-B579-460E-94D1-54222C63F5DA}</a:tableStyleId>
              </a:tblPr>
              <a:tblGrid>
                <a:gridCol w="8391163">
                  <a:extLst>
                    <a:ext uri="{9D8B030D-6E8A-4147-A177-3AD203B41FA5}">
                      <a16:colId xmlns:a16="http://schemas.microsoft.com/office/drawing/2014/main" val="2440940660"/>
                    </a:ext>
                  </a:extLst>
                </a:gridCol>
              </a:tblGrid>
              <a:tr h="726993">
                <a:tc>
                  <a:txBody>
                    <a:bodyPr/>
                    <a:lstStyle/>
                    <a:p>
                      <a:pPr marL="0" marR="0" lvl="0" indent="0" algn="ctr" defTabSz="825481" rtl="0" eaLnBrk="1" fontAlgn="auto" latinLnBrk="0" hangingPunct="1">
                        <a:lnSpc>
                          <a:spcPct val="150000"/>
                        </a:lnSpc>
                        <a:spcBef>
                          <a:spcPts val="0"/>
                        </a:spcBef>
                        <a:spcAft>
                          <a:spcPts val="0"/>
                        </a:spcAft>
                        <a:buClrTx/>
                        <a:buSzTx/>
                        <a:buFontTx/>
                        <a:buNone/>
                        <a:tabLst/>
                        <a:defRPr/>
                      </a:pPr>
                      <a:r>
                        <a:rPr lang="en-US" sz="3200" b="1" dirty="0" smtClean="0">
                          <a:solidFill>
                            <a:schemeClr val="tx1">
                              <a:lumMod val="95000"/>
                              <a:lumOff val="5000"/>
                            </a:schemeClr>
                          </a:solidFill>
                          <a:latin typeface="+mj-lt"/>
                        </a:rPr>
                        <a:t>Comment</a:t>
                      </a:r>
                      <a:endParaRPr lang="en-US" sz="3200" b="1" dirty="0">
                        <a:solidFill>
                          <a:schemeClr val="tx1">
                            <a:lumMod val="95000"/>
                            <a:lumOff val="5000"/>
                          </a:schemeClr>
                        </a:solidFill>
                        <a:latin typeface="+mj-lt"/>
                      </a:endParaRPr>
                    </a:p>
                  </a:txBody>
                  <a:tcPr anchor="ctr">
                    <a:lnL w="38100" cap="flat" cmpd="sng" algn="ctr">
                      <a:solidFill>
                        <a:srgbClr val="3684D7"/>
                      </a:solidFill>
                      <a:prstDash val="sysDash"/>
                      <a:round/>
                      <a:headEnd type="none" w="med" len="med"/>
                      <a:tailEnd type="none" w="med" len="med"/>
                    </a:lnL>
                    <a:lnR w="38100" cap="flat" cmpd="sng" algn="ctr">
                      <a:solidFill>
                        <a:srgbClr val="3684D7"/>
                      </a:solidFill>
                      <a:prstDash val="sysDash"/>
                      <a:round/>
                      <a:headEnd type="none" w="med" len="med"/>
                      <a:tailEnd type="none" w="med" len="med"/>
                    </a:lnR>
                    <a:lnT w="38100" cap="flat" cmpd="sng" algn="ctr">
                      <a:solidFill>
                        <a:srgbClr val="3684D7"/>
                      </a:solidFill>
                      <a:prstDash val="sysDash"/>
                      <a:round/>
                      <a:headEnd type="none" w="med" len="med"/>
                      <a:tailEnd type="none" w="med" len="med"/>
                    </a:lnT>
                    <a:lnB w="38100" cap="flat" cmpd="sng" algn="ctr">
                      <a:solidFill>
                        <a:srgbClr val="3684D7"/>
                      </a:solidFill>
                      <a:prstDash val="sysDash"/>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15094643"/>
                  </a:ext>
                </a:extLst>
              </a:tr>
              <a:tr h="3417534">
                <a:tc>
                  <a:txBody>
                    <a:bodyPr/>
                    <a:lstStyle/>
                    <a:p>
                      <a:pPr marL="457200" lvl="0" indent="-457200" algn="l" defTabSz="825500">
                        <a:buFont typeface="Wingdings" panose="05000000000000000000" pitchFamily="2" charset="2"/>
                        <a:buChar char="ü"/>
                      </a:pPr>
                      <a:endParaRPr lang="en-US" altLang="en-US" sz="2800" dirty="0" smtClean="0">
                        <a:solidFill>
                          <a:schemeClr val="tx1"/>
                        </a:solidFill>
                        <a:latin typeface="+mj-lt"/>
                      </a:endParaRPr>
                    </a:p>
                  </a:txBody>
                  <a:tcPr>
                    <a:lnL w="12700" cmpd="sng">
                      <a:noFill/>
                    </a:lnL>
                    <a:lnR w="12700" cmpd="sng">
                      <a:noFill/>
                    </a:lnR>
                    <a:lnT w="38100" cap="flat" cmpd="sng" algn="ctr">
                      <a:solidFill>
                        <a:srgbClr val="3684D7"/>
                      </a:solidFill>
                      <a:prstDash val="sysDash"/>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817377450"/>
                  </a:ext>
                </a:extLst>
              </a:tr>
            </a:tbl>
          </a:graphicData>
        </a:graphic>
      </p:graphicFrame>
      <p:graphicFrame>
        <p:nvGraphicFramePr>
          <p:cNvPr id="12" name="Table 11">
            <a:extLst>
              <a:ext uri="{FF2B5EF4-FFF2-40B4-BE49-F238E27FC236}">
                <a16:creationId xmlns:a16="http://schemas.microsoft.com/office/drawing/2014/main" id="{F14CCF29-77B5-6248-88FA-6176D1554D88}"/>
              </a:ext>
            </a:extLst>
          </p:cNvPr>
          <p:cNvGraphicFramePr>
            <a:graphicFrameLocks noGrp="1"/>
          </p:cNvGraphicFramePr>
          <p:nvPr>
            <p:extLst/>
          </p:nvPr>
        </p:nvGraphicFramePr>
        <p:xfrm>
          <a:off x="9027267" y="8666389"/>
          <a:ext cx="7484687" cy="4328160"/>
        </p:xfrm>
        <a:graphic>
          <a:graphicData uri="http://schemas.openxmlformats.org/drawingml/2006/table">
            <a:tbl>
              <a:tblPr firstRow="1" bandRow="1">
                <a:tableStyleId>{5940675A-B579-460E-94D1-54222C63F5DA}</a:tableStyleId>
              </a:tblPr>
              <a:tblGrid>
                <a:gridCol w="7484687">
                  <a:extLst>
                    <a:ext uri="{9D8B030D-6E8A-4147-A177-3AD203B41FA5}">
                      <a16:colId xmlns:a16="http://schemas.microsoft.com/office/drawing/2014/main" val="2440940660"/>
                    </a:ext>
                  </a:extLst>
                </a:gridCol>
              </a:tblGrid>
              <a:tr h="699284">
                <a:tc>
                  <a:txBody>
                    <a:bodyPr/>
                    <a:lstStyle/>
                    <a:p>
                      <a:pPr marL="0" marR="0" lvl="0" indent="0" algn="ctr" defTabSz="825481" rtl="0" eaLnBrk="1" fontAlgn="auto" latinLnBrk="0" hangingPunct="1">
                        <a:lnSpc>
                          <a:spcPct val="150000"/>
                        </a:lnSpc>
                        <a:spcBef>
                          <a:spcPts val="0"/>
                        </a:spcBef>
                        <a:spcAft>
                          <a:spcPts val="0"/>
                        </a:spcAft>
                        <a:buClrTx/>
                        <a:buSzTx/>
                        <a:buFontTx/>
                        <a:buNone/>
                        <a:tabLst/>
                        <a:defRPr/>
                      </a:pPr>
                      <a:r>
                        <a:rPr lang="en-US" sz="3200" b="1" dirty="0" smtClean="0">
                          <a:solidFill>
                            <a:schemeClr val="tx1">
                              <a:lumMod val="95000"/>
                              <a:lumOff val="5000"/>
                            </a:schemeClr>
                          </a:solidFill>
                          <a:latin typeface="+mj-lt"/>
                        </a:rPr>
                        <a:t>Comment</a:t>
                      </a:r>
                      <a:endParaRPr lang="en-US" sz="3200" b="1" dirty="0">
                        <a:solidFill>
                          <a:schemeClr val="tx1">
                            <a:lumMod val="95000"/>
                            <a:lumOff val="5000"/>
                          </a:schemeClr>
                        </a:solidFill>
                        <a:latin typeface="+mj-lt"/>
                      </a:endParaRPr>
                    </a:p>
                  </a:txBody>
                  <a:tcPr anchor="ctr">
                    <a:lnL w="38100" cap="flat" cmpd="sng" algn="ctr">
                      <a:solidFill>
                        <a:srgbClr val="3684D7"/>
                      </a:solidFill>
                      <a:prstDash val="sysDash"/>
                      <a:round/>
                      <a:headEnd type="none" w="med" len="med"/>
                      <a:tailEnd type="none" w="med" len="med"/>
                    </a:lnL>
                    <a:lnR w="38100" cap="flat" cmpd="sng" algn="ctr">
                      <a:solidFill>
                        <a:srgbClr val="3684D7"/>
                      </a:solidFill>
                      <a:prstDash val="sysDash"/>
                      <a:round/>
                      <a:headEnd type="none" w="med" len="med"/>
                      <a:tailEnd type="none" w="med" len="med"/>
                    </a:lnR>
                    <a:lnT w="38100" cap="flat" cmpd="sng" algn="ctr">
                      <a:solidFill>
                        <a:srgbClr val="3684D7"/>
                      </a:solidFill>
                      <a:prstDash val="sysDash"/>
                      <a:round/>
                      <a:headEnd type="none" w="med" len="med"/>
                      <a:tailEnd type="none" w="med" len="med"/>
                    </a:lnT>
                    <a:lnB w="38100" cap="flat" cmpd="sng" algn="ctr">
                      <a:solidFill>
                        <a:srgbClr val="3684D7"/>
                      </a:solidFill>
                      <a:prstDash val="sysDash"/>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15094643"/>
                  </a:ext>
                </a:extLst>
              </a:tr>
              <a:tr h="3299928">
                <a:tc>
                  <a:txBody>
                    <a:bodyPr/>
                    <a:lstStyle/>
                    <a:p>
                      <a:pPr marL="457200" lvl="0" indent="-457200" algn="l" defTabSz="825500">
                        <a:buFont typeface="Wingdings" panose="05000000000000000000" pitchFamily="2" charset="2"/>
                        <a:buChar char="ü"/>
                      </a:pPr>
                      <a:r>
                        <a:rPr lang="en-US" altLang="en-US" sz="2800" dirty="0" smtClean="0">
                          <a:solidFill>
                            <a:schemeClr val="tx1"/>
                          </a:solidFill>
                          <a:latin typeface="+mj-lt"/>
                        </a:rPr>
                        <a:t>The location with the highest positive comments rate is Ho</a:t>
                      </a:r>
                      <a:r>
                        <a:rPr lang="en-US" altLang="en-US" sz="2800" baseline="0" dirty="0" smtClean="0">
                          <a:solidFill>
                            <a:schemeClr val="tx1"/>
                          </a:solidFill>
                          <a:latin typeface="+mj-lt"/>
                        </a:rPr>
                        <a:t> Chi Minh with 55.6%. </a:t>
                      </a:r>
                      <a:r>
                        <a:rPr lang="en-US" altLang="en-US" sz="2800" dirty="0" smtClean="0">
                          <a:solidFill>
                            <a:schemeClr val="tx1"/>
                          </a:solidFill>
                          <a:latin typeface="+mj-lt"/>
                        </a:rPr>
                        <a:t>Most customer focus on the design</a:t>
                      </a:r>
                      <a:r>
                        <a:rPr lang="en-US" altLang="en-US" sz="2800" baseline="0" dirty="0" smtClean="0">
                          <a:solidFill>
                            <a:schemeClr val="tx1"/>
                          </a:solidFill>
                          <a:latin typeface="+mj-lt"/>
                        </a:rPr>
                        <a:t> </a:t>
                      </a:r>
                      <a:r>
                        <a:rPr lang="en-US" altLang="en-US" sz="2800" dirty="0" smtClean="0">
                          <a:solidFill>
                            <a:schemeClr val="tx1"/>
                          </a:solidFill>
                          <a:latin typeface="+mj-lt"/>
                        </a:rPr>
                        <a:t>of the product. </a:t>
                      </a:r>
                      <a:r>
                        <a:rPr lang="en-US" altLang="en-US" sz="2800" dirty="0" smtClean="0">
                          <a:solidFill>
                            <a:schemeClr val="tx1"/>
                          </a:solidFill>
                          <a:latin typeface="+mj-lt"/>
                          <a:hlinkClick r:id="rId4"/>
                        </a:rPr>
                        <a:t>Link</a:t>
                      </a:r>
                      <a:r>
                        <a:rPr lang="en-US" altLang="en-US" sz="2800" dirty="0" smtClean="0">
                          <a:solidFill>
                            <a:schemeClr val="tx1"/>
                          </a:solidFill>
                          <a:latin typeface="+mj-lt"/>
                        </a:rPr>
                        <a:t>  </a:t>
                      </a:r>
                    </a:p>
                    <a:p>
                      <a:pPr marL="457200" lvl="0" indent="-457200" algn="l" defTabSz="825500">
                        <a:buFont typeface="Wingdings" panose="05000000000000000000" pitchFamily="2" charset="2"/>
                        <a:buChar char="ü"/>
                      </a:pPr>
                      <a:r>
                        <a:rPr lang="en-US" altLang="en-US" sz="2800" dirty="0" smtClean="0">
                          <a:solidFill>
                            <a:schemeClr val="tx1"/>
                          </a:solidFill>
                          <a:latin typeface="+mj-lt"/>
                        </a:rPr>
                        <a:t>The location with the highest negative comments rate is Nghe An with 10%. Most customer focus on the price of the product. </a:t>
                      </a:r>
                      <a:r>
                        <a:rPr lang="en-US" altLang="en-US" sz="2800" dirty="0" smtClean="0">
                          <a:solidFill>
                            <a:schemeClr val="tx1"/>
                          </a:solidFill>
                          <a:latin typeface="+mj-lt"/>
                          <a:hlinkClick r:id="rId5"/>
                        </a:rPr>
                        <a:t>Link</a:t>
                      </a:r>
                      <a:endParaRPr lang="en-US" altLang="en-US" sz="2800" dirty="0">
                        <a:solidFill>
                          <a:schemeClr val="tx1"/>
                        </a:solidFill>
                        <a:latin typeface="+mj-lt"/>
                      </a:endParaRPr>
                    </a:p>
                  </a:txBody>
                  <a:tcPr>
                    <a:lnL w="12700" cmpd="sng">
                      <a:noFill/>
                    </a:lnL>
                    <a:lnR w="12700" cmpd="sng">
                      <a:noFill/>
                    </a:lnR>
                    <a:lnT w="38100" cap="flat" cmpd="sng" algn="ctr">
                      <a:solidFill>
                        <a:srgbClr val="3684D7"/>
                      </a:solidFill>
                      <a:prstDash val="sysDash"/>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817377450"/>
                  </a:ext>
                </a:extLst>
              </a:tr>
            </a:tbl>
          </a:graphicData>
        </a:graphic>
      </p:graphicFrame>
      <p:sp>
        <p:nvSpPr>
          <p:cNvPr id="13" name="TextBox 12"/>
          <p:cNvSpPr txBox="1"/>
          <p:nvPr/>
        </p:nvSpPr>
        <p:spPr>
          <a:xfrm>
            <a:off x="11467987" y="1722096"/>
            <a:ext cx="2283182"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000" b="0" i="0" u="none" strike="noStrike" kern="0" cap="none" spc="0" normalizeH="0" baseline="0" noProof="0" dirty="0" smtClean="0">
                <a:ln>
                  <a:noFill/>
                </a:ln>
                <a:solidFill>
                  <a:srgbClr val="000000"/>
                </a:solidFill>
                <a:effectLst/>
                <a:uLnTx/>
                <a:uFillTx/>
                <a:latin typeface="Arial"/>
                <a:ea typeface="+mn-ea"/>
                <a:cs typeface="+mn-cs"/>
                <a:sym typeface="Helvetica Light"/>
              </a:rPr>
              <a:t>Period 2</a:t>
            </a:r>
            <a:endParaRPr kumimoji="0" lang="en-US" sz="4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graphicFrame>
        <p:nvGraphicFramePr>
          <p:cNvPr id="14" name="Chart 13"/>
          <p:cNvGraphicFramePr/>
          <p:nvPr>
            <p:extLst/>
          </p:nvPr>
        </p:nvGraphicFramePr>
        <p:xfrm>
          <a:off x="8518124" y="2440240"/>
          <a:ext cx="6686180" cy="611433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5" name="Table 14">
            <a:extLst>
              <a:ext uri="{FF2B5EF4-FFF2-40B4-BE49-F238E27FC236}">
                <a16:creationId xmlns:a16="http://schemas.microsoft.com/office/drawing/2014/main" id="{F14CCF29-77B5-6248-88FA-6176D1554D88}"/>
              </a:ext>
            </a:extLst>
          </p:cNvPr>
          <p:cNvGraphicFramePr>
            <a:graphicFrameLocks noGrp="1"/>
          </p:cNvGraphicFramePr>
          <p:nvPr>
            <p:extLst/>
          </p:nvPr>
        </p:nvGraphicFramePr>
        <p:xfrm>
          <a:off x="16511954" y="8666389"/>
          <a:ext cx="7432009" cy="4240494"/>
        </p:xfrm>
        <a:graphic>
          <a:graphicData uri="http://schemas.openxmlformats.org/drawingml/2006/table">
            <a:tbl>
              <a:tblPr firstRow="1" bandRow="1">
                <a:tableStyleId>{5940675A-B579-460E-94D1-54222C63F5DA}</a:tableStyleId>
              </a:tblPr>
              <a:tblGrid>
                <a:gridCol w="7432009">
                  <a:extLst>
                    <a:ext uri="{9D8B030D-6E8A-4147-A177-3AD203B41FA5}">
                      <a16:colId xmlns:a16="http://schemas.microsoft.com/office/drawing/2014/main" val="2440940660"/>
                    </a:ext>
                  </a:extLst>
                </a:gridCol>
              </a:tblGrid>
              <a:tr h="699284">
                <a:tc>
                  <a:txBody>
                    <a:bodyPr/>
                    <a:lstStyle/>
                    <a:p>
                      <a:pPr marL="0" marR="0" lvl="0" indent="0" algn="ctr" defTabSz="825481" rtl="0" eaLnBrk="1" fontAlgn="auto" latinLnBrk="0" hangingPunct="1">
                        <a:lnSpc>
                          <a:spcPct val="150000"/>
                        </a:lnSpc>
                        <a:spcBef>
                          <a:spcPts val="0"/>
                        </a:spcBef>
                        <a:spcAft>
                          <a:spcPts val="0"/>
                        </a:spcAft>
                        <a:buClrTx/>
                        <a:buSzTx/>
                        <a:buFontTx/>
                        <a:buNone/>
                        <a:tabLst/>
                        <a:defRPr/>
                      </a:pPr>
                      <a:r>
                        <a:rPr lang="en-US" sz="3200" b="1" dirty="0" smtClean="0">
                          <a:solidFill>
                            <a:schemeClr val="tx1">
                              <a:lumMod val="95000"/>
                              <a:lumOff val="5000"/>
                            </a:schemeClr>
                          </a:solidFill>
                          <a:latin typeface="+mj-lt"/>
                        </a:rPr>
                        <a:t>Comment</a:t>
                      </a:r>
                      <a:endParaRPr lang="en-US" sz="3200" b="1" dirty="0">
                        <a:solidFill>
                          <a:schemeClr val="tx1">
                            <a:lumMod val="95000"/>
                            <a:lumOff val="5000"/>
                          </a:schemeClr>
                        </a:solidFill>
                        <a:latin typeface="+mj-lt"/>
                      </a:endParaRPr>
                    </a:p>
                  </a:txBody>
                  <a:tcPr anchor="ctr">
                    <a:lnL w="38100" cap="flat" cmpd="sng" algn="ctr">
                      <a:solidFill>
                        <a:srgbClr val="3684D7"/>
                      </a:solidFill>
                      <a:prstDash val="sysDash"/>
                      <a:round/>
                      <a:headEnd type="none" w="med" len="med"/>
                      <a:tailEnd type="none" w="med" len="med"/>
                    </a:lnL>
                    <a:lnR w="38100" cap="flat" cmpd="sng" algn="ctr">
                      <a:solidFill>
                        <a:srgbClr val="3684D7"/>
                      </a:solidFill>
                      <a:prstDash val="sysDash"/>
                      <a:round/>
                      <a:headEnd type="none" w="med" len="med"/>
                      <a:tailEnd type="none" w="med" len="med"/>
                    </a:lnR>
                    <a:lnT w="38100" cap="flat" cmpd="sng" algn="ctr">
                      <a:solidFill>
                        <a:srgbClr val="3684D7"/>
                      </a:solidFill>
                      <a:prstDash val="sysDash"/>
                      <a:round/>
                      <a:headEnd type="none" w="med" len="med"/>
                      <a:tailEnd type="none" w="med" len="med"/>
                    </a:lnT>
                    <a:lnB w="38100" cap="flat" cmpd="sng" algn="ctr">
                      <a:solidFill>
                        <a:srgbClr val="3684D7"/>
                      </a:solidFill>
                      <a:prstDash val="sysDash"/>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15094643"/>
                  </a:ext>
                </a:extLst>
              </a:tr>
              <a:tr h="3417534">
                <a:tc>
                  <a:txBody>
                    <a:bodyPr/>
                    <a:lstStyle/>
                    <a:p>
                      <a:pPr marL="457200" lvl="0" indent="-457200" algn="l" defTabSz="825500">
                        <a:buFont typeface="Wingdings" panose="05000000000000000000" pitchFamily="2" charset="2"/>
                        <a:buChar char="ü"/>
                      </a:pPr>
                      <a:r>
                        <a:rPr lang="en-US" altLang="en-US" sz="2800" dirty="0" smtClean="0">
                          <a:solidFill>
                            <a:schemeClr val="tx1"/>
                          </a:solidFill>
                          <a:latin typeface="+mj-lt"/>
                        </a:rPr>
                        <a:t>The location with the highest positive comments rate is Khanh Hoa with</a:t>
                      </a:r>
                      <a:r>
                        <a:rPr lang="en-US" altLang="en-US" sz="2800" baseline="0" dirty="0" smtClean="0">
                          <a:solidFill>
                            <a:schemeClr val="tx1"/>
                          </a:solidFill>
                          <a:latin typeface="+mj-lt"/>
                        </a:rPr>
                        <a:t> 66.6%. </a:t>
                      </a:r>
                      <a:r>
                        <a:rPr lang="en-US" altLang="en-US" sz="2800" dirty="0" smtClean="0">
                          <a:solidFill>
                            <a:schemeClr val="tx1"/>
                          </a:solidFill>
                          <a:latin typeface="+mj-lt"/>
                        </a:rPr>
                        <a:t>Most</a:t>
                      </a:r>
                      <a:r>
                        <a:rPr lang="en-US" altLang="en-US" sz="2800" baseline="0" dirty="0" smtClean="0">
                          <a:solidFill>
                            <a:schemeClr val="tx1"/>
                          </a:solidFill>
                          <a:latin typeface="+mj-lt"/>
                        </a:rPr>
                        <a:t> </a:t>
                      </a:r>
                      <a:r>
                        <a:rPr lang="en-US" altLang="en-US" sz="2800" b="0" i="0" u="none" strike="noStrike" cap="none" spc="0" baseline="0" dirty="0" smtClean="0">
                          <a:ln>
                            <a:noFill/>
                          </a:ln>
                          <a:solidFill>
                            <a:schemeClr val="tx1"/>
                          </a:solidFill>
                          <a:uFillTx/>
                          <a:latin typeface="+mj-lt"/>
                          <a:ea typeface="+mn-ea"/>
                          <a:cs typeface="+mn-cs"/>
                          <a:sym typeface="Helvetica Light"/>
                        </a:rPr>
                        <a:t>customer focus on the function of the product</a:t>
                      </a:r>
                      <a:r>
                        <a:rPr lang="en-US" altLang="en-US" sz="2800" dirty="0" smtClean="0">
                          <a:solidFill>
                            <a:schemeClr val="tx1"/>
                          </a:solidFill>
                          <a:latin typeface="+mj-lt"/>
                        </a:rPr>
                        <a:t>. </a:t>
                      </a:r>
                      <a:r>
                        <a:rPr lang="en-US" altLang="en-US" sz="2800" dirty="0" smtClean="0">
                          <a:solidFill>
                            <a:schemeClr val="tx1"/>
                          </a:solidFill>
                          <a:latin typeface="+mj-lt"/>
                          <a:hlinkClick r:id="rId7"/>
                        </a:rPr>
                        <a:t>Link</a:t>
                      </a:r>
                      <a:r>
                        <a:rPr lang="en-US" altLang="en-US" sz="2800" dirty="0" smtClean="0">
                          <a:solidFill>
                            <a:schemeClr val="tx1"/>
                          </a:solidFill>
                          <a:latin typeface="+mj-lt"/>
                        </a:rPr>
                        <a:t>  </a:t>
                      </a:r>
                    </a:p>
                    <a:p>
                      <a:pPr marL="457200" lvl="0" indent="-457200" algn="l" defTabSz="825500">
                        <a:buFont typeface="Wingdings" panose="05000000000000000000" pitchFamily="2" charset="2"/>
                        <a:buChar char="ü"/>
                      </a:pPr>
                      <a:r>
                        <a:rPr lang="en-US" altLang="en-US" sz="2800" dirty="0" smtClean="0">
                          <a:solidFill>
                            <a:schemeClr val="tx1"/>
                          </a:solidFill>
                          <a:latin typeface="+mj-lt"/>
                        </a:rPr>
                        <a:t>There</a:t>
                      </a:r>
                      <a:r>
                        <a:rPr lang="en-US" altLang="en-US" sz="2800" baseline="0" dirty="0" smtClean="0">
                          <a:solidFill>
                            <a:schemeClr val="tx1"/>
                          </a:solidFill>
                          <a:latin typeface="+mj-lt"/>
                        </a:rPr>
                        <a:t> is no negative comment in top 6 location this period.</a:t>
                      </a:r>
                      <a:endParaRPr lang="en-US" altLang="en-US" sz="2800" dirty="0" smtClean="0">
                        <a:solidFill>
                          <a:schemeClr val="tx1"/>
                        </a:solidFill>
                        <a:latin typeface="+mj-lt"/>
                      </a:endParaRPr>
                    </a:p>
                  </a:txBody>
                  <a:tcPr>
                    <a:lnL w="12700" cmpd="sng">
                      <a:noFill/>
                    </a:lnL>
                    <a:lnR w="12700" cmpd="sng">
                      <a:noFill/>
                    </a:lnR>
                    <a:lnT w="38100" cap="flat" cmpd="sng" algn="ctr">
                      <a:solidFill>
                        <a:srgbClr val="3684D7"/>
                      </a:solidFill>
                      <a:prstDash val="sysDash"/>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817377450"/>
                  </a:ext>
                </a:extLst>
              </a:tr>
            </a:tbl>
          </a:graphicData>
        </a:graphic>
      </p:graphicFrame>
      <p:sp>
        <p:nvSpPr>
          <p:cNvPr id="16" name="TextBox 15"/>
          <p:cNvSpPr txBox="1"/>
          <p:nvPr/>
        </p:nvSpPr>
        <p:spPr>
          <a:xfrm>
            <a:off x="3132394" y="4242293"/>
            <a:ext cx="3753853" cy="7797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400" b="0" i="0" u="none" strike="noStrike" kern="0" cap="none" spc="0" normalizeH="0" baseline="0" noProof="0" dirty="0" smtClean="0">
                <a:ln>
                  <a:noFill/>
                </a:ln>
                <a:solidFill>
                  <a:srgbClr val="000000"/>
                </a:solidFill>
                <a:effectLst/>
                <a:uLnTx/>
                <a:uFillTx/>
                <a:latin typeface="Arial"/>
                <a:ea typeface="+mn-ea"/>
                <a:cs typeface="+mn-cs"/>
                <a:sym typeface="Helvetica Light"/>
              </a:rPr>
              <a:t>No Data</a:t>
            </a:r>
            <a:endParaRPr kumimoji="0" lang="en-US" sz="44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Tree>
    <p:extLst>
      <p:ext uri="{BB962C8B-B14F-4D97-AF65-F5344CB8AC3E}">
        <p14:creationId xmlns:p14="http://schemas.microsoft.com/office/powerpoint/2010/main" val="3547087634"/>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3" name="Shape 833"/>
          <p:cNvSpPr/>
          <p:nvPr/>
        </p:nvSpPr>
        <p:spPr>
          <a:xfrm>
            <a:off x="0" y="2816351"/>
            <a:ext cx="24384000" cy="8970071"/>
          </a:xfrm>
          <a:prstGeom prst="rect">
            <a:avLst/>
          </a:prstGeom>
          <a:gradFill flip="none" rotWithShape="1">
            <a:gsLst>
              <a:gs pos="0">
                <a:schemeClr val="accent2"/>
              </a:gs>
              <a:gs pos="100000">
                <a:schemeClr val="accent1"/>
              </a:gs>
            </a:gsLst>
            <a:lin ang="2700000" scaled="1"/>
            <a:tileRect/>
          </a:gradFill>
          <a:ln w="12700">
            <a:miter lim="400000"/>
          </a:ln>
        </p:spPr>
        <p:txBody>
          <a:bodyPr lIns="50799" tIns="50799" rIns="50799" bIns="50799" anchor="ct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Calibri"/>
              <a:ea typeface="Calibri"/>
              <a:cs typeface="Calibri"/>
              <a:sym typeface="Helvetica Light"/>
            </a:endParaRP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247" y="434566"/>
            <a:ext cx="7007969" cy="1121275"/>
          </a:xfrm>
          <a:prstGeom prst="rect">
            <a:avLst/>
          </a:prstGeom>
        </p:spPr>
      </p:pic>
      <p:sp>
        <p:nvSpPr>
          <p:cNvPr id="2" name="Rectangle 1"/>
          <p:cNvSpPr/>
          <p:nvPr/>
        </p:nvSpPr>
        <p:spPr>
          <a:xfrm>
            <a:off x="694944" y="5566998"/>
            <a:ext cx="11897106" cy="1631216"/>
          </a:xfrm>
          <a:prstGeom prst="rect">
            <a:avLst/>
          </a:prstGeom>
        </p:spPr>
        <p:txBody>
          <a:bodyPr wrap="square">
            <a:spAutoFit/>
          </a:bodyPr>
          <a:lstStyle/>
          <a:p>
            <a:pPr marL="0" marR="0" lvl="0" indent="0" algn="l" defTabSz="825481" rtl="0" eaLnBrk="1" fontAlgn="auto" latinLnBrk="0" hangingPunct="1">
              <a:lnSpc>
                <a:spcPct val="100000"/>
              </a:lnSpc>
              <a:spcBef>
                <a:spcPts val="0"/>
              </a:spcBef>
              <a:spcAft>
                <a:spcPts val="0"/>
              </a:spcAft>
              <a:buClrTx/>
              <a:buSzTx/>
              <a:buFontTx/>
              <a:buNone/>
              <a:tabLst/>
              <a:defRPr/>
            </a:pPr>
            <a:r>
              <a:rPr kumimoji="0" lang="en-US" altLang="en-US" sz="10000" b="1" i="0" u="none" strike="noStrike" kern="0" cap="none" spc="0" normalizeH="0" baseline="0" noProof="0" dirty="0">
                <a:ln>
                  <a:noFill/>
                </a:ln>
                <a:solidFill>
                  <a:srgbClr val="FFFFFF"/>
                </a:solidFill>
                <a:effectLst/>
                <a:uLnTx/>
                <a:uFillTx/>
                <a:latin typeface="Arial"/>
                <a:ea typeface="Roboto" panose="02000000000000000000" pitchFamily="2" charset="0"/>
                <a:cs typeface="Roboto" panose="02000000000000000000" pitchFamily="2" charset="0"/>
                <a:sym typeface="Helvetica Light"/>
              </a:rPr>
              <a:t>NOKIA </a:t>
            </a:r>
            <a:r>
              <a:rPr kumimoji="0" lang="en-US" altLang="en-US" sz="10000" b="1" i="0" u="none" strike="noStrike" kern="0" cap="none" spc="0" normalizeH="0" baseline="0" noProof="0" dirty="0" smtClean="0">
                <a:ln>
                  <a:noFill/>
                </a:ln>
                <a:solidFill>
                  <a:srgbClr val="FFFFFF"/>
                </a:solidFill>
                <a:effectLst/>
                <a:uLnTx/>
                <a:uFillTx/>
                <a:latin typeface="Arial"/>
                <a:ea typeface="Roboto" panose="02000000000000000000" pitchFamily="2" charset="0"/>
                <a:cs typeface="Roboto" panose="02000000000000000000" pitchFamily="2" charset="0"/>
                <a:sym typeface="Helvetica Light"/>
              </a:rPr>
              <a:t>8.1</a:t>
            </a:r>
            <a:endParaRPr kumimoji="0" lang="en-US" altLang="en-US" sz="10000" b="1" i="0" u="none" strike="noStrike" kern="0" cap="none" spc="0" normalizeH="0" baseline="0" noProof="0" dirty="0">
              <a:ln>
                <a:noFill/>
              </a:ln>
              <a:solidFill>
                <a:srgbClr val="FFFFFF"/>
              </a:solidFill>
              <a:effectLst/>
              <a:uLnTx/>
              <a:uFillTx/>
              <a:latin typeface="Arial"/>
              <a:ea typeface="Roboto" panose="02000000000000000000" pitchFamily="2" charset="0"/>
              <a:cs typeface="Roboto" panose="02000000000000000000" pitchFamily="2" charset="0"/>
              <a:sym typeface="Helvetica Light"/>
            </a:endParaRPr>
          </a:p>
        </p:txBody>
      </p:sp>
      <p:sp>
        <p:nvSpPr>
          <p:cNvPr id="3" name="Slide Number Placeholder 2"/>
          <p:cNvSpPr>
            <a:spLocks noGrp="1"/>
          </p:cNvSpPr>
          <p:nvPr>
            <p:ph type="sldNum" sz="quarter" idx="2"/>
          </p:nvPr>
        </p:nvSpPr>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29</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980837" y="3324968"/>
            <a:ext cx="7014376" cy="8066532"/>
          </a:xfrm>
          <a:prstGeom prst="rect">
            <a:avLst/>
          </a:prstGeom>
        </p:spPr>
      </p:pic>
    </p:spTree>
    <p:extLst>
      <p:ext uri="{BB962C8B-B14F-4D97-AF65-F5344CB8AC3E}">
        <p14:creationId xmlns:p14="http://schemas.microsoft.com/office/powerpoint/2010/main" val="3660372990"/>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5" name="Shape 3125"/>
          <p:cNvSpPr>
            <a:spLocks noGrp="1"/>
          </p:cNvSpPr>
          <p:nvPr>
            <p:ph type="title"/>
          </p:nvPr>
        </p:nvSpPr>
        <p:spPr>
          <a:xfrm>
            <a:off x="4589548" y="458492"/>
            <a:ext cx="18403954" cy="1131656"/>
          </a:xfrm>
          <a:prstGeom prst="rect">
            <a:avLst/>
          </a:prstGeom>
        </p:spPr>
        <p:txBody>
          <a:bodyPr>
            <a:normAutofit/>
          </a:bodyPr>
          <a:lstStyle/>
          <a:p>
            <a:pPr eaLnBrk="1" hangingPunct="1"/>
            <a:r>
              <a:rPr lang="en-US" altLang="en-US" sz="5400" b="1" dirty="0">
                <a:solidFill>
                  <a:srgbClr val="C00000"/>
                </a:solidFill>
                <a:cs typeface="Calibri" panose="020F0502020204030204" pitchFamily="34" charset="0"/>
              </a:rPr>
              <a:t>AGENDA</a:t>
            </a:r>
          </a:p>
        </p:txBody>
      </p:sp>
      <p:sp>
        <p:nvSpPr>
          <p:cNvPr id="3" name="Slide Number Placeholder 2"/>
          <p:cNvSpPr>
            <a:spLocks noGrp="1"/>
          </p:cNvSpPr>
          <p:nvPr>
            <p:ph type="sldNum" sz="quarter" idx="2"/>
          </p:nvPr>
        </p:nvSpPr>
        <p:spPr/>
        <p:txBody>
          <a:bodyPr/>
          <a:lstStyle/>
          <a:p>
            <a:fld id="{20752FB9-4AF5-4D02-92F1-114FA4C71F5B}" type="slidenum">
              <a:rPr lang="en-US" smtClean="0"/>
              <a:pPr/>
              <a:t>3</a:t>
            </a:fld>
            <a:endParaRPr lang="en-US" dirty="0"/>
          </a:p>
        </p:txBody>
      </p:sp>
      <p:sp>
        <p:nvSpPr>
          <p:cNvPr id="2" name="Rectangle 1">
            <a:extLst>
              <a:ext uri="{FF2B5EF4-FFF2-40B4-BE49-F238E27FC236}">
                <a16:creationId xmlns:a16="http://schemas.microsoft.com/office/drawing/2014/main" id="{297AD531-3842-4B4B-939F-7F13A8998308}"/>
              </a:ext>
            </a:extLst>
          </p:cNvPr>
          <p:cNvSpPr/>
          <p:nvPr/>
        </p:nvSpPr>
        <p:spPr>
          <a:xfrm>
            <a:off x="2121408" y="1992909"/>
            <a:ext cx="21018398" cy="10248960"/>
          </a:xfrm>
          <a:prstGeom prst="rect">
            <a:avLst/>
          </a:prstGeom>
        </p:spPr>
        <p:txBody>
          <a:bodyPr wrap="square">
            <a:spAutoFit/>
          </a:bodyPr>
          <a:lstStyle/>
          <a:p>
            <a:pPr marL="457200" indent="-457200" algn="just">
              <a:buFont typeface="+mj-lt"/>
              <a:buAutoNum type="arabicPeriod"/>
            </a:pPr>
            <a:r>
              <a:rPr lang="en-US" sz="3300" b="1" dirty="0">
                <a:latin typeface="Arial" panose="020B0604020202020204" pitchFamily="34" charset="0"/>
                <a:cs typeface="Arial" panose="020B0604020202020204" pitchFamily="34" charset="0"/>
              </a:rPr>
              <a:t>Social Insight &amp; Recommendation </a:t>
            </a:r>
          </a:p>
          <a:p>
            <a:pPr marL="457200" indent="-457200" algn="just">
              <a:buFont typeface="+mj-lt"/>
              <a:buAutoNum type="arabicPeriod"/>
            </a:pPr>
            <a:r>
              <a:rPr lang="en-US" sz="3300" b="1" dirty="0">
                <a:latin typeface="Arial" panose="020B0604020202020204" pitchFamily="34" charset="0"/>
                <a:cs typeface="Arial" panose="020B0604020202020204" pitchFamily="34" charset="0"/>
              </a:rPr>
              <a:t>Executive Summary</a:t>
            </a:r>
          </a:p>
          <a:p>
            <a:pPr marL="457200" indent="-457200" algn="just">
              <a:buFont typeface="+mj-lt"/>
              <a:buAutoNum type="arabicPeriod"/>
            </a:pPr>
            <a:r>
              <a:rPr lang="en-US" sz="3300" b="1" dirty="0">
                <a:latin typeface="Arial" panose="020B0604020202020204" pitchFamily="34" charset="0"/>
                <a:cs typeface="Arial" panose="020B0604020202020204" pitchFamily="34" charset="0"/>
              </a:rPr>
              <a:t>Overview of Nokia </a:t>
            </a:r>
            <a:r>
              <a:rPr lang="en-US" sz="3300" b="1" dirty="0" smtClean="0">
                <a:latin typeface="Arial" panose="020B0604020202020204" pitchFamily="34" charset="0"/>
                <a:cs typeface="Arial" panose="020B0604020202020204" pitchFamily="34" charset="0"/>
              </a:rPr>
              <a:t>7.2, </a:t>
            </a:r>
            <a:r>
              <a:rPr lang="en-US" sz="3300" b="1" dirty="0">
                <a:latin typeface="Arial" panose="020B0604020202020204" pitchFamily="34" charset="0"/>
                <a:cs typeface="Arial" panose="020B0604020202020204" pitchFamily="34" charset="0"/>
              </a:rPr>
              <a:t>Nokia </a:t>
            </a:r>
            <a:r>
              <a:rPr lang="en-US" sz="3300" b="1" dirty="0" smtClean="0">
                <a:latin typeface="Arial" panose="020B0604020202020204" pitchFamily="34" charset="0"/>
                <a:cs typeface="Arial" panose="020B0604020202020204" pitchFamily="34" charset="0"/>
              </a:rPr>
              <a:t>2720 Flip, Nokia 8.1, </a:t>
            </a:r>
            <a:r>
              <a:rPr lang="en-US" sz="3300" b="1" dirty="0">
                <a:latin typeface="Arial" panose="020B0604020202020204" pitchFamily="34" charset="0"/>
                <a:cs typeface="Arial" panose="020B0604020202020204" pitchFamily="34" charset="0"/>
              </a:rPr>
              <a:t>Nokia brand</a:t>
            </a:r>
          </a:p>
          <a:p>
            <a:pPr marL="457200" lvl="8" indent="-457200" algn="just">
              <a:buFont typeface="Wingdings" panose="05000000000000000000" pitchFamily="2" charset="2"/>
              <a:buChar char="v"/>
            </a:pPr>
            <a:r>
              <a:rPr lang="en-US" sz="3300" dirty="0">
                <a:latin typeface="Arial" panose="020B0604020202020204" pitchFamily="34" charset="0"/>
                <a:cs typeface="Arial" panose="020B0604020202020204" pitchFamily="34" charset="0"/>
              </a:rPr>
              <a:t>Trendline Overview</a:t>
            </a:r>
          </a:p>
          <a:p>
            <a:pPr marL="457200" lvl="4" indent="-457200" algn="just">
              <a:buFont typeface="Wingdings" panose="05000000000000000000" pitchFamily="2" charset="2"/>
              <a:buChar char="v"/>
            </a:pPr>
            <a:r>
              <a:rPr lang="en-US" sz="3300" dirty="0">
                <a:latin typeface="Arial" panose="020B0604020202020204" pitchFamily="34" charset="0"/>
                <a:cs typeface="Arial" panose="020B0604020202020204" pitchFamily="34" charset="0"/>
              </a:rPr>
              <a:t>Volume of each product (In comparison week by week)</a:t>
            </a:r>
          </a:p>
          <a:p>
            <a:pPr marL="457200" lvl="5" indent="-457200" algn="just">
              <a:buFont typeface="Wingdings" panose="05000000000000000000" pitchFamily="2" charset="2"/>
              <a:buChar char="v"/>
            </a:pPr>
            <a:r>
              <a:rPr lang="en-US" sz="3300" dirty="0">
                <a:latin typeface="Arial" panose="020B0604020202020204" pitchFamily="34" charset="0"/>
                <a:cs typeface="Arial" panose="020B0604020202020204" pitchFamily="34" charset="0"/>
              </a:rPr>
              <a:t>Engagement of each product (In comparison week by week)</a:t>
            </a:r>
          </a:p>
          <a:p>
            <a:pPr marL="457200" lvl="4" indent="-457200" algn="just">
              <a:buFont typeface="Wingdings" panose="05000000000000000000" pitchFamily="2" charset="2"/>
              <a:buChar char="v"/>
            </a:pPr>
            <a:r>
              <a:rPr lang="en-US" sz="3300" dirty="0">
                <a:latin typeface="Arial" panose="020B0604020202020204" pitchFamily="34" charset="0"/>
                <a:cs typeface="Arial" panose="020B0604020202020204" pitchFamily="34" charset="0"/>
              </a:rPr>
              <a:t>Seeding Contribution in terms of Volume and Sentiment Redemption</a:t>
            </a:r>
          </a:p>
          <a:p>
            <a:pPr marL="457200" lvl="4" indent="-457200" algn="just">
              <a:buFont typeface="Wingdings" panose="05000000000000000000" pitchFamily="2" charset="2"/>
              <a:buChar char="v"/>
            </a:pPr>
            <a:r>
              <a:rPr lang="en-US" sz="3300" dirty="0">
                <a:latin typeface="Arial" panose="020B0604020202020204" pitchFamily="34" charset="0"/>
                <a:cs typeface="Arial" panose="020B0604020202020204" pitchFamily="34" charset="0"/>
              </a:rPr>
              <a:t>Top 5 sources of positive/negative mentions </a:t>
            </a:r>
          </a:p>
          <a:p>
            <a:pPr marL="514350" indent="-514350" algn="just">
              <a:buFont typeface="+mj-lt"/>
              <a:buAutoNum type="arabicPeriod" startAt="4"/>
            </a:pPr>
            <a:r>
              <a:rPr lang="en-US" sz="3300" b="1" dirty="0">
                <a:latin typeface="Arial" panose="020B0604020202020204" pitchFamily="34" charset="0"/>
                <a:cs typeface="Arial" panose="020B0604020202020204" pitchFamily="34" charset="0"/>
              </a:rPr>
              <a:t>Focus on each of Nokia products (Nokia </a:t>
            </a:r>
            <a:r>
              <a:rPr lang="en-US" sz="3300" b="1" dirty="0" smtClean="0">
                <a:latin typeface="Arial" panose="020B0604020202020204" pitchFamily="34" charset="0"/>
                <a:cs typeface="Arial" panose="020B0604020202020204" pitchFamily="34" charset="0"/>
              </a:rPr>
              <a:t>7.2</a:t>
            </a:r>
            <a:r>
              <a:rPr lang="en-US" sz="3300" b="1" dirty="0">
                <a:latin typeface="Arial" panose="020B0604020202020204" pitchFamily="34" charset="0"/>
                <a:cs typeface="Arial" panose="020B0604020202020204" pitchFamily="34" charset="0"/>
              </a:rPr>
              <a:t>) (Nokia </a:t>
            </a:r>
            <a:r>
              <a:rPr lang="en-US" sz="3300" b="1" dirty="0" smtClean="0">
                <a:latin typeface="Arial" panose="020B0604020202020204" pitchFamily="34" charset="0"/>
                <a:cs typeface="Arial" panose="020B0604020202020204" pitchFamily="34" charset="0"/>
              </a:rPr>
              <a:t>2720 Flip) (Nokia 8.1)</a:t>
            </a:r>
            <a:endParaRPr lang="en-US" sz="3300" dirty="0">
              <a:latin typeface="Arial" panose="020B0604020202020204" pitchFamily="34" charset="0"/>
              <a:cs typeface="Arial" panose="020B0604020202020204" pitchFamily="34" charset="0"/>
            </a:endParaRPr>
          </a:p>
          <a:p>
            <a:pPr marL="457200" indent="-457200" algn="just">
              <a:buFont typeface="Wingdings" panose="05000000000000000000" pitchFamily="2" charset="2"/>
              <a:buChar char="v"/>
            </a:pPr>
            <a:r>
              <a:rPr lang="en-US" sz="3300" dirty="0">
                <a:latin typeface="Arial" panose="020B0604020202020204" pitchFamily="34" charset="0"/>
                <a:cs typeface="Arial" panose="020B0604020202020204" pitchFamily="34" charset="0"/>
              </a:rPr>
              <a:t>POE Performance</a:t>
            </a:r>
          </a:p>
          <a:p>
            <a:pPr marL="457200" indent="-457200" algn="just">
              <a:buFont typeface="Wingdings" panose="05000000000000000000" pitchFamily="2" charset="2"/>
              <a:buChar char="v"/>
            </a:pPr>
            <a:r>
              <a:rPr lang="en-US" sz="3300" dirty="0">
                <a:latin typeface="Arial" panose="020B0604020202020204" pitchFamily="34" charset="0"/>
                <a:cs typeface="Arial" panose="020B0604020202020204" pitchFamily="34" charset="0"/>
              </a:rPr>
              <a:t>Sentiment Performance</a:t>
            </a:r>
          </a:p>
          <a:p>
            <a:pPr marL="457200" indent="-457200" algn="just">
              <a:buFont typeface="Wingdings" panose="05000000000000000000" pitchFamily="2" charset="2"/>
              <a:buChar char="v"/>
            </a:pPr>
            <a:r>
              <a:rPr lang="en-US" sz="3300" dirty="0">
                <a:latin typeface="Arial" panose="020B0604020202020204" pitchFamily="34" charset="0"/>
                <a:cs typeface="Arial" panose="020B0604020202020204" pitchFamily="34" charset="0"/>
              </a:rPr>
              <a:t>Attribute Performance </a:t>
            </a:r>
          </a:p>
          <a:p>
            <a:pPr marL="514350" indent="-514350" algn="just">
              <a:buFont typeface="+mj-lt"/>
              <a:buAutoNum type="arabicPeriod" startAt="5"/>
            </a:pPr>
            <a:r>
              <a:rPr lang="en-US" sz="3300" b="1" dirty="0">
                <a:latin typeface="Arial" panose="020B0604020202020204" pitchFamily="34" charset="0"/>
                <a:cs typeface="Arial" panose="020B0604020202020204" pitchFamily="34" charset="0"/>
              </a:rPr>
              <a:t>Focus on Nokia Brand </a:t>
            </a:r>
            <a:endParaRPr lang="en-US" sz="3300" dirty="0">
              <a:latin typeface="Arial" panose="020B0604020202020204" pitchFamily="34" charset="0"/>
              <a:cs typeface="Arial" panose="020B0604020202020204" pitchFamily="34" charset="0"/>
            </a:endParaRPr>
          </a:p>
          <a:p>
            <a:pPr marL="457200" indent="-457200" algn="just">
              <a:buFont typeface="Wingdings" panose="05000000000000000000" pitchFamily="2" charset="2"/>
              <a:buChar char="v"/>
            </a:pPr>
            <a:r>
              <a:rPr lang="en-US" sz="3300" dirty="0">
                <a:latin typeface="Arial" panose="020B0604020202020204" pitchFamily="34" charset="0"/>
                <a:cs typeface="Arial" panose="020B0604020202020204" pitchFamily="34" charset="0"/>
              </a:rPr>
              <a:t>Sentiment Performance of Nokia Brand </a:t>
            </a:r>
          </a:p>
          <a:p>
            <a:pPr marL="457200" indent="-457200" algn="just">
              <a:buFont typeface="Wingdings" panose="05000000000000000000" pitchFamily="2" charset="2"/>
              <a:buChar char="v"/>
            </a:pPr>
            <a:r>
              <a:rPr lang="en-US" sz="3300" dirty="0">
                <a:latin typeface="Arial" panose="020B0604020202020204" pitchFamily="34" charset="0"/>
                <a:cs typeface="Arial" panose="020B0604020202020204" pitchFamily="34" charset="0"/>
              </a:rPr>
              <a:t>Attribute Performance of Nokia Brand </a:t>
            </a:r>
          </a:p>
          <a:p>
            <a:pPr marL="514350" indent="-514350" algn="just">
              <a:buFont typeface="+mj-lt"/>
              <a:buAutoNum type="arabicPeriod" startAt="6"/>
            </a:pPr>
            <a:r>
              <a:rPr lang="en-US" sz="3300" b="1" dirty="0">
                <a:latin typeface="Arial" panose="020B0604020202020204" pitchFamily="34" charset="0"/>
                <a:cs typeface="Arial" panose="020B0604020202020204" pitchFamily="34" charset="0"/>
              </a:rPr>
              <a:t>KOL/Influencer Performance </a:t>
            </a:r>
            <a:endParaRPr lang="en-US" sz="3300" dirty="0">
              <a:latin typeface="Arial" panose="020B0604020202020204" pitchFamily="34" charset="0"/>
              <a:cs typeface="Arial" panose="020B0604020202020204" pitchFamily="34" charset="0"/>
            </a:endParaRPr>
          </a:p>
          <a:p>
            <a:pPr marL="514350" indent="-514350" algn="just">
              <a:buFont typeface="Wingdings" panose="05000000000000000000" pitchFamily="2" charset="2"/>
              <a:buChar char="v"/>
            </a:pPr>
            <a:r>
              <a:rPr lang="en-US" sz="3300" dirty="0">
                <a:latin typeface="Arial" panose="020B0604020202020204" pitchFamily="34" charset="0"/>
                <a:cs typeface="Arial" panose="020B0604020202020204" pitchFamily="34" charset="0"/>
              </a:rPr>
              <a:t>Volume</a:t>
            </a:r>
          </a:p>
          <a:p>
            <a:pPr marL="514350" indent="-514350" algn="just">
              <a:buFont typeface="Wingdings" panose="05000000000000000000" pitchFamily="2" charset="2"/>
              <a:buChar char="v"/>
            </a:pPr>
            <a:r>
              <a:rPr lang="en-US" sz="3300" dirty="0">
                <a:latin typeface="Arial" panose="020B0604020202020204" pitchFamily="34" charset="0"/>
                <a:cs typeface="Arial" panose="020B0604020202020204" pitchFamily="34" charset="0"/>
              </a:rPr>
              <a:t>Sentiment Performance</a:t>
            </a:r>
          </a:p>
          <a:p>
            <a:pPr marL="514350" indent="-514350" algn="just">
              <a:buFont typeface="+mj-lt"/>
              <a:buAutoNum type="arabicPeriod" startAt="7"/>
            </a:pPr>
            <a:r>
              <a:rPr lang="en-US" sz="3300" b="1" dirty="0">
                <a:latin typeface="Arial" panose="020B0604020202020204" pitchFamily="34" charset="0"/>
                <a:cs typeface="Arial" panose="020B0604020202020204" pitchFamily="34" charset="0"/>
              </a:rPr>
              <a:t>Competitors Overview: Huawei Nova 3i, Samsung J4</a:t>
            </a:r>
          </a:p>
          <a:p>
            <a:pPr marL="457200" indent="-457200" algn="just">
              <a:buFont typeface="Wingdings" panose="05000000000000000000" pitchFamily="2" charset="2"/>
              <a:buChar char="v"/>
            </a:pPr>
            <a:r>
              <a:rPr lang="en-US" sz="3300" dirty="0">
                <a:latin typeface="Arial" panose="020B0604020202020204" pitchFamily="34" charset="0"/>
                <a:cs typeface="Arial" panose="020B0604020202020204" pitchFamily="34" charset="0"/>
              </a:rPr>
              <a:t>Highlight tactics</a:t>
            </a:r>
          </a:p>
        </p:txBody>
      </p:sp>
    </p:spTree>
    <p:extLst>
      <p:ext uri="{BB962C8B-B14F-4D97-AF65-F5344CB8AC3E}">
        <p14:creationId xmlns:p14="http://schemas.microsoft.com/office/powerpoint/2010/main" val="3487108833"/>
      </p:ext>
    </p:extLst>
  </p:cSld>
  <p:clrMapOvr>
    <a:masterClrMapping/>
  </p:clrMapOvr>
  <p:transition spd="slow">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7214" y="450225"/>
            <a:ext cx="18403954" cy="1131656"/>
          </a:xfrm>
        </p:spPr>
        <p:txBody>
          <a:bodyPr>
            <a:normAutofit/>
          </a:bodyPr>
          <a:lstStyle/>
          <a:p>
            <a:r>
              <a:rPr lang="en-US" sz="5400" b="1" dirty="0">
                <a:solidFill>
                  <a:srgbClr val="C00000"/>
                </a:solidFill>
              </a:rPr>
              <a:t>VOLUME CONTRIBUTOR</a:t>
            </a:r>
          </a:p>
        </p:txBody>
      </p:sp>
      <p:cxnSp>
        <p:nvCxnSpPr>
          <p:cNvPr id="29" name="Straight Connector 28">
            <a:extLst>
              <a:ext uri="{FF2B5EF4-FFF2-40B4-BE49-F238E27FC236}">
                <a16:creationId xmlns:a16="http://schemas.microsoft.com/office/drawing/2014/main" id="{148D9562-541D-D344-BE71-BDF086678BC9}"/>
              </a:ext>
            </a:extLst>
          </p:cNvPr>
          <p:cNvCxnSpPr>
            <a:cxnSpLocks/>
          </p:cNvCxnSpPr>
          <p:nvPr/>
        </p:nvCxnSpPr>
        <p:spPr>
          <a:xfrm>
            <a:off x="7863452" y="9060009"/>
            <a:ext cx="0" cy="2652201"/>
          </a:xfrm>
          <a:prstGeom prst="line">
            <a:avLst/>
          </a:prstGeom>
          <a:noFill/>
          <a:ln w="12700" cap="flat">
            <a:solidFill>
              <a:schemeClr val="bg1">
                <a:lumMod val="75000"/>
              </a:schemeClr>
            </a:solidFill>
            <a:prstDash val="solid"/>
            <a:miter lim="400000"/>
          </a:ln>
          <a:effectLst/>
          <a:sp3d/>
        </p:spPr>
        <p:style>
          <a:lnRef idx="0">
            <a:scrgbClr r="0" g="0" b="0"/>
          </a:lnRef>
          <a:fillRef idx="0">
            <a:scrgbClr r="0" g="0" b="0"/>
          </a:fillRef>
          <a:effectRef idx="0">
            <a:scrgbClr r="0" g="0" b="0"/>
          </a:effectRef>
          <a:fontRef idx="none"/>
        </p:style>
      </p:cxnSp>
      <p:cxnSp>
        <p:nvCxnSpPr>
          <p:cNvPr id="31" name="Straight Connector 30">
            <a:extLst>
              <a:ext uri="{FF2B5EF4-FFF2-40B4-BE49-F238E27FC236}">
                <a16:creationId xmlns:a16="http://schemas.microsoft.com/office/drawing/2014/main" id="{A3E8CFEA-9B3F-FE46-BE5A-6E7DCB6F6DB0}"/>
              </a:ext>
            </a:extLst>
          </p:cNvPr>
          <p:cNvCxnSpPr>
            <a:cxnSpLocks/>
          </p:cNvCxnSpPr>
          <p:nvPr/>
        </p:nvCxnSpPr>
        <p:spPr>
          <a:xfrm>
            <a:off x="4347921" y="9091005"/>
            <a:ext cx="0" cy="2652201"/>
          </a:xfrm>
          <a:prstGeom prst="line">
            <a:avLst/>
          </a:prstGeom>
          <a:noFill/>
          <a:ln w="12700" cap="flat">
            <a:solidFill>
              <a:schemeClr val="bg1">
                <a:lumMod val="75000"/>
              </a:schemeClr>
            </a:solidFill>
            <a:prstDash val="solid"/>
            <a:miter lim="400000"/>
          </a:ln>
          <a:effectLst/>
          <a:sp3d/>
        </p:spPr>
        <p:style>
          <a:lnRef idx="0">
            <a:scrgbClr r="0" g="0" b="0"/>
          </a:lnRef>
          <a:fillRef idx="0">
            <a:scrgbClr r="0" g="0" b="0"/>
          </a:fillRef>
          <a:effectRef idx="0">
            <a:scrgbClr r="0" g="0" b="0"/>
          </a:effectRef>
          <a:fontRef idx="none"/>
        </p:style>
      </p:cxnSp>
      <p:graphicFrame>
        <p:nvGraphicFramePr>
          <p:cNvPr id="17" name="Chart 16">
            <a:extLst>
              <a:ext uri="{FF2B5EF4-FFF2-40B4-BE49-F238E27FC236}">
                <a16:creationId xmlns:a16="http://schemas.microsoft.com/office/drawing/2014/main" id="{263540CF-1E1F-7E43-9F22-54A0D91499DB}"/>
              </a:ext>
            </a:extLst>
          </p:cNvPr>
          <p:cNvGraphicFramePr/>
          <p:nvPr>
            <p:extLst/>
          </p:nvPr>
        </p:nvGraphicFramePr>
        <p:xfrm>
          <a:off x="606797" y="7166446"/>
          <a:ext cx="10807066" cy="4698636"/>
        </p:xfrm>
        <a:graphic>
          <a:graphicData uri="http://schemas.openxmlformats.org/drawingml/2006/chart">
            <c:chart xmlns:c="http://schemas.openxmlformats.org/drawingml/2006/chart" xmlns:r="http://schemas.openxmlformats.org/officeDocument/2006/relationships" r:id="rId3"/>
          </a:graphicData>
        </a:graphic>
      </p:graphicFrame>
      <p:sp>
        <p:nvSpPr>
          <p:cNvPr id="3" name="Slide Number Placeholder 2"/>
          <p:cNvSpPr>
            <a:spLocks noGrp="1"/>
          </p:cNvSpPr>
          <p:nvPr>
            <p:ph type="sldNum" sz="quarter" idx="2"/>
          </p:nvPr>
        </p:nvSpPr>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Arial"/>
                <a:cs typeface="Calibri"/>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30</a:t>
            </a:fld>
            <a:endParaRPr kumimoji="0" lang="en-US" sz="2100" b="1" i="0" u="none" strike="noStrike" kern="0" cap="none" spc="0" normalizeH="0" baseline="0" noProof="0" dirty="0">
              <a:ln>
                <a:noFill/>
              </a:ln>
              <a:solidFill>
                <a:srgbClr val="FFFFFF"/>
              </a:solidFill>
              <a:effectLst/>
              <a:uLnTx/>
              <a:uFillTx/>
              <a:latin typeface="Arial"/>
              <a:cs typeface="Calibri"/>
              <a:sym typeface="Helvetica"/>
            </a:endParaRPr>
          </a:p>
        </p:txBody>
      </p:sp>
      <p:graphicFrame>
        <p:nvGraphicFramePr>
          <p:cNvPr id="10" name="Table 9">
            <a:extLst>
              <a:ext uri="{FF2B5EF4-FFF2-40B4-BE49-F238E27FC236}">
                <a16:creationId xmlns:a16="http://schemas.microsoft.com/office/drawing/2014/main" id="{F14CCF29-77B5-6248-88FA-6176D1554D88}"/>
              </a:ext>
            </a:extLst>
          </p:cNvPr>
          <p:cNvGraphicFramePr>
            <a:graphicFrameLocks noGrp="1"/>
          </p:cNvGraphicFramePr>
          <p:nvPr>
            <p:extLst/>
          </p:nvPr>
        </p:nvGraphicFramePr>
        <p:xfrm>
          <a:off x="12209930" y="2148348"/>
          <a:ext cx="11187560" cy="9716734"/>
        </p:xfrm>
        <a:graphic>
          <a:graphicData uri="http://schemas.openxmlformats.org/drawingml/2006/table">
            <a:tbl>
              <a:tblPr firstRow="1" bandRow="1">
                <a:tableStyleId>{5940675A-B579-460E-94D1-54222C63F5DA}</a:tableStyleId>
              </a:tblPr>
              <a:tblGrid>
                <a:gridCol w="11187560">
                  <a:extLst>
                    <a:ext uri="{9D8B030D-6E8A-4147-A177-3AD203B41FA5}">
                      <a16:colId xmlns:a16="http://schemas.microsoft.com/office/drawing/2014/main" val="2440940660"/>
                    </a:ext>
                  </a:extLst>
                </a:gridCol>
              </a:tblGrid>
              <a:tr h="750480">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r>
                        <a:rPr lang="en-US" sz="3200" b="1" dirty="0">
                          <a:solidFill>
                            <a:schemeClr val="bg1"/>
                          </a:solidFill>
                          <a:latin typeface="+mj-lt"/>
                          <a:cs typeface="Helvetica" panose="020B0604020202020204" pitchFamily="34" charset="0"/>
                        </a:rPr>
                        <a:t>Volume Contributor</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B12318"/>
                    </a:solidFill>
                  </a:tcPr>
                </a:tc>
                <a:extLst>
                  <a:ext uri="{0D108BD9-81ED-4DB2-BD59-A6C34878D82A}">
                    <a16:rowId xmlns:a16="http://schemas.microsoft.com/office/drawing/2014/main" val="3215094643"/>
                  </a:ext>
                </a:extLst>
              </a:tr>
              <a:tr h="8966254">
                <a:tc>
                  <a:txBody>
                    <a:bodyPr/>
                    <a:lstStyle/>
                    <a:p>
                      <a:pPr marL="457200" indent="-457200" algn="l">
                        <a:lnSpc>
                          <a:spcPct val="100000"/>
                        </a:lnSpc>
                        <a:buFont typeface="Wingdings" panose="05000000000000000000" pitchFamily="2" charset="2"/>
                        <a:buChar char="ü"/>
                      </a:pP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All of </a:t>
                      </a:r>
                      <a:r>
                        <a:rPr lang="en-US" sz="3200" b="0" i="0" u="none" strike="noStrike" cap="none" spc="0" baseline="0" dirty="0">
                          <a:ln>
                            <a:noFill/>
                          </a:ln>
                          <a:solidFill>
                            <a:schemeClr val="tx1"/>
                          </a:solidFill>
                          <a:uFillTx/>
                          <a:latin typeface="+mj-lt"/>
                          <a:ea typeface="+mn-ea"/>
                          <a:cs typeface="Helvetica" panose="020B0604020202020204" pitchFamily="34" charset="0"/>
                          <a:sym typeface="Helvetica Light"/>
                        </a:rPr>
                        <a:t>Nokia </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8.1’s </a:t>
                      </a:r>
                      <a:r>
                        <a:rPr lang="en-US" sz="3200" b="0" i="0" u="none" strike="noStrike" cap="none" spc="0" baseline="0" dirty="0">
                          <a:ln>
                            <a:noFill/>
                          </a:ln>
                          <a:solidFill>
                            <a:schemeClr val="tx1"/>
                          </a:solidFill>
                          <a:uFillTx/>
                          <a:latin typeface="+mj-lt"/>
                          <a:ea typeface="+mn-ea"/>
                          <a:cs typeface="Helvetica" panose="020B0604020202020204" pitchFamily="34" charset="0"/>
                          <a:sym typeface="Helvetica Light"/>
                        </a:rPr>
                        <a:t>volume came from Earned </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media, </a:t>
                      </a:r>
                      <a:r>
                        <a:rPr lang="en-US" sz="3200" b="0" i="0" u="none" strike="noStrike" cap="none" spc="0" baseline="0" dirty="0">
                          <a:ln>
                            <a:noFill/>
                          </a:ln>
                          <a:solidFill>
                            <a:schemeClr val="tx1"/>
                          </a:solidFill>
                          <a:uFillTx/>
                          <a:latin typeface="+mj-lt"/>
                          <a:ea typeface="+mn-ea"/>
                          <a:cs typeface="Helvetica" panose="020B0604020202020204" pitchFamily="34" charset="0"/>
                          <a:sym typeface="Helvetica Light"/>
                        </a:rPr>
                        <a:t>about </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100%.</a:t>
                      </a:r>
                    </a:p>
                    <a:p>
                      <a:pPr marL="457200" indent="-457200" algn="l">
                        <a:lnSpc>
                          <a:spcPct val="100000"/>
                        </a:lnSpc>
                        <a:buFont typeface="Wingdings" panose="05000000000000000000" pitchFamily="2" charset="2"/>
                        <a:buChar char="ü"/>
                      </a:pP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Most of </a:t>
                      </a:r>
                      <a:r>
                        <a:rPr lang="en-US" sz="3200" b="0" i="0" u="none" strike="noStrike" cap="none" spc="0" baseline="0" dirty="0">
                          <a:ln>
                            <a:noFill/>
                          </a:ln>
                          <a:solidFill>
                            <a:schemeClr val="tx1"/>
                          </a:solidFill>
                          <a:uFillTx/>
                          <a:latin typeface="+mj-lt"/>
                          <a:ea typeface="+mn-ea"/>
                          <a:cs typeface="Helvetica" panose="020B0604020202020204" pitchFamily="34" charset="0"/>
                          <a:sym typeface="Helvetica Light"/>
                        </a:rPr>
                        <a:t>mentions from earned media come </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from </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hlinkClick r:id="rId4"/>
                        </a:rPr>
                        <a:t>thegioididong.com</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 </a:t>
                      </a:r>
                      <a:r>
                        <a:rPr lang="en-US" sz="3200" dirty="0" smtClean="0">
                          <a:latin typeface="+mj-lt"/>
                          <a:hlinkClick r:id="rId5"/>
                        </a:rPr>
                        <a:t>fptshop.com.vn</a:t>
                      </a:r>
                      <a:r>
                        <a:rPr lang="en-US" sz="3200" dirty="0" smtClean="0">
                          <a:latin typeface="+mj-lt"/>
                        </a:rPr>
                        <a:t>, </a:t>
                      </a:r>
                      <a:r>
                        <a:rPr lang="en-US" sz="3200" dirty="0" smtClean="0">
                          <a:latin typeface="+mj-lt"/>
                          <a:hlinkClick r:id="rId6"/>
                        </a:rPr>
                        <a:t>cellphones.com.vn</a:t>
                      </a:r>
                      <a:endParaRPr lang="en-US" sz="3200" dirty="0">
                        <a:latin typeface="+mj-lt"/>
                      </a:endParaRPr>
                    </a:p>
                    <a:p>
                      <a:pPr marL="457200" indent="-457200" algn="l">
                        <a:lnSpc>
                          <a:spcPct val="100000"/>
                        </a:lnSpc>
                        <a:buFont typeface="Wingdings" panose="05000000000000000000" pitchFamily="2" charset="2"/>
                        <a:buChar char="ü"/>
                      </a:pPr>
                      <a:r>
                        <a:rPr lang="en-US" sz="3200" b="0" i="0" u="none" strike="noStrike" cap="none" spc="0" baseline="0" dirty="0">
                          <a:ln>
                            <a:noFill/>
                          </a:ln>
                          <a:solidFill>
                            <a:schemeClr val="tx1"/>
                          </a:solidFill>
                          <a:uFillTx/>
                          <a:latin typeface="+mj-lt"/>
                          <a:ea typeface="+mn-ea"/>
                          <a:cs typeface="Helvetica" panose="020B0604020202020204" pitchFamily="34" charset="0"/>
                          <a:sym typeface="Helvetica Light"/>
                        </a:rPr>
                        <a:t>There wasn’t any post </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and comment on </a:t>
                      </a:r>
                      <a:r>
                        <a:rPr lang="en-US" sz="3200" b="0" i="0" u="none" strike="noStrike" cap="none" spc="0" baseline="0" dirty="0">
                          <a:ln>
                            <a:noFill/>
                          </a:ln>
                          <a:solidFill>
                            <a:schemeClr val="tx1"/>
                          </a:solidFill>
                          <a:uFillTx/>
                          <a:latin typeface="+mj-lt"/>
                          <a:ea typeface="+mn-ea"/>
                          <a:cs typeface="Helvetica" panose="020B0604020202020204" pitchFamily="34" charset="0"/>
                          <a:sym typeface="Helvetica Light"/>
                        </a:rPr>
                        <a:t>Owned </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Media and Paid Media.</a:t>
                      </a:r>
                    </a:p>
                    <a:p>
                      <a:pPr marL="457200" marR="0" indent="-457200"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The mentions earned are mainly about giving feedback on our </a:t>
                      </a:r>
                      <a:r>
                        <a:rPr lang="en-US" sz="3200" dirty="0" smtClean="0">
                          <a:latin typeface="+mj-lt"/>
                        </a:rPr>
                        <a:t>update, Android 10</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 Most of discussions that we collected were almost all Positive, users satisfied with update Android 10. </a:t>
                      </a:r>
                      <a:r>
                        <a:rPr lang="en-US" sz="3200" dirty="0" smtClean="0">
                          <a:latin typeface="+mj-lt"/>
                        </a:rPr>
                        <a:t>However, there are still negative comments from users about the update with many errors. </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hlinkClick r:id="rId7"/>
                        </a:rPr>
                        <a:t>Link</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 </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hlinkClick r:id="rId8"/>
                        </a:rPr>
                        <a:t>Link</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 </a:t>
                      </a:r>
                      <a:r>
                        <a:rPr lang="en-US" sz="3200" b="0" i="0" u="none" strike="noStrike" cap="none" spc="0" baseline="0" dirty="0" err="1" smtClean="0">
                          <a:ln>
                            <a:noFill/>
                          </a:ln>
                          <a:solidFill>
                            <a:schemeClr val="tx1"/>
                          </a:solidFill>
                          <a:uFillTx/>
                          <a:latin typeface="+mj-lt"/>
                          <a:ea typeface="+mn-ea"/>
                          <a:cs typeface="Helvetica" panose="020B0604020202020204" pitchFamily="34" charset="0"/>
                          <a:sym typeface="Helvetica Light"/>
                          <a:hlinkClick r:id="rId9"/>
                        </a:rPr>
                        <a:t>Link</a:t>
                      </a:r>
                      <a:r>
                        <a:rPr lang="en-US" sz="32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 </a:t>
                      </a:r>
                      <a:endParaRPr lang="en-US" sz="3200" b="0" i="0" u="none" strike="noStrike" cap="none" spc="0" baseline="0" dirty="0">
                        <a:ln>
                          <a:noFill/>
                        </a:ln>
                        <a:solidFill>
                          <a:schemeClr val="tx1"/>
                        </a:solidFill>
                        <a:uFillTx/>
                        <a:latin typeface="+mj-lt"/>
                        <a:ea typeface="+mn-ea"/>
                        <a:cs typeface="Helvetica" panose="020B0604020202020204" pitchFamily="34" charset="0"/>
                        <a:sym typeface="Helvetica Light"/>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817377450"/>
                  </a:ext>
                </a:extLst>
              </a:tr>
            </a:tbl>
          </a:graphicData>
        </a:graphic>
      </p:graphicFrame>
      <p:graphicFrame>
        <p:nvGraphicFramePr>
          <p:cNvPr id="9" name="Chart 8">
            <a:extLst>
              <a:ext uri="{FF2B5EF4-FFF2-40B4-BE49-F238E27FC236}">
                <a16:creationId xmlns:a16="http://schemas.microsoft.com/office/drawing/2014/main" id="{902FD53F-CFCB-B94B-BA7E-9A3E5513A920}"/>
              </a:ext>
            </a:extLst>
          </p:cNvPr>
          <p:cNvGraphicFramePr/>
          <p:nvPr>
            <p:extLst/>
          </p:nvPr>
        </p:nvGraphicFramePr>
        <p:xfrm>
          <a:off x="2369144" y="2186985"/>
          <a:ext cx="6734426" cy="4979461"/>
        </p:xfrm>
        <a:graphic>
          <a:graphicData uri="http://schemas.openxmlformats.org/drawingml/2006/chart">
            <c:chart xmlns:c="http://schemas.openxmlformats.org/drawingml/2006/chart" xmlns:r="http://schemas.openxmlformats.org/officeDocument/2006/relationships" r:id="rId10"/>
          </a:graphicData>
        </a:graphic>
      </p:graphicFrame>
      <p:sp>
        <p:nvSpPr>
          <p:cNvPr id="11" name="TextBox 1"/>
          <p:cNvSpPr txBox="1"/>
          <p:nvPr/>
        </p:nvSpPr>
        <p:spPr>
          <a:xfrm>
            <a:off x="4577214" y="9555019"/>
            <a:ext cx="2826327" cy="5950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horz" wrap="square" lIns="50800" tIns="50800" rIns="50800" bIns="50800" numCol="1" spcCol="38100" rtlCol="0" anchor="ctr">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3200" b="0" i="0" u="none" strike="noStrike" kern="0" cap="none" spc="0" normalizeH="0" baseline="0" noProof="0" dirty="0" smtClean="0">
                <a:ln>
                  <a:noFill/>
                </a:ln>
                <a:solidFill>
                  <a:srgbClr val="000000"/>
                </a:solidFill>
                <a:effectLst/>
                <a:uLnTx/>
                <a:uFillTx/>
                <a:latin typeface="Arial"/>
                <a:ea typeface="+mn-ea"/>
                <a:cs typeface="+mn-cs"/>
                <a:sym typeface="Helvetica Light"/>
              </a:rPr>
              <a:t>No Data</a:t>
            </a:r>
            <a:endParaRPr kumimoji="0" lang="en-US" sz="32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Tree>
    <p:extLst>
      <p:ext uri="{BB962C8B-B14F-4D97-AF65-F5344CB8AC3E}">
        <p14:creationId xmlns:p14="http://schemas.microsoft.com/office/powerpoint/2010/main" val="3482725414"/>
      </p:ext>
    </p:extLst>
  </p:cSld>
  <p:clrMapOvr>
    <a:masterClrMapping/>
  </p:clrMapOvr>
  <p:transition spd="med"/>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4662" y="455286"/>
            <a:ext cx="18403954" cy="1131656"/>
          </a:xfrm>
        </p:spPr>
        <p:txBody>
          <a:bodyPr>
            <a:normAutofit/>
          </a:bodyPr>
          <a:lstStyle/>
          <a:p>
            <a:r>
              <a:rPr lang="en-US" sz="5400" b="1" dirty="0">
                <a:solidFill>
                  <a:srgbClr val="C00000"/>
                </a:solidFill>
              </a:rPr>
              <a:t>DETAILED SENTIMENT PERFORMANCE</a:t>
            </a:r>
          </a:p>
        </p:txBody>
      </p:sp>
      <p:grpSp>
        <p:nvGrpSpPr>
          <p:cNvPr id="21" name="Group 20"/>
          <p:cNvGrpSpPr/>
          <p:nvPr/>
        </p:nvGrpSpPr>
        <p:grpSpPr>
          <a:xfrm>
            <a:off x="1407269" y="2330734"/>
            <a:ext cx="11634392" cy="9834539"/>
            <a:chOff x="1423219" y="2767825"/>
            <a:chExt cx="11634392" cy="9834539"/>
          </a:xfrm>
        </p:grpSpPr>
        <p:pic>
          <p:nvPicPr>
            <p:cNvPr id="5" name="Picture 4">
              <a:extLst>
                <a:ext uri="{FF2B5EF4-FFF2-40B4-BE49-F238E27FC236}">
                  <a16:creationId xmlns:a16="http://schemas.microsoft.com/office/drawing/2014/main" id="{9331F071-8176-AF4E-A602-1CAD3A0845B8}"/>
                </a:ext>
              </a:extLst>
            </p:cNvPr>
            <p:cNvPicPr>
              <a:picLocks noChangeAspect="1"/>
            </p:cNvPicPr>
            <p:nvPr/>
          </p:nvPicPr>
          <p:blipFill>
            <a:blip r:embed="rId3"/>
            <a:stretch>
              <a:fillRect/>
            </a:stretch>
          </p:blipFill>
          <p:spPr>
            <a:xfrm>
              <a:off x="5151742" y="6996340"/>
              <a:ext cx="4953000" cy="876300"/>
            </a:xfrm>
            <a:prstGeom prst="rect">
              <a:avLst/>
            </a:prstGeom>
          </p:spPr>
        </p:pic>
        <p:graphicFrame>
          <p:nvGraphicFramePr>
            <p:cNvPr id="13" name="Chart 12">
              <a:extLst>
                <a:ext uri="{FF2B5EF4-FFF2-40B4-BE49-F238E27FC236}">
                  <a16:creationId xmlns:a16="http://schemas.microsoft.com/office/drawing/2014/main" id="{E2C8C826-F57C-5A49-8857-A1DE56CA853B}"/>
                </a:ext>
              </a:extLst>
            </p:cNvPr>
            <p:cNvGraphicFramePr/>
            <p:nvPr>
              <p:extLst/>
            </p:nvPr>
          </p:nvGraphicFramePr>
          <p:xfrm>
            <a:off x="1517625" y="3571210"/>
            <a:ext cx="5417485" cy="3362801"/>
          </p:xfrm>
          <a:graphic>
            <a:graphicData uri="http://schemas.openxmlformats.org/drawingml/2006/chart">
              <c:chart xmlns:c="http://schemas.openxmlformats.org/drawingml/2006/chart" xmlns:r="http://schemas.openxmlformats.org/officeDocument/2006/relationships" r:id="rId4"/>
            </a:graphicData>
          </a:graphic>
        </p:graphicFrame>
        <p:sp>
          <p:nvSpPr>
            <p:cNvPr id="6" name="TextBox 5">
              <a:extLst>
                <a:ext uri="{FF2B5EF4-FFF2-40B4-BE49-F238E27FC236}">
                  <a16:creationId xmlns:a16="http://schemas.microsoft.com/office/drawing/2014/main" id="{B9E445A9-CD17-0B42-B649-91481E1FABD2}"/>
                </a:ext>
              </a:extLst>
            </p:cNvPr>
            <p:cNvSpPr txBox="1"/>
            <p:nvPr/>
          </p:nvSpPr>
          <p:spPr>
            <a:xfrm>
              <a:off x="1517625" y="2853066"/>
              <a:ext cx="5417485"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SENTIMENT PERFORMANCE OF NOKIA </a:t>
              </a:r>
              <a:r>
                <a:rPr kumimoji="0" lang="en-US" sz="2000" b="1" i="0" u="none" strike="noStrike" kern="0" cap="none" spc="0" normalizeH="0" baseline="0" noProof="0" dirty="0" smtClean="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8.1 </a:t>
              </a:r>
              <a:r>
                <a:rPr kumimoji="0" lang="en-US" sz="2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(EXCLUDED SEEDING)</a:t>
              </a:r>
            </a:p>
          </p:txBody>
        </p:sp>
        <p:sp>
          <p:nvSpPr>
            <p:cNvPr id="18" name="TextBox 17">
              <a:extLst>
                <a:ext uri="{FF2B5EF4-FFF2-40B4-BE49-F238E27FC236}">
                  <a16:creationId xmlns:a16="http://schemas.microsoft.com/office/drawing/2014/main" id="{3B2E7078-2317-DC49-87C6-84730B02939C}"/>
                </a:ext>
              </a:extLst>
            </p:cNvPr>
            <p:cNvSpPr txBox="1"/>
            <p:nvPr/>
          </p:nvSpPr>
          <p:spPr>
            <a:xfrm>
              <a:off x="7395999" y="2853066"/>
              <a:ext cx="5417485"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SENTIMENT PERFORMANCE OF NOKIA </a:t>
              </a:r>
              <a:r>
                <a:rPr kumimoji="0" lang="en-US" sz="2000" b="1" i="0" u="none" strike="noStrike" kern="0" cap="none" spc="0" normalizeH="0" baseline="0" noProof="0" dirty="0" smtClean="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8.1 </a:t>
              </a:r>
              <a:r>
                <a:rPr kumimoji="0" lang="en-US" sz="2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(INCLUDED SEEDING)</a:t>
              </a:r>
            </a:p>
          </p:txBody>
        </p:sp>
        <p:cxnSp>
          <p:nvCxnSpPr>
            <p:cNvPr id="19" name="Straight Connector 18">
              <a:extLst>
                <a:ext uri="{FF2B5EF4-FFF2-40B4-BE49-F238E27FC236}">
                  <a16:creationId xmlns:a16="http://schemas.microsoft.com/office/drawing/2014/main" id="{BEF63728-A748-7141-B8E6-8D895104AE6F}"/>
                </a:ext>
              </a:extLst>
            </p:cNvPr>
            <p:cNvCxnSpPr>
              <a:cxnSpLocks/>
            </p:cNvCxnSpPr>
            <p:nvPr/>
          </p:nvCxnSpPr>
          <p:spPr>
            <a:xfrm>
              <a:off x="7225499" y="2767825"/>
              <a:ext cx="0" cy="3965360"/>
            </a:xfrm>
            <a:prstGeom prst="line">
              <a:avLst/>
            </a:prstGeom>
            <a:noFill/>
            <a:ln w="12700" cap="flat">
              <a:solidFill>
                <a:schemeClr val="bg1">
                  <a:lumMod val="75000"/>
                </a:schemeClr>
              </a:solidFill>
              <a:prstDash val="solid"/>
              <a:miter lim="400000"/>
            </a:ln>
            <a:effectLst/>
            <a:sp3d/>
          </p:spPr>
          <p:style>
            <a:lnRef idx="0">
              <a:scrgbClr r="0" g="0" b="0"/>
            </a:lnRef>
            <a:fillRef idx="0">
              <a:scrgbClr r="0" g="0" b="0"/>
            </a:fillRef>
            <a:effectRef idx="0">
              <a:scrgbClr r="0" g="0" b="0"/>
            </a:effectRef>
            <a:fontRef idx="none"/>
          </p:style>
        </p:cxnSp>
        <p:sp>
          <p:nvSpPr>
            <p:cNvPr id="22" name="TextBox 21">
              <a:extLst>
                <a:ext uri="{FF2B5EF4-FFF2-40B4-BE49-F238E27FC236}">
                  <a16:creationId xmlns:a16="http://schemas.microsoft.com/office/drawing/2014/main" id="{53600D23-C40B-B04A-8C58-D9A0D804DAB5}"/>
                </a:ext>
              </a:extLst>
            </p:cNvPr>
            <p:cNvSpPr txBox="1"/>
            <p:nvPr/>
          </p:nvSpPr>
          <p:spPr>
            <a:xfrm>
              <a:off x="1517625" y="7962548"/>
              <a:ext cx="5417485"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SENTIMENT PERFORMANCE OF NOKIA </a:t>
              </a:r>
              <a:r>
                <a:rPr kumimoji="0" lang="en-US" sz="2000" b="1" i="0" u="none" strike="noStrike" kern="0" cap="none" spc="0" normalizeH="0" baseline="0" noProof="0" dirty="0" smtClean="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8.1</a:t>
              </a:r>
              <a:endParaRPr kumimoji="0" lang="en-US" sz="2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endParaRPr>
            </a:p>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ON OWNED MEDIA</a:t>
              </a:r>
            </a:p>
          </p:txBody>
        </p:sp>
        <p:sp>
          <p:nvSpPr>
            <p:cNvPr id="23" name="TextBox 22">
              <a:extLst>
                <a:ext uri="{FF2B5EF4-FFF2-40B4-BE49-F238E27FC236}">
                  <a16:creationId xmlns:a16="http://schemas.microsoft.com/office/drawing/2014/main" id="{D6F3B131-DAD8-7E4E-8A13-07BBED01FB88}"/>
                </a:ext>
              </a:extLst>
            </p:cNvPr>
            <p:cNvSpPr txBox="1"/>
            <p:nvPr/>
          </p:nvSpPr>
          <p:spPr>
            <a:xfrm>
              <a:off x="7395999" y="7962548"/>
              <a:ext cx="5417485"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SENTIMENT PERFORMANCE OF NOKIA </a:t>
              </a:r>
              <a:r>
                <a:rPr kumimoji="0" lang="en-US" sz="2000" b="1" i="0" u="none" strike="noStrike" kern="0" cap="none" spc="0" normalizeH="0" baseline="0" noProof="0" dirty="0" smtClean="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8.1 </a:t>
              </a:r>
              <a:r>
                <a:rPr kumimoji="0" lang="en-US" sz="2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ON OUT OF OWNED MEDIA</a:t>
              </a:r>
            </a:p>
          </p:txBody>
        </p:sp>
        <p:cxnSp>
          <p:nvCxnSpPr>
            <p:cNvPr id="24" name="Straight Connector 23">
              <a:extLst>
                <a:ext uri="{FF2B5EF4-FFF2-40B4-BE49-F238E27FC236}">
                  <a16:creationId xmlns:a16="http://schemas.microsoft.com/office/drawing/2014/main" id="{0B34B242-BC18-7D40-8F86-FDAAE2499BFF}"/>
                </a:ext>
              </a:extLst>
            </p:cNvPr>
            <p:cNvCxnSpPr>
              <a:cxnSpLocks/>
            </p:cNvCxnSpPr>
            <p:nvPr/>
          </p:nvCxnSpPr>
          <p:spPr>
            <a:xfrm>
              <a:off x="7225499" y="7877307"/>
              <a:ext cx="0" cy="3965360"/>
            </a:xfrm>
            <a:prstGeom prst="line">
              <a:avLst/>
            </a:prstGeom>
            <a:noFill/>
            <a:ln w="12700" cap="flat">
              <a:solidFill>
                <a:schemeClr val="bg1">
                  <a:lumMod val="75000"/>
                </a:schemeClr>
              </a:solidFill>
              <a:prstDash val="solid"/>
              <a:miter lim="400000"/>
            </a:ln>
            <a:effectLst/>
            <a:sp3d/>
          </p:spPr>
          <p:style>
            <a:lnRef idx="0">
              <a:scrgbClr r="0" g="0" b="0"/>
            </a:lnRef>
            <a:fillRef idx="0">
              <a:scrgbClr r="0" g="0" b="0"/>
            </a:fillRef>
            <a:effectRef idx="0">
              <a:scrgbClr r="0" g="0" b="0"/>
            </a:effectRef>
            <a:fontRef idx="none"/>
          </p:style>
        </p:cxnSp>
        <p:sp>
          <p:nvSpPr>
            <p:cNvPr id="26" name="TextBox 25">
              <a:extLst>
                <a:ext uri="{FF2B5EF4-FFF2-40B4-BE49-F238E27FC236}">
                  <a16:creationId xmlns:a16="http://schemas.microsoft.com/office/drawing/2014/main" id="{27215980-63C8-1948-B315-87CD92F95087}"/>
                </a:ext>
              </a:extLst>
            </p:cNvPr>
            <p:cNvSpPr txBox="1"/>
            <p:nvPr/>
          </p:nvSpPr>
          <p:spPr>
            <a:xfrm>
              <a:off x="1934997" y="11884219"/>
              <a:ext cx="10581004"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0" i="1"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Sentiment ratio bases on the number of remaining mentions after excluding the unrated ones</a:t>
              </a:r>
            </a:p>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0" i="1"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Sentiment index = (positive index – negative index)/(positive index + negative index)</a:t>
              </a:r>
            </a:p>
          </p:txBody>
        </p:sp>
        <p:graphicFrame>
          <p:nvGraphicFramePr>
            <p:cNvPr id="20" name="Chart 12">
              <a:extLst>
                <a:ext uri="{FF2B5EF4-FFF2-40B4-BE49-F238E27FC236}">
                  <a16:creationId xmlns:a16="http://schemas.microsoft.com/office/drawing/2014/main" id="{DAC59A15-BD9E-4C49-A74E-0095420F8226}"/>
                </a:ext>
              </a:extLst>
            </p:cNvPr>
            <p:cNvGraphicFramePr/>
            <p:nvPr>
              <p:extLst/>
            </p:nvPr>
          </p:nvGraphicFramePr>
          <p:xfrm>
            <a:off x="7624176" y="3571210"/>
            <a:ext cx="5417485" cy="342513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5" name="Chart 12">
              <a:extLst>
                <a:ext uri="{FF2B5EF4-FFF2-40B4-BE49-F238E27FC236}">
                  <a16:creationId xmlns:a16="http://schemas.microsoft.com/office/drawing/2014/main" id="{7903BFD5-0340-4D84-BB3F-12CDF9F9300C}"/>
                </a:ext>
              </a:extLst>
            </p:cNvPr>
            <p:cNvGraphicFramePr/>
            <p:nvPr>
              <p:extLst/>
            </p:nvPr>
          </p:nvGraphicFramePr>
          <p:xfrm>
            <a:off x="1423219" y="8700503"/>
            <a:ext cx="5417485" cy="3161974"/>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7" name="Chart 12">
              <a:extLst>
                <a:ext uri="{FF2B5EF4-FFF2-40B4-BE49-F238E27FC236}">
                  <a16:creationId xmlns:a16="http://schemas.microsoft.com/office/drawing/2014/main" id="{3D39A975-4370-426C-B4FC-A53B3980E5DC}"/>
                </a:ext>
              </a:extLst>
            </p:cNvPr>
            <p:cNvGraphicFramePr/>
            <p:nvPr>
              <p:extLst/>
            </p:nvPr>
          </p:nvGraphicFramePr>
          <p:xfrm>
            <a:off x="7640126" y="8722245"/>
            <a:ext cx="5417485" cy="3161974"/>
          </p:xfrm>
          <a:graphic>
            <a:graphicData uri="http://schemas.openxmlformats.org/drawingml/2006/chart">
              <c:chart xmlns:c="http://schemas.openxmlformats.org/drawingml/2006/chart" xmlns:r="http://schemas.openxmlformats.org/officeDocument/2006/relationships" r:id="rId7"/>
            </a:graphicData>
          </a:graphic>
        </p:graphicFrame>
      </p:grpSp>
      <p:graphicFrame>
        <p:nvGraphicFramePr>
          <p:cNvPr id="17" name="Table 2">
            <a:extLst>
              <a:ext uri="{FF2B5EF4-FFF2-40B4-BE49-F238E27FC236}">
                <a16:creationId xmlns:a16="http://schemas.microsoft.com/office/drawing/2014/main" id="{D754EFFB-0332-7747-93F4-45DCBA96EA10}"/>
              </a:ext>
            </a:extLst>
          </p:cNvPr>
          <p:cNvGraphicFramePr>
            <a:graphicFrameLocks noGrp="1"/>
          </p:cNvGraphicFramePr>
          <p:nvPr>
            <p:extLst/>
          </p:nvPr>
        </p:nvGraphicFramePr>
        <p:xfrm>
          <a:off x="13811250" y="1918975"/>
          <a:ext cx="9371086" cy="9408679"/>
        </p:xfrm>
        <a:graphic>
          <a:graphicData uri="http://schemas.openxmlformats.org/drawingml/2006/table">
            <a:tbl>
              <a:tblPr firstRow="1" bandRow="1">
                <a:tableStyleId>{5940675A-B579-460E-94D1-54222C63F5DA}</a:tableStyleId>
              </a:tblPr>
              <a:tblGrid>
                <a:gridCol w="9371086">
                  <a:extLst>
                    <a:ext uri="{9D8B030D-6E8A-4147-A177-3AD203B41FA5}">
                      <a16:colId xmlns:a16="http://schemas.microsoft.com/office/drawing/2014/main" val="2440940660"/>
                    </a:ext>
                  </a:extLst>
                </a:gridCol>
              </a:tblGrid>
              <a:tr h="438239">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r>
                        <a:rPr lang="en-US" sz="3000" b="1" dirty="0">
                          <a:solidFill>
                            <a:schemeClr val="bg1"/>
                          </a:solidFill>
                          <a:latin typeface="Helvetica" panose="020B0604020202020204" pitchFamily="34" charset="0"/>
                          <a:cs typeface="Helvetica" panose="020B0604020202020204" pitchFamily="34" charset="0"/>
                        </a:rPr>
                        <a:t>SENTIMENT PERFORMANCE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3D609C"/>
                    </a:solidFill>
                  </a:tcPr>
                </a:tc>
                <a:extLst>
                  <a:ext uri="{0D108BD9-81ED-4DB2-BD59-A6C34878D82A}">
                    <a16:rowId xmlns:a16="http://schemas.microsoft.com/office/drawing/2014/main" val="3215094643"/>
                  </a:ext>
                </a:extLst>
              </a:tr>
              <a:tr h="4847585">
                <a:tc>
                  <a:txBody>
                    <a:bodyPr/>
                    <a:lstStyle/>
                    <a:p>
                      <a:pPr marL="457200" marR="0" lvl="0" indent="-457200"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000" baseline="0" dirty="0" smtClean="0">
                          <a:solidFill>
                            <a:schemeClr val="tx1"/>
                          </a:solidFill>
                          <a:latin typeface="Helvetica" panose="020B0604020202020204" pitchFamily="34" charset="0"/>
                          <a:cs typeface="Helvetica" panose="020B0604020202020204" pitchFamily="34" charset="0"/>
                        </a:rPr>
                        <a:t>In the period, </a:t>
                      </a:r>
                      <a:r>
                        <a:rPr lang="en-US" sz="3000" dirty="0" smtClean="0">
                          <a:latin typeface="Helvetica" panose="020B0604020202020204" pitchFamily="34" charset="0"/>
                          <a:cs typeface="Helvetica" panose="020B0604020202020204" pitchFamily="34" charset="0"/>
                        </a:rPr>
                        <a:t>Nokia 8.1 has</a:t>
                      </a:r>
                      <a:r>
                        <a:rPr lang="en-US" sz="3000" baseline="0" dirty="0" smtClean="0">
                          <a:latin typeface="Helvetica" panose="020B0604020202020204" pitchFamily="34" charset="0"/>
                          <a:cs typeface="Helvetica" panose="020B0604020202020204" pitchFamily="34" charset="0"/>
                        </a:rPr>
                        <a:t> no seeding</a:t>
                      </a:r>
                      <a:r>
                        <a:rPr lang="en-US" sz="3000" dirty="0" smtClean="0">
                          <a:latin typeface="Helvetica" panose="020B0604020202020204" pitchFamily="34" charset="0"/>
                          <a:cs typeface="Helvetica" panose="020B0604020202020204" pitchFamily="34" charset="0"/>
                        </a:rPr>
                        <a:t>, negative comments were not improved. So the negative rate is higher than the positive rate.</a:t>
                      </a:r>
                      <a:r>
                        <a:rPr lang="en-US" sz="3000" baseline="0" dirty="0" smtClean="0">
                          <a:solidFill>
                            <a:schemeClr val="tx1"/>
                          </a:solidFill>
                          <a:latin typeface="Helvetica" panose="020B0604020202020204" pitchFamily="34" charset="0"/>
                          <a:cs typeface="Helvetica" panose="020B0604020202020204" pitchFamily="34" charset="0"/>
                        </a:rPr>
                        <a:t> </a:t>
                      </a:r>
                    </a:p>
                    <a:p>
                      <a:pPr marL="457200" marR="0" lvl="0" indent="-457200"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000" baseline="0" dirty="0" smtClean="0">
                          <a:solidFill>
                            <a:schemeClr val="tx1"/>
                          </a:solidFill>
                          <a:latin typeface="Helvetica" panose="020B0604020202020204" pitchFamily="34" charset="0"/>
                          <a:cs typeface="Helvetica" panose="020B0604020202020204" pitchFamily="34" charset="0"/>
                        </a:rPr>
                        <a:t>There are no media-owned discussions this period.</a:t>
                      </a:r>
                    </a:p>
                    <a:p>
                      <a:pPr marL="457200" marR="0" lvl="0" indent="-457200"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000" dirty="0" smtClean="0">
                          <a:latin typeface="Helvetica" panose="020B0604020202020204" pitchFamily="34" charset="0"/>
                          <a:cs typeface="Helvetica" panose="020B0604020202020204" pitchFamily="34" charset="0"/>
                        </a:rPr>
                        <a:t>Negative focus is mainly on updating Android 10 with many errors.</a:t>
                      </a:r>
                      <a:r>
                        <a:rPr lang="en-US" sz="3000" baseline="0" dirty="0" smtClean="0">
                          <a:latin typeface="Helvetica" panose="020B0604020202020204" pitchFamily="34" charset="0"/>
                          <a:cs typeface="Helvetica" panose="020B0604020202020204" pitchFamily="34" charset="0"/>
                        </a:rPr>
                        <a:t> </a:t>
                      </a:r>
                      <a:r>
                        <a:rPr lang="en-US" sz="3000" dirty="0" smtClean="0">
                          <a:latin typeface="Helvetica" panose="020B0604020202020204" pitchFamily="34" charset="0"/>
                          <a:cs typeface="Helvetica" panose="020B0604020202020204" pitchFamily="34" charset="0"/>
                          <a:hlinkClick r:id="rId8"/>
                        </a:rPr>
                        <a:t>Link </a:t>
                      </a:r>
                      <a:r>
                        <a:rPr lang="en-US" sz="3000" dirty="0" smtClean="0">
                          <a:latin typeface="Helvetica" panose="020B0604020202020204" pitchFamily="34" charset="0"/>
                          <a:cs typeface="Helvetica" panose="020B0604020202020204" pitchFamily="34" charset="0"/>
                          <a:hlinkClick r:id="rId9"/>
                        </a:rPr>
                        <a:t>Link</a:t>
                      </a:r>
                      <a:r>
                        <a:rPr lang="en-US" sz="3000" dirty="0" smtClean="0">
                          <a:latin typeface="Helvetica" panose="020B0604020202020204" pitchFamily="34" charset="0"/>
                          <a:cs typeface="Helvetica" panose="020B0604020202020204" pitchFamily="34" charset="0"/>
                        </a:rPr>
                        <a:t> </a:t>
                      </a:r>
                      <a:r>
                        <a:rPr lang="en-US" sz="3000" dirty="0" err="1" smtClean="0">
                          <a:latin typeface="Helvetica" panose="020B0604020202020204" pitchFamily="34" charset="0"/>
                          <a:cs typeface="Helvetica" panose="020B0604020202020204" pitchFamily="34" charset="0"/>
                          <a:hlinkClick r:id="rId10"/>
                        </a:rPr>
                        <a:t>Link</a:t>
                      </a:r>
                      <a:endParaRPr lang="en-US" sz="3000" baseline="0" dirty="0">
                        <a:solidFill>
                          <a:schemeClr val="tx1"/>
                        </a:solidFill>
                        <a:latin typeface="Helvetica" panose="020B0604020202020204" pitchFamily="34" charset="0"/>
                        <a:cs typeface="Helvetica"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17377450"/>
                  </a:ext>
                </a:extLst>
              </a:tr>
              <a:tr h="413892">
                <a:tc>
                  <a:txBody>
                    <a:bodyPr/>
                    <a:lstStyle/>
                    <a:p>
                      <a:pPr marL="0" indent="0" algn="ctr">
                        <a:buFontTx/>
                        <a:buNone/>
                      </a:pPr>
                      <a:r>
                        <a:rPr lang="en-US" sz="2800" b="1" dirty="0">
                          <a:solidFill>
                            <a:schemeClr val="bg1"/>
                          </a:solidFill>
                          <a:latin typeface="Helvetica" panose="020B0604020202020204" pitchFamily="34" charset="0"/>
                          <a:cs typeface="Helvetica" panose="020B0604020202020204" pitchFamily="34" charset="0"/>
                        </a:rPr>
                        <a:t>POSITIVE DRIVERS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5A9EF0"/>
                    </a:solidFill>
                  </a:tcPr>
                </a:tc>
                <a:extLst>
                  <a:ext uri="{0D108BD9-81ED-4DB2-BD59-A6C34878D82A}">
                    <a16:rowId xmlns:a16="http://schemas.microsoft.com/office/drawing/2014/main" val="1193730361"/>
                  </a:ext>
                </a:extLst>
              </a:tr>
              <a:tr h="1095596">
                <a:tc>
                  <a:txBody>
                    <a:bodyPr/>
                    <a:lstStyle/>
                    <a:p>
                      <a:pPr marL="457200" marR="0" indent="-4572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000" b="0" i="0" u="none" strike="noStrike" cap="none" spc="0" baseline="0" dirty="0" err="1" smtClean="0">
                          <a:ln>
                            <a:noFill/>
                          </a:ln>
                          <a:solidFill>
                            <a:schemeClr val="tx1"/>
                          </a:solidFill>
                          <a:effectLst/>
                          <a:uFillTx/>
                          <a:latin typeface="Helvetica" panose="020B0604020202020204" pitchFamily="34" charset="0"/>
                          <a:ea typeface="+mn-ea"/>
                          <a:cs typeface="Helvetica" panose="020B0604020202020204" pitchFamily="34" charset="0"/>
                          <a:sym typeface="Helvetica Light"/>
                        </a:rPr>
                        <a:t>OS_Upgrade</a:t>
                      </a:r>
                      <a:r>
                        <a:rPr lang="en-US" sz="3000" b="0" i="0" u="none" strike="noStrike" cap="none" spc="0" baseline="0" dirty="0" smtClean="0">
                          <a:ln>
                            <a:noFill/>
                          </a:ln>
                          <a:solidFill>
                            <a:schemeClr val="tx1"/>
                          </a:solidFill>
                          <a:uFillTx/>
                          <a:latin typeface="Helvetica" panose="020B0604020202020204" pitchFamily="34" charset="0"/>
                          <a:ea typeface="+mn-ea"/>
                          <a:cs typeface="Helvetica" panose="020B0604020202020204" pitchFamily="34" charset="0"/>
                          <a:sym typeface="Helvetica Light"/>
                        </a:rPr>
                        <a:t> (26 </a:t>
                      </a:r>
                      <a:r>
                        <a:rPr lang="en-US" sz="3000" b="0" baseline="0" dirty="0">
                          <a:solidFill>
                            <a:schemeClr val="tx1"/>
                          </a:solidFill>
                          <a:latin typeface="Helvetica" panose="020B0604020202020204" pitchFamily="34" charset="0"/>
                          <a:cs typeface="Helvetica" panose="020B0604020202020204" pitchFamily="34" charset="0"/>
                        </a:rPr>
                        <a:t>mentions)</a:t>
                      </a:r>
                      <a:endParaRPr lang="en-US" sz="3000" b="0" i="0" u="none" strike="noStrike" cap="none" spc="0" baseline="0" dirty="0">
                        <a:ln>
                          <a:noFill/>
                        </a:ln>
                        <a:solidFill>
                          <a:schemeClr val="tx1"/>
                        </a:solidFill>
                        <a:uFillTx/>
                        <a:latin typeface="Helvetica" panose="020B0604020202020204" pitchFamily="34" charset="0"/>
                        <a:ea typeface="+mn-ea"/>
                        <a:cs typeface="Helvetica" panose="020B0604020202020204" pitchFamily="34" charset="0"/>
                        <a:sym typeface="Helvetica Light"/>
                      </a:endParaRPr>
                    </a:p>
                    <a:p>
                      <a:pPr marL="457200" marR="0" lvl="0" indent="-4572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000" b="0" i="0" u="none" strike="noStrike" cap="none" spc="0" baseline="0" dirty="0" smtClean="0">
                          <a:ln>
                            <a:noFill/>
                          </a:ln>
                          <a:solidFill>
                            <a:schemeClr val="tx1"/>
                          </a:solidFill>
                          <a:uFillTx/>
                          <a:latin typeface="Helvetica" panose="020B0604020202020204" pitchFamily="34" charset="0"/>
                          <a:ea typeface="+mn-ea"/>
                          <a:cs typeface="Helvetica" panose="020B0604020202020204" pitchFamily="34" charset="0"/>
                          <a:sym typeface="Helvetica Light"/>
                        </a:rPr>
                        <a:t>Function (23 </a:t>
                      </a:r>
                      <a:r>
                        <a:rPr lang="en-US" sz="3000" b="0" baseline="0" dirty="0">
                          <a:solidFill>
                            <a:schemeClr val="tx1"/>
                          </a:solidFill>
                          <a:latin typeface="Helvetica" panose="020B0604020202020204" pitchFamily="34" charset="0"/>
                          <a:cs typeface="Helvetica" panose="020B0604020202020204" pitchFamily="34" charset="0"/>
                        </a:rPr>
                        <a:t>mentions)</a:t>
                      </a:r>
                    </a:p>
                    <a:p>
                      <a:pPr marL="457200" marR="0" lvl="0" indent="-4572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000" b="0" i="0" u="none" strike="noStrike" cap="none" spc="0" baseline="0" dirty="0" smtClean="0">
                          <a:ln>
                            <a:noFill/>
                          </a:ln>
                          <a:solidFill>
                            <a:schemeClr val="tx1"/>
                          </a:solidFill>
                          <a:effectLst/>
                          <a:uFillTx/>
                          <a:latin typeface="Helvetica" panose="020B0604020202020204" pitchFamily="34" charset="0"/>
                          <a:ea typeface="+mn-ea"/>
                          <a:cs typeface="Helvetica" panose="020B0604020202020204" pitchFamily="34" charset="0"/>
                          <a:sym typeface="Helvetica Light"/>
                        </a:rPr>
                        <a:t>Performance</a:t>
                      </a:r>
                      <a:r>
                        <a:rPr lang="en-US" sz="3000" b="0" i="0" u="none" strike="noStrike" cap="none" spc="0" baseline="0" dirty="0" smtClean="0">
                          <a:ln>
                            <a:noFill/>
                          </a:ln>
                          <a:solidFill>
                            <a:schemeClr val="tx1"/>
                          </a:solidFill>
                          <a:uFillTx/>
                          <a:latin typeface="Helvetica" panose="020B0604020202020204" pitchFamily="34" charset="0"/>
                          <a:ea typeface="+mn-ea"/>
                          <a:cs typeface="Helvetica" panose="020B0604020202020204" pitchFamily="34" charset="0"/>
                          <a:sym typeface="Helvetica Light"/>
                        </a:rPr>
                        <a:t> (9 </a:t>
                      </a:r>
                      <a:r>
                        <a:rPr lang="en-US" sz="3000" b="0" baseline="0" dirty="0">
                          <a:solidFill>
                            <a:schemeClr val="tx1"/>
                          </a:solidFill>
                          <a:latin typeface="Helvetica" panose="020B0604020202020204" pitchFamily="34" charset="0"/>
                          <a:cs typeface="Helvetica" panose="020B0604020202020204" pitchFamily="34" charset="0"/>
                        </a:rPr>
                        <a:t>mentions)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67507958"/>
                  </a:ext>
                </a:extLst>
              </a:tr>
              <a:tr h="413892">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r>
                        <a:rPr lang="en-US" sz="2800" b="1" dirty="0">
                          <a:solidFill>
                            <a:schemeClr val="bg1"/>
                          </a:solidFill>
                          <a:latin typeface="Helvetica" panose="020B0604020202020204" pitchFamily="34" charset="0"/>
                          <a:cs typeface="Helvetica" panose="020B0604020202020204" pitchFamily="34" charset="0"/>
                        </a:rPr>
                        <a:t>NEGATIVE DRIVERS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A33123"/>
                    </a:solidFill>
                  </a:tcPr>
                </a:tc>
                <a:extLst>
                  <a:ext uri="{0D108BD9-81ED-4DB2-BD59-A6C34878D82A}">
                    <a16:rowId xmlns:a16="http://schemas.microsoft.com/office/drawing/2014/main" val="3778850176"/>
                  </a:ext>
                </a:extLst>
              </a:tr>
              <a:tr h="1513094">
                <a:tc>
                  <a:txBody>
                    <a:bodyPr/>
                    <a:lstStyle/>
                    <a:p>
                      <a:pPr marL="457200" marR="0" indent="-4572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000" b="0" i="0" u="none" strike="noStrike" cap="none" spc="0" baseline="0" dirty="0" smtClean="0">
                          <a:ln>
                            <a:noFill/>
                          </a:ln>
                          <a:solidFill>
                            <a:schemeClr val="tx1"/>
                          </a:solidFill>
                          <a:uFillTx/>
                          <a:latin typeface="Helvetica" panose="020B0604020202020204" pitchFamily="34" charset="0"/>
                          <a:ea typeface="+mn-ea"/>
                          <a:cs typeface="Helvetica" panose="020B0604020202020204" pitchFamily="34" charset="0"/>
                          <a:sym typeface="Helvetica Light"/>
                        </a:rPr>
                        <a:t>Function (60 </a:t>
                      </a:r>
                      <a:r>
                        <a:rPr lang="en-US" sz="3000" b="0" baseline="0" dirty="0" smtClean="0">
                          <a:solidFill>
                            <a:schemeClr val="tx1"/>
                          </a:solidFill>
                          <a:latin typeface="Helvetica" panose="020B0604020202020204" pitchFamily="34" charset="0"/>
                          <a:cs typeface="Helvetica" panose="020B0604020202020204" pitchFamily="34" charset="0"/>
                        </a:rPr>
                        <a:t>mentions)</a:t>
                      </a:r>
                      <a:endParaRPr lang="en-US" sz="3000" b="0" i="0" u="none" strike="noStrike" cap="none" spc="0" baseline="0" dirty="0" smtClean="0">
                        <a:ln>
                          <a:noFill/>
                        </a:ln>
                        <a:solidFill>
                          <a:schemeClr val="tx1"/>
                        </a:solidFill>
                        <a:uFillTx/>
                        <a:latin typeface="Helvetica" panose="020B0604020202020204" pitchFamily="34" charset="0"/>
                        <a:ea typeface="+mn-ea"/>
                        <a:cs typeface="Helvetica" panose="020B0604020202020204" pitchFamily="34" charset="0"/>
                        <a:sym typeface="Helvetica Light"/>
                      </a:endParaRPr>
                    </a:p>
                    <a:p>
                      <a:pPr marL="457200" marR="0" lvl="0" indent="-4572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000" b="0" i="0" u="none" strike="noStrike" cap="none" spc="0" baseline="0" dirty="0" err="1" smtClean="0">
                          <a:ln>
                            <a:noFill/>
                          </a:ln>
                          <a:solidFill>
                            <a:schemeClr val="tx1"/>
                          </a:solidFill>
                          <a:effectLst/>
                          <a:uFillTx/>
                          <a:latin typeface="Helvetica" panose="020B0604020202020204" pitchFamily="34" charset="0"/>
                          <a:ea typeface="+mn-ea"/>
                          <a:cs typeface="Helvetica" panose="020B0604020202020204" pitchFamily="34" charset="0"/>
                          <a:sym typeface="Helvetica Light"/>
                        </a:rPr>
                        <a:t>OS_Upgrade</a:t>
                      </a:r>
                      <a:r>
                        <a:rPr lang="en-US" sz="3000" b="0" i="0" u="none" strike="noStrike" cap="none" spc="0" baseline="0" dirty="0" smtClean="0">
                          <a:ln>
                            <a:noFill/>
                          </a:ln>
                          <a:solidFill>
                            <a:schemeClr val="tx1"/>
                          </a:solidFill>
                          <a:uFillTx/>
                          <a:latin typeface="Helvetica" panose="020B0604020202020204" pitchFamily="34" charset="0"/>
                          <a:ea typeface="+mn-ea"/>
                          <a:cs typeface="Helvetica" panose="020B0604020202020204" pitchFamily="34" charset="0"/>
                          <a:sym typeface="Helvetica Light"/>
                        </a:rPr>
                        <a:t> (32 </a:t>
                      </a:r>
                      <a:r>
                        <a:rPr lang="en-US" sz="3000" b="0" baseline="0" dirty="0" smtClean="0">
                          <a:solidFill>
                            <a:schemeClr val="tx1"/>
                          </a:solidFill>
                          <a:latin typeface="Helvetica" panose="020B0604020202020204" pitchFamily="34" charset="0"/>
                          <a:cs typeface="Helvetica" panose="020B0604020202020204" pitchFamily="34" charset="0"/>
                        </a:rPr>
                        <a:t>mentions)</a:t>
                      </a:r>
                    </a:p>
                    <a:p>
                      <a:pPr marL="457200" marR="0" lvl="0" indent="-4572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000" b="0" i="0" u="none" strike="noStrike" cap="none" spc="0" baseline="0" dirty="0" smtClean="0">
                          <a:ln>
                            <a:noFill/>
                          </a:ln>
                          <a:solidFill>
                            <a:schemeClr val="tx1"/>
                          </a:solidFill>
                          <a:uFillTx/>
                          <a:latin typeface="Helvetica" panose="020B0604020202020204" pitchFamily="34" charset="0"/>
                          <a:ea typeface="+mn-ea"/>
                          <a:cs typeface="Helvetica" panose="020B0604020202020204" pitchFamily="34" charset="0"/>
                          <a:sym typeface="Helvetica Light"/>
                        </a:rPr>
                        <a:t>Charging (9 </a:t>
                      </a:r>
                      <a:r>
                        <a:rPr lang="en-US" sz="3000" b="0" baseline="0" dirty="0" smtClean="0">
                          <a:solidFill>
                            <a:schemeClr val="tx1"/>
                          </a:solidFill>
                          <a:latin typeface="Helvetica" panose="020B0604020202020204" pitchFamily="34" charset="0"/>
                          <a:cs typeface="Helvetica" panose="020B0604020202020204" pitchFamily="34" charset="0"/>
                        </a:rPr>
                        <a:t>mentions)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02760954"/>
                  </a:ext>
                </a:extLst>
              </a:tr>
            </a:tbl>
          </a:graphicData>
        </a:graphic>
      </p:graphicFrame>
      <p:sp>
        <p:nvSpPr>
          <p:cNvPr id="3" name="Slide Number Placeholder 2"/>
          <p:cNvSpPr>
            <a:spLocks noGrp="1"/>
          </p:cNvSpPr>
          <p:nvPr>
            <p:ph type="sldNum" sz="quarter" idx="2"/>
          </p:nvPr>
        </p:nvSpPr>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Arial"/>
                <a:cs typeface="Calibri"/>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31</a:t>
            </a:fld>
            <a:endParaRPr kumimoji="0" lang="en-US" sz="2100" b="1" i="0" u="none" strike="noStrike" kern="0" cap="none" spc="0" normalizeH="0" baseline="0" noProof="0" dirty="0">
              <a:ln>
                <a:noFill/>
              </a:ln>
              <a:solidFill>
                <a:srgbClr val="FFFFFF"/>
              </a:solidFill>
              <a:effectLst/>
              <a:uLnTx/>
              <a:uFillTx/>
              <a:latin typeface="Arial"/>
              <a:cs typeface="Calibri"/>
              <a:sym typeface="Helvetica"/>
            </a:endParaRPr>
          </a:p>
        </p:txBody>
      </p:sp>
    </p:spTree>
    <p:extLst>
      <p:ext uri="{BB962C8B-B14F-4D97-AF65-F5344CB8AC3E}">
        <p14:creationId xmlns:p14="http://schemas.microsoft.com/office/powerpoint/2010/main" val="2440358804"/>
      </p:ext>
    </p:extLst>
  </p:cSld>
  <p:clrMapOvr>
    <a:masterClrMapping/>
  </p:clrMapOvr>
  <p:transition spd="med"/>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8926" y="454972"/>
            <a:ext cx="18403954" cy="1131656"/>
          </a:xfrm>
        </p:spPr>
        <p:txBody>
          <a:bodyPr>
            <a:normAutofit/>
          </a:bodyPr>
          <a:lstStyle/>
          <a:p>
            <a:r>
              <a:rPr lang="en-US" sz="5400" b="1" dirty="0">
                <a:solidFill>
                  <a:srgbClr val="C00000"/>
                </a:solidFill>
              </a:rPr>
              <a:t>FEEDBACKS ON PRODUCT ATTRIBUTES</a:t>
            </a:r>
          </a:p>
        </p:txBody>
      </p:sp>
      <p:sp>
        <p:nvSpPr>
          <p:cNvPr id="7" name="TextBox 6">
            <a:extLst>
              <a:ext uri="{FF2B5EF4-FFF2-40B4-BE49-F238E27FC236}">
                <a16:creationId xmlns:a16="http://schemas.microsoft.com/office/drawing/2014/main" id="{9F374E65-83AC-3246-A904-3365F1236C3B}"/>
              </a:ext>
            </a:extLst>
          </p:cNvPr>
          <p:cNvSpPr txBox="1"/>
          <p:nvPr/>
        </p:nvSpPr>
        <p:spPr>
          <a:xfrm>
            <a:off x="1346154" y="2142385"/>
            <a:ext cx="21836181" cy="564257"/>
          </a:xfrm>
          <a:prstGeom prst="rect">
            <a:avLst/>
          </a:prstGeom>
          <a:solidFill>
            <a:srgbClr val="3D609C"/>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3000" b="1" i="0" u="none" strike="noStrike" kern="0" cap="none" spc="0" normalizeH="0" baseline="0" noProof="0" dirty="0">
                <a:ln>
                  <a:noFill/>
                </a:ln>
                <a:solidFill>
                  <a:srgbClr val="FFFFFF"/>
                </a:solidFill>
                <a:effectLst/>
                <a:uLnTx/>
                <a:uFillTx/>
                <a:latin typeface="Helvetica" panose="020B0604020202020204" pitchFamily="34" charset="0"/>
                <a:ea typeface="+mn-ea"/>
                <a:cs typeface="Helvetica" panose="020B0604020202020204" pitchFamily="34" charset="0"/>
                <a:sym typeface="Helvetica Light"/>
              </a:rPr>
              <a:t>PRODUCT ATTRIBUTES PERFORMANCE</a:t>
            </a:r>
          </a:p>
        </p:txBody>
      </p:sp>
      <p:pic>
        <p:nvPicPr>
          <p:cNvPr id="20" name="Picture 19">
            <a:extLst>
              <a:ext uri="{FF2B5EF4-FFF2-40B4-BE49-F238E27FC236}">
                <a16:creationId xmlns:a16="http://schemas.microsoft.com/office/drawing/2014/main" id="{C5D4FBF0-FECB-8145-B75E-D952FA6AF514}"/>
              </a:ext>
            </a:extLst>
          </p:cNvPr>
          <p:cNvPicPr>
            <a:picLocks noChangeAspect="1"/>
          </p:cNvPicPr>
          <p:nvPr/>
        </p:nvPicPr>
        <p:blipFill>
          <a:blip r:embed="rId3"/>
          <a:stretch>
            <a:fillRect/>
          </a:stretch>
        </p:blipFill>
        <p:spPr>
          <a:xfrm>
            <a:off x="17403010" y="1598323"/>
            <a:ext cx="4064000" cy="508000"/>
          </a:xfrm>
          <a:prstGeom prst="rect">
            <a:avLst/>
          </a:prstGeom>
        </p:spPr>
      </p:pic>
      <p:sp>
        <p:nvSpPr>
          <p:cNvPr id="8" name="TextBox 7">
            <a:extLst>
              <a:ext uri="{FF2B5EF4-FFF2-40B4-BE49-F238E27FC236}">
                <a16:creationId xmlns:a16="http://schemas.microsoft.com/office/drawing/2014/main" id="{58FBBD3F-6553-6E42-B693-9C1A46B876A0}"/>
              </a:ext>
            </a:extLst>
          </p:cNvPr>
          <p:cNvSpPr txBox="1"/>
          <p:nvPr/>
        </p:nvSpPr>
        <p:spPr>
          <a:xfrm>
            <a:off x="2821583" y="6501470"/>
            <a:ext cx="1620636"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3000" b="1" i="0" u="none" strike="noStrike" kern="0" cap="none" spc="0" normalizeH="0" baseline="0" noProof="0" dirty="0" smtClean="0">
                <a:ln>
                  <a:noFill/>
                </a:ln>
                <a:solidFill>
                  <a:srgbClr val="000000"/>
                </a:solidFill>
                <a:effectLst/>
                <a:uLnTx/>
                <a:uFillTx/>
                <a:latin typeface="Arial"/>
                <a:ea typeface="+mn-ea"/>
                <a:cs typeface="+mn-cs"/>
                <a:sym typeface="Helvetica Light"/>
              </a:rPr>
              <a:t>Period </a:t>
            </a:r>
            <a:r>
              <a:rPr kumimoji="0" lang="en-US" sz="3000" b="1" i="0" u="none" strike="noStrike" kern="0" cap="none" spc="0" normalizeH="0" baseline="0" noProof="0" dirty="0">
                <a:ln>
                  <a:noFill/>
                </a:ln>
                <a:solidFill>
                  <a:srgbClr val="000000"/>
                </a:solidFill>
                <a:effectLst/>
                <a:uLnTx/>
                <a:uFillTx/>
                <a:latin typeface="Arial"/>
                <a:ea typeface="+mn-ea"/>
                <a:cs typeface="+mn-cs"/>
                <a:sym typeface="Helvetica Light"/>
              </a:rPr>
              <a:t>1</a:t>
            </a:r>
          </a:p>
        </p:txBody>
      </p:sp>
      <p:sp>
        <p:nvSpPr>
          <p:cNvPr id="29" name="TextBox 28">
            <a:extLst>
              <a:ext uri="{FF2B5EF4-FFF2-40B4-BE49-F238E27FC236}">
                <a16:creationId xmlns:a16="http://schemas.microsoft.com/office/drawing/2014/main" id="{B716B593-706B-2841-B58D-7E3949A474E4}"/>
              </a:ext>
            </a:extLst>
          </p:cNvPr>
          <p:cNvSpPr txBox="1"/>
          <p:nvPr/>
        </p:nvSpPr>
        <p:spPr>
          <a:xfrm>
            <a:off x="10280977" y="6503657"/>
            <a:ext cx="1620636"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3000" b="1" i="0" u="none" strike="noStrike" kern="0" cap="none" spc="0" normalizeH="0" baseline="0" noProof="0" dirty="0" smtClean="0">
                <a:ln>
                  <a:noFill/>
                </a:ln>
                <a:solidFill>
                  <a:srgbClr val="000000"/>
                </a:solidFill>
                <a:effectLst/>
                <a:uLnTx/>
                <a:uFillTx/>
                <a:latin typeface="Arial"/>
                <a:ea typeface="+mn-ea"/>
                <a:cs typeface="+mn-cs"/>
                <a:sym typeface="Helvetica Light"/>
              </a:rPr>
              <a:t>Period </a:t>
            </a:r>
            <a:r>
              <a:rPr kumimoji="0" lang="en-US" sz="3000" b="1" i="0" u="none" strike="noStrike" kern="0" cap="none" spc="0" normalizeH="0" baseline="0" noProof="0" dirty="0">
                <a:ln>
                  <a:noFill/>
                </a:ln>
                <a:solidFill>
                  <a:srgbClr val="000000"/>
                </a:solidFill>
                <a:effectLst/>
                <a:uLnTx/>
                <a:uFillTx/>
                <a:latin typeface="Arial"/>
                <a:ea typeface="+mn-ea"/>
                <a:cs typeface="+mn-cs"/>
                <a:sym typeface="Helvetica Light"/>
              </a:rPr>
              <a:t>2</a:t>
            </a:r>
          </a:p>
        </p:txBody>
      </p:sp>
      <p:sp>
        <p:nvSpPr>
          <p:cNvPr id="30" name="TextBox 29">
            <a:extLst>
              <a:ext uri="{FF2B5EF4-FFF2-40B4-BE49-F238E27FC236}">
                <a16:creationId xmlns:a16="http://schemas.microsoft.com/office/drawing/2014/main" id="{FCEF31E8-B137-4945-8C79-AC386E1C6636}"/>
              </a:ext>
            </a:extLst>
          </p:cNvPr>
          <p:cNvSpPr txBox="1"/>
          <p:nvPr/>
        </p:nvSpPr>
        <p:spPr>
          <a:xfrm>
            <a:off x="17865406" y="6492524"/>
            <a:ext cx="2795637"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3000" b="1" i="0" u="none" strike="noStrike" kern="0" cap="none" spc="0" normalizeH="0" baseline="0" noProof="0" dirty="0" smtClean="0">
                <a:ln>
                  <a:noFill/>
                </a:ln>
                <a:solidFill>
                  <a:srgbClr val="000000"/>
                </a:solidFill>
                <a:effectLst/>
                <a:uLnTx/>
                <a:uFillTx/>
                <a:latin typeface="Arial"/>
                <a:ea typeface="+mn-ea"/>
                <a:cs typeface="+mn-cs"/>
                <a:sym typeface="Helvetica Light"/>
              </a:rPr>
              <a:t>Current Period</a:t>
            </a:r>
          </a:p>
        </p:txBody>
      </p:sp>
      <p:cxnSp>
        <p:nvCxnSpPr>
          <p:cNvPr id="11" name="Straight Connector 10"/>
          <p:cNvCxnSpPr/>
          <p:nvPr/>
        </p:nvCxnSpPr>
        <p:spPr>
          <a:xfrm>
            <a:off x="1600200" y="6464876"/>
            <a:ext cx="21183600" cy="0"/>
          </a:xfrm>
          <a:prstGeom prst="line">
            <a:avLst/>
          </a:prstGeom>
          <a:noFill/>
          <a:ln w="2540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sp>
        <p:nvSpPr>
          <p:cNvPr id="3" name="Slide Number Placeholder 2"/>
          <p:cNvSpPr>
            <a:spLocks noGrp="1"/>
          </p:cNvSpPr>
          <p:nvPr>
            <p:ph type="sldNum" sz="quarter" idx="2"/>
          </p:nvPr>
        </p:nvSpPr>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Arial"/>
                <a:cs typeface="Calibri"/>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32</a:t>
            </a:fld>
            <a:endParaRPr kumimoji="0" lang="en-US" sz="2100" b="1" i="0" u="none" strike="noStrike" kern="0" cap="none" spc="0" normalizeH="0" baseline="0" noProof="0" dirty="0">
              <a:ln>
                <a:noFill/>
              </a:ln>
              <a:solidFill>
                <a:srgbClr val="FFFFFF"/>
              </a:solidFill>
              <a:effectLst/>
              <a:uLnTx/>
              <a:uFillTx/>
              <a:latin typeface="Arial"/>
              <a:cs typeface="Calibri"/>
              <a:sym typeface="Helvetica"/>
            </a:endParaRPr>
          </a:p>
        </p:txBody>
      </p:sp>
      <p:graphicFrame>
        <p:nvGraphicFramePr>
          <p:cNvPr id="12" name="Table 2">
            <a:extLst>
              <a:ext uri="{FF2B5EF4-FFF2-40B4-BE49-F238E27FC236}">
                <a16:creationId xmlns:a16="http://schemas.microsoft.com/office/drawing/2014/main" id="{61D55D27-0BA3-C24F-B34A-A9BEBABC566F}"/>
              </a:ext>
            </a:extLst>
          </p:cNvPr>
          <p:cNvGraphicFramePr>
            <a:graphicFrameLocks noGrp="1"/>
          </p:cNvGraphicFramePr>
          <p:nvPr>
            <p:extLst/>
          </p:nvPr>
        </p:nvGraphicFramePr>
        <p:xfrm>
          <a:off x="1237787" y="7083501"/>
          <a:ext cx="21908426" cy="5338054"/>
        </p:xfrm>
        <a:graphic>
          <a:graphicData uri="http://schemas.openxmlformats.org/drawingml/2006/table">
            <a:tbl>
              <a:tblPr firstRow="1" bandRow="1">
                <a:tableStyleId>{5940675A-B579-460E-94D1-54222C63F5DA}</a:tableStyleId>
              </a:tblPr>
              <a:tblGrid>
                <a:gridCol w="10914108">
                  <a:extLst>
                    <a:ext uri="{9D8B030D-6E8A-4147-A177-3AD203B41FA5}">
                      <a16:colId xmlns:a16="http://schemas.microsoft.com/office/drawing/2014/main" val="1885924133"/>
                    </a:ext>
                  </a:extLst>
                </a:gridCol>
                <a:gridCol w="334592">
                  <a:extLst>
                    <a:ext uri="{9D8B030D-6E8A-4147-A177-3AD203B41FA5}">
                      <a16:colId xmlns:a16="http://schemas.microsoft.com/office/drawing/2014/main" val="2089907025"/>
                    </a:ext>
                  </a:extLst>
                </a:gridCol>
                <a:gridCol w="10659726">
                  <a:extLst>
                    <a:ext uri="{9D8B030D-6E8A-4147-A177-3AD203B41FA5}">
                      <a16:colId xmlns:a16="http://schemas.microsoft.com/office/drawing/2014/main" val="1880392613"/>
                    </a:ext>
                  </a:extLst>
                </a:gridCol>
              </a:tblGrid>
              <a:tr h="592856">
                <a:tc>
                  <a:txBody>
                    <a:bodyPr/>
                    <a:lstStyle/>
                    <a:p>
                      <a:r>
                        <a:rPr lang="en-US" sz="2800" b="0" dirty="0">
                          <a:solidFill>
                            <a:schemeClr val="bg1"/>
                          </a:solidFill>
                          <a:latin typeface="Helvetica" panose="020B0604020202020204" pitchFamily="34" charset="0"/>
                          <a:cs typeface="Helvetica" panose="020B0604020202020204" pitchFamily="34" charset="0"/>
                        </a:rPr>
                        <a:t>FOCUS ON </a:t>
                      </a:r>
                      <a:r>
                        <a:rPr lang="en-US" sz="2800" b="1" dirty="0">
                          <a:solidFill>
                            <a:schemeClr val="bg1"/>
                          </a:solidFill>
                          <a:latin typeface="Helvetica" panose="020B0604020202020204" pitchFamily="34" charset="0"/>
                          <a:cs typeface="Helvetica" panose="020B0604020202020204" pitchFamily="34" charset="0"/>
                        </a:rPr>
                        <a:t>POSITIVE</a:t>
                      </a:r>
                      <a:r>
                        <a:rPr lang="en-US" sz="2800" b="0" dirty="0">
                          <a:solidFill>
                            <a:schemeClr val="bg1"/>
                          </a:solidFill>
                          <a:latin typeface="Helvetica" panose="020B0604020202020204" pitchFamily="34" charset="0"/>
                          <a:cs typeface="Helvetica" panose="020B0604020202020204" pitchFamily="34" charset="0"/>
                        </a:rPr>
                        <a:t> DISCUSSED ATTRIBUTES</a:t>
                      </a:r>
                    </a:p>
                  </a:txBody>
                  <a:tcPr anchor="ctr">
                    <a:lnL w="76200"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w="76200" cap="flat" cmpd="sng" algn="ctr">
                      <a:solidFill>
                        <a:schemeClr val="bg1"/>
                      </a:solidFill>
                      <a:prstDash val="solid"/>
                      <a:round/>
                      <a:headEnd type="none" w="med" len="med"/>
                      <a:tailEnd type="none" w="med" len="med"/>
                    </a:lnT>
                    <a:lnB w="38100" cap="flat" cmpd="sng" algn="ctr">
                      <a:solidFill>
                        <a:srgbClr val="5A9EF0"/>
                      </a:solidFill>
                      <a:prstDash val="sysDash"/>
                      <a:round/>
                      <a:headEnd type="none" w="med" len="med"/>
                      <a:tailEnd type="none" w="med" len="med"/>
                    </a:lnB>
                    <a:solidFill>
                      <a:srgbClr val="5A9EF0"/>
                    </a:solidFill>
                  </a:tcPr>
                </a:tc>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endParaRPr lang="en-US" sz="2800" b="0" dirty="0">
                        <a:solidFill>
                          <a:schemeClr val="bg1"/>
                        </a:solidFill>
                        <a:latin typeface="Helvetica" panose="020B0604020202020204" pitchFamily="34" charset="0"/>
                        <a:cs typeface="Helvetica" panose="020B0604020202020204" pitchFamily="34" charset="0"/>
                      </a:endParaRP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28575"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r>
                        <a:rPr lang="en-US" sz="2800" b="0" dirty="0">
                          <a:solidFill>
                            <a:schemeClr val="bg1"/>
                          </a:solidFill>
                          <a:latin typeface="Helvetica" panose="020B0604020202020204" pitchFamily="34" charset="0"/>
                          <a:cs typeface="Helvetica" panose="020B0604020202020204" pitchFamily="34" charset="0"/>
                        </a:rPr>
                        <a:t>FOCUS ON </a:t>
                      </a:r>
                      <a:r>
                        <a:rPr lang="en-US" sz="2800" b="1" dirty="0">
                          <a:solidFill>
                            <a:schemeClr val="bg1"/>
                          </a:solidFill>
                          <a:latin typeface="Helvetica" panose="020B0604020202020204" pitchFamily="34" charset="0"/>
                          <a:cs typeface="Helvetica" panose="020B0604020202020204" pitchFamily="34" charset="0"/>
                        </a:rPr>
                        <a:t>NEGATIVE</a:t>
                      </a:r>
                      <a:r>
                        <a:rPr lang="en-US" sz="2800" b="0" dirty="0">
                          <a:solidFill>
                            <a:schemeClr val="bg1"/>
                          </a:solidFill>
                          <a:latin typeface="Helvetica" panose="020B0604020202020204" pitchFamily="34" charset="0"/>
                          <a:cs typeface="Helvetica" panose="020B0604020202020204" pitchFamily="34" charset="0"/>
                        </a:rPr>
                        <a:t> DISCUSSED ATTRIBUTES</a:t>
                      </a:r>
                    </a:p>
                  </a:txBody>
                  <a:tcPr anchor="ctr">
                    <a:lnL w="7620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38100" cap="flat" cmpd="sng" algn="ctr">
                      <a:solidFill>
                        <a:srgbClr val="A33123"/>
                      </a:solidFill>
                      <a:prstDash val="sysDash"/>
                      <a:round/>
                      <a:headEnd type="none" w="med" len="med"/>
                      <a:tailEnd type="none" w="med" len="med"/>
                    </a:lnB>
                    <a:solidFill>
                      <a:srgbClr val="A33123"/>
                    </a:solidFill>
                  </a:tcPr>
                </a:tc>
                <a:extLst>
                  <a:ext uri="{0D108BD9-81ED-4DB2-BD59-A6C34878D82A}">
                    <a16:rowId xmlns:a16="http://schemas.microsoft.com/office/drawing/2014/main" val="2077802311"/>
                  </a:ext>
                </a:extLst>
              </a:tr>
              <a:tr h="4745198">
                <a:tc>
                  <a:txBody>
                    <a:bodyPr/>
                    <a:lstStyle/>
                    <a:p>
                      <a:pPr marL="0" marR="0" indent="0" algn="l" defTabSz="825481" rtl="0" eaLnBrk="1" fontAlgn="auto" latinLnBrk="0" hangingPunct="1">
                        <a:lnSpc>
                          <a:spcPct val="100000"/>
                        </a:lnSpc>
                        <a:spcBef>
                          <a:spcPts val="0"/>
                        </a:spcBef>
                        <a:spcAft>
                          <a:spcPts val="0"/>
                        </a:spcAft>
                        <a:buClrTx/>
                        <a:buSzTx/>
                        <a:buFontTx/>
                        <a:buNone/>
                        <a:tabLst/>
                        <a:defRPr/>
                      </a:pPr>
                      <a:r>
                        <a:rPr lang="en-US" sz="2400" b="1" dirty="0">
                          <a:solidFill>
                            <a:schemeClr val="tx1"/>
                          </a:solidFill>
                          <a:latin typeface="Arial" panose="020B0604020202020204" pitchFamily="34" charset="0"/>
                          <a:cs typeface="Arial" panose="020B0604020202020204" pitchFamily="34" charset="0"/>
                        </a:rPr>
                        <a:t>  </a:t>
                      </a:r>
                      <a:r>
                        <a:rPr lang="en-US" sz="2400" b="1" dirty="0" smtClean="0">
                          <a:solidFill>
                            <a:schemeClr val="tx1"/>
                          </a:solidFill>
                          <a:latin typeface="Arial" panose="020B0604020202020204" pitchFamily="34" charset="0"/>
                          <a:cs typeface="Arial" panose="020B0604020202020204" pitchFamily="34" charset="0"/>
                        </a:rPr>
                        <a:t>   </a:t>
                      </a:r>
                      <a:r>
                        <a:rPr lang="en-US" sz="2400" b="1" dirty="0">
                          <a:solidFill>
                            <a:schemeClr val="tx1"/>
                          </a:solidFill>
                          <a:latin typeface="Arial" panose="020B0604020202020204" pitchFamily="34" charset="0"/>
                          <a:cs typeface="Arial" panose="020B0604020202020204" pitchFamily="34" charset="0"/>
                        </a:rPr>
                        <a:t>[</a:t>
                      </a:r>
                      <a:r>
                        <a:rPr lang="vi-VN" sz="2400" b="1" dirty="0">
                          <a:solidFill>
                            <a:schemeClr val="tx1"/>
                          </a:solidFill>
                          <a:latin typeface="Arial" panose="020B0604020202020204" pitchFamily="34" charset="0"/>
                          <a:cs typeface="Arial" panose="020B0604020202020204" pitchFamily="34" charset="0"/>
                        </a:rPr>
                        <a:t>Function]</a:t>
                      </a:r>
                      <a:r>
                        <a:rPr lang="en-US" sz="2400" b="0" baseline="0" dirty="0">
                          <a:solidFill>
                            <a:schemeClr val="tx1"/>
                          </a:solidFill>
                          <a:latin typeface="Arial" panose="020B0604020202020204" pitchFamily="34" charset="0"/>
                          <a:cs typeface="Arial" panose="020B0604020202020204" pitchFamily="34" charset="0"/>
                        </a:rPr>
                        <a:t> </a:t>
                      </a:r>
                      <a:r>
                        <a:rPr lang="en-US" sz="2400" b="1" baseline="0" dirty="0">
                          <a:solidFill>
                            <a:schemeClr val="tx1"/>
                          </a:solidFill>
                          <a:latin typeface="Arial" panose="020B0604020202020204" pitchFamily="34" charset="0"/>
                          <a:cs typeface="Arial" panose="020B0604020202020204" pitchFamily="34" charset="0"/>
                        </a:rPr>
                        <a:t>Good </a:t>
                      </a:r>
                      <a:r>
                        <a:rPr lang="en-US" sz="2400" b="1" baseline="0" dirty="0" smtClean="0">
                          <a:solidFill>
                            <a:schemeClr val="tx1"/>
                          </a:solidFill>
                          <a:latin typeface="Arial" panose="020B0604020202020204" pitchFamily="34" charset="0"/>
                          <a:cs typeface="Arial" panose="020B0604020202020204" pitchFamily="34" charset="0"/>
                        </a:rPr>
                        <a:t>camera</a:t>
                      </a:r>
                      <a:endParaRPr lang="en-US" sz="2400" b="0" baseline="0" dirty="0">
                        <a:solidFill>
                          <a:schemeClr val="tx1"/>
                        </a:solidFill>
                        <a:latin typeface="Arial" panose="020B0604020202020204" pitchFamily="34" charset="0"/>
                        <a:cs typeface="Arial" panose="020B0604020202020204" pitchFamily="34" charset="0"/>
                      </a:endParaRPr>
                    </a:p>
                    <a:p>
                      <a:pPr algn="l"/>
                      <a:r>
                        <a:rPr lang="vi-VN" sz="2400" b="1" dirty="0">
                          <a:solidFill>
                            <a:schemeClr val="tx1"/>
                          </a:solidFill>
                          <a:latin typeface="Arial" panose="020B0604020202020204" pitchFamily="34" charset="0"/>
                          <a:cs typeface="Arial" panose="020B0604020202020204" pitchFamily="34" charset="0"/>
                        </a:rPr>
                        <a:t>Verbatim:</a:t>
                      </a:r>
                      <a:r>
                        <a:rPr lang="vi-VN" sz="2400" b="0" dirty="0">
                          <a:solidFill>
                            <a:schemeClr val="tx1"/>
                          </a:solidFill>
                          <a:latin typeface="Arial" panose="020B0604020202020204" pitchFamily="34" charset="0"/>
                          <a:cs typeface="Arial" panose="020B0604020202020204" pitchFamily="34" charset="0"/>
                        </a:rPr>
                        <a:t> </a:t>
                      </a:r>
                      <a:r>
                        <a:rPr lang="en-US" sz="2400" b="0" i="0" u="none" strike="noStrike" cap="none" spc="0" baseline="0" dirty="0" smtClean="0">
                          <a:ln>
                            <a:noFill/>
                          </a:ln>
                          <a:solidFill>
                            <a:srgbClr val="3684D7"/>
                          </a:solidFill>
                          <a:effectLst/>
                          <a:uFillTx/>
                          <a:latin typeface="+mn-lt"/>
                          <a:ea typeface="+mn-ea"/>
                          <a:cs typeface="+mn-cs"/>
                          <a:sym typeface="Helvetica Light"/>
                        </a:rPr>
                        <a:t>Thích chất ảnh của </a:t>
                      </a:r>
                      <a:r>
                        <a:rPr lang="en-US" sz="2400" b="0" i="0" u="none" strike="noStrike" cap="none" spc="0" baseline="0" dirty="0" err="1" smtClean="0">
                          <a:ln>
                            <a:noFill/>
                          </a:ln>
                          <a:solidFill>
                            <a:srgbClr val="3684D7"/>
                          </a:solidFill>
                          <a:effectLst/>
                          <a:uFillTx/>
                          <a:latin typeface="+mn-lt"/>
                          <a:ea typeface="+mn-ea"/>
                          <a:cs typeface="+mn-cs"/>
                          <a:sym typeface="Helvetica Light"/>
                        </a:rPr>
                        <a:t>nokia</a:t>
                      </a:r>
                      <a:r>
                        <a:rPr lang="en-US" sz="2400" b="0" i="0" u="none" strike="noStrike" cap="none" spc="0" baseline="0" dirty="0" smtClean="0">
                          <a:ln>
                            <a:noFill/>
                          </a:ln>
                          <a:solidFill>
                            <a:srgbClr val="3684D7"/>
                          </a:solidFill>
                          <a:effectLst/>
                          <a:uFillTx/>
                          <a:latin typeface="+mn-lt"/>
                          <a:ea typeface="+mn-ea"/>
                          <a:cs typeface="+mn-cs"/>
                          <a:sym typeface="Helvetica Light"/>
                        </a:rPr>
                        <a:t> </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 </a:t>
                      </a:r>
                      <a:r>
                        <a:rPr lang="en-US" sz="24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4"/>
                        </a:rPr>
                        <a:t>Link</a:t>
                      </a:r>
                      <a:r>
                        <a:rPr lang="en-US" sz="24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 (</a:t>
                      </a:r>
                      <a:r>
                        <a:rPr lang="en-US" sz="2400" b="0" i="0" u="none" strike="noStrike" cap="none" spc="0" baseline="0" dirty="0" smtClean="0">
                          <a:ln>
                            <a:noFill/>
                          </a:ln>
                          <a:solidFill>
                            <a:schemeClr val="tx1"/>
                          </a:solidFill>
                          <a:effectLst/>
                          <a:uFillTx/>
                          <a:latin typeface="+mn-lt"/>
                          <a:ea typeface="+mn-ea"/>
                          <a:cs typeface="+mn-cs"/>
                          <a:sym typeface="Helvetica Light"/>
                        </a:rPr>
                        <a:t>Oct 04, 2019 02:47 PM)</a:t>
                      </a:r>
                    </a:p>
                    <a:p>
                      <a:pPr algn="l"/>
                      <a:r>
                        <a:rPr lang="vi-VN" sz="2400" b="1" dirty="0" smtClean="0">
                          <a:solidFill>
                            <a:schemeClr val="tx1"/>
                          </a:solidFill>
                          <a:latin typeface="Arial" panose="020B0604020202020204" pitchFamily="34" charset="0"/>
                          <a:cs typeface="Arial" panose="020B0604020202020204" pitchFamily="34" charset="0"/>
                        </a:rPr>
                        <a:t>Verbatim</a:t>
                      </a:r>
                      <a:r>
                        <a:rPr lang="vi-VN" sz="2400" b="1" dirty="0">
                          <a:solidFill>
                            <a:srgbClr val="5FB2EB"/>
                          </a:solidFill>
                          <a:latin typeface="Arial" panose="020B0604020202020204" pitchFamily="34" charset="0"/>
                          <a:cs typeface="Arial" panose="020B0604020202020204" pitchFamily="34" charset="0"/>
                        </a:rPr>
                        <a:t>:</a:t>
                      </a:r>
                      <a:r>
                        <a:rPr lang="vi-VN" sz="2400" b="0" dirty="0">
                          <a:solidFill>
                            <a:srgbClr val="5FB2EB"/>
                          </a:solidFill>
                          <a:latin typeface="Arial" panose="020B0604020202020204" pitchFamily="34" charset="0"/>
                          <a:cs typeface="Arial" panose="020B0604020202020204" pitchFamily="34" charset="0"/>
                        </a:rPr>
                        <a:t> </a:t>
                      </a:r>
                      <a:r>
                        <a:rPr lang="en-US" sz="2400" b="0" i="0" u="none" strike="noStrike" cap="none" spc="0" baseline="0" dirty="0" smtClean="0">
                          <a:ln>
                            <a:noFill/>
                          </a:ln>
                          <a:solidFill>
                            <a:schemeClr val="tx1"/>
                          </a:solidFill>
                          <a:effectLst/>
                          <a:uFillTx/>
                          <a:latin typeface="+mn-lt"/>
                          <a:ea typeface="+mn-ea"/>
                          <a:cs typeface="+mn-cs"/>
                          <a:sym typeface="Helvetica Light"/>
                        </a:rPr>
                        <a:t>No8.1 </a:t>
                      </a:r>
                      <a:r>
                        <a:rPr lang="en-US" sz="2400" b="0" i="0" u="none" strike="noStrike" cap="none" spc="0" baseline="0" dirty="0" err="1" smtClean="0">
                          <a:ln>
                            <a:noFill/>
                          </a:ln>
                          <a:solidFill>
                            <a:schemeClr val="tx1"/>
                          </a:solidFill>
                          <a:effectLst/>
                          <a:uFillTx/>
                          <a:latin typeface="+mn-lt"/>
                          <a:ea typeface="+mn-ea"/>
                          <a:cs typeface="+mn-cs"/>
                          <a:sym typeface="Helvetica Light"/>
                        </a:rPr>
                        <a:t>dùng</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cảm</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biến</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của</a:t>
                      </a:r>
                      <a:r>
                        <a:rPr lang="en-US" sz="2400" b="0" i="0" u="none" strike="noStrike" cap="none" spc="0" baseline="0" dirty="0" smtClean="0">
                          <a:ln>
                            <a:noFill/>
                          </a:ln>
                          <a:solidFill>
                            <a:schemeClr val="tx1"/>
                          </a:solidFill>
                          <a:effectLst/>
                          <a:uFillTx/>
                          <a:latin typeface="+mn-lt"/>
                          <a:ea typeface="+mn-ea"/>
                          <a:cs typeface="+mn-cs"/>
                          <a:sym typeface="Helvetica Light"/>
                        </a:rPr>
                        <a:t> Sony </a:t>
                      </a:r>
                      <a:r>
                        <a:rPr lang="en-US" sz="2400" b="0" i="0" u="none" strike="noStrike" cap="none" spc="0" baseline="0" dirty="0" err="1" smtClean="0">
                          <a:ln>
                            <a:noFill/>
                          </a:ln>
                          <a:solidFill>
                            <a:schemeClr val="tx1"/>
                          </a:solidFill>
                          <a:effectLst/>
                          <a:uFillTx/>
                          <a:latin typeface="+mn-lt"/>
                          <a:ea typeface="+mn-ea"/>
                          <a:cs typeface="+mn-cs"/>
                          <a:sym typeface="Helvetica Light"/>
                        </a:rPr>
                        <a:t>chung</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với</a:t>
                      </a:r>
                      <a:r>
                        <a:rPr lang="en-US" sz="2400" b="0" i="0" u="none" strike="noStrike" cap="none" spc="0" baseline="0" dirty="0" smtClean="0">
                          <a:ln>
                            <a:noFill/>
                          </a:ln>
                          <a:solidFill>
                            <a:schemeClr val="tx1"/>
                          </a:solidFill>
                          <a:effectLst/>
                          <a:uFillTx/>
                          <a:latin typeface="+mn-lt"/>
                          <a:ea typeface="+mn-ea"/>
                          <a:cs typeface="+mn-cs"/>
                          <a:sym typeface="Helvetica Light"/>
                        </a:rPr>
                        <a:t> Google Pixel </a:t>
                      </a:r>
                      <a:r>
                        <a:rPr lang="en-US" sz="2400" b="0" i="0" u="none" strike="noStrike" cap="none" spc="0" baseline="0" dirty="0" err="1" smtClean="0">
                          <a:ln>
                            <a:noFill/>
                          </a:ln>
                          <a:solidFill>
                            <a:schemeClr val="tx1"/>
                          </a:solidFill>
                          <a:effectLst/>
                          <a:uFillTx/>
                          <a:latin typeface="+mn-lt"/>
                          <a:ea typeface="+mn-ea"/>
                          <a:cs typeface="+mn-cs"/>
                          <a:sym typeface="Helvetica Light"/>
                        </a:rPr>
                        <a:t>nên</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khi</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áp</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dụng</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Gcam</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nó</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rgbClr val="3684D7"/>
                          </a:solidFill>
                          <a:effectLst/>
                          <a:uFillTx/>
                          <a:latin typeface="+mn-lt"/>
                          <a:ea typeface="+mn-ea"/>
                          <a:cs typeface="+mn-cs"/>
                          <a:sym typeface="Helvetica Light"/>
                        </a:rPr>
                        <a:t>chất</a:t>
                      </a:r>
                      <a:r>
                        <a:rPr lang="en-US" sz="2400" b="0" i="0" u="none" strike="noStrike" cap="none" spc="0" baseline="0" dirty="0" smtClean="0">
                          <a:ln>
                            <a:noFill/>
                          </a:ln>
                          <a:solidFill>
                            <a:srgbClr val="3684D7"/>
                          </a:solidFill>
                          <a:effectLst/>
                          <a:uFillTx/>
                          <a:latin typeface="+mn-lt"/>
                          <a:ea typeface="+mn-ea"/>
                          <a:cs typeface="+mn-cs"/>
                          <a:sym typeface="Helvetica Light"/>
                        </a:rPr>
                        <a:t> </a:t>
                      </a:r>
                      <a:r>
                        <a:rPr lang="en-US" sz="2400" b="0" i="0" u="none" strike="noStrike" cap="none" spc="0" baseline="0" dirty="0" err="1" smtClean="0">
                          <a:ln>
                            <a:noFill/>
                          </a:ln>
                          <a:solidFill>
                            <a:srgbClr val="3684D7"/>
                          </a:solidFill>
                          <a:effectLst/>
                          <a:uFillTx/>
                          <a:latin typeface="+mn-lt"/>
                          <a:ea typeface="+mn-ea"/>
                          <a:cs typeface="+mn-cs"/>
                          <a:sym typeface="Helvetica Light"/>
                        </a:rPr>
                        <a:t>hẳn</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 </a:t>
                      </a:r>
                      <a:r>
                        <a:rPr lang="en-US" sz="24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5"/>
                        </a:rPr>
                        <a:t>Link</a:t>
                      </a:r>
                      <a:r>
                        <a:rPr lang="en-US" sz="24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 (</a:t>
                      </a:r>
                      <a:r>
                        <a:rPr lang="en-US" sz="2400" b="0" i="0" u="none" strike="noStrike" cap="none" spc="0" baseline="0" dirty="0" smtClean="0">
                          <a:ln>
                            <a:noFill/>
                          </a:ln>
                          <a:solidFill>
                            <a:schemeClr val="tx1"/>
                          </a:solidFill>
                          <a:effectLst/>
                          <a:uFillTx/>
                          <a:latin typeface="+mn-lt"/>
                          <a:ea typeface="+mn-ea"/>
                          <a:cs typeface="+mn-cs"/>
                          <a:sym typeface="Helvetica Light"/>
                        </a:rPr>
                        <a:t>Oct 02, 2019 07:38 PM)</a:t>
                      </a:r>
                    </a:p>
                    <a:p>
                      <a:pPr algn="l"/>
                      <a:r>
                        <a:rPr lang="en-US" sz="24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     </a:t>
                      </a:r>
                      <a:r>
                        <a:rPr lang="vi-VN" sz="2400" b="1" dirty="0" smtClean="0">
                          <a:solidFill>
                            <a:schemeClr val="tx1"/>
                          </a:solidFill>
                          <a:latin typeface="Arial" panose="020B0604020202020204" pitchFamily="34" charset="0"/>
                          <a:cs typeface="Arial" panose="020B0604020202020204" pitchFamily="34" charset="0"/>
                        </a:rPr>
                        <a:t>[</a:t>
                      </a:r>
                      <a:r>
                        <a:rPr lang="en-US" sz="2400" b="1" dirty="0" err="1" smtClean="0">
                          <a:solidFill>
                            <a:schemeClr val="tx1"/>
                          </a:solidFill>
                          <a:latin typeface="Arial" panose="020B0604020202020204" pitchFamily="34" charset="0"/>
                          <a:cs typeface="Arial" panose="020B0604020202020204" pitchFamily="34" charset="0"/>
                        </a:rPr>
                        <a:t>OS_Upgrate</a:t>
                      </a:r>
                      <a:r>
                        <a:rPr lang="vi-VN" sz="2400" b="1" dirty="0" smtClean="0">
                          <a:solidFill>
                            <a:schemeClr val="tx1"/>
                          </a:solidFill>
                          <a:latin typeface="Arial" panose="020B0604020202020204" pitchFamily="34" charset="0"/>
                          <a:cs typeface="Arial" panose="020B0604020202020204" pitchFamily="34" charset="0"/>
                        </a:rPr>
                        <a:t>]</a:t>
                      </a:r>
                      <a:r>
                        <a:rPr lang="en-US" sz="2400" b="1" dirty="0" smtClean="0">
                          <a:solidFill>
                            <a:schemeClr val="tx1"/>
                          </a:solidFill>
                          <a:latin typeface="Arial" panose="020B0604020202020204" pitchFamily="34" charset="0"/>
                          <a:cs typeface="Arial" panose="020B0604020202020204" pitchFamily="34" charset="0"/>
                        </a:rPr>
                        <a:t> </a:t>
                      </a:r>
                      <a:r>
                        <a:rPr lang="en-US" sz="2400" b="1" dirty="0" smtClean="0">
                          <a:solidFill>
                            <a:schemeClr val="tx1"/>
                          </a:solidFill>
                          <a:latin typeface="+mn-lt"/>
                          <a:cs typeface="+mn-cs"/>
                        </a:rPr>
                        <a:t>B</a:t>
                      </a:r>
                      <a:r>
                        <a:rPr lang="en-US" b="1" dirty="0" smtClean="0"/>
                        <a:t>etter experience</a:t>
                      </a:r>
                    </a:p>
                    <a:p>
                      <a:pPr algn="l"/>
                      <a:r>
                        <a:rPr lang="en-US" sz="2400" b="1" dirty="0" smtClean="0">
                          <a:solidFill>
                            <a:schemeClr val="tx1"/>
                          </a:solidFill>
                          <a:latin typeface="Arial" panose="020B0604020202020204" pitchFamily="34" charset="0"/>
                          <a:cs typeface="Arial" panose="020B0604020202020204" pitchFamily="34" charset="0"/>
                        </a:rPr>
                        <a:t>Verbatim: </a:t>
                      </a:r>
                      <a:r>
                        <a:rPr lang="vi-VN" sz="2400" b="0" i="0" u="none" strike="noStrike" cap="none" spc="0" baseline="0" dirty="0" smtClean="0">
                          <a:ln>
                            <a:noFill/>
                          </a:ln>
                          <a:solidFill>
                            <a:schemeClr val="tx1"/>
                          </a:solidFill>
                          <a:effectLst/>
                          <a:uFillTx/>
                          <a:latin typeface="+mn-lt"/>
                          <a:ea typeface="+mn-ea"/>
                          <a:cs typeface="+mn-cs"/>
                          <a:sym typeface="Helvetica Light"/>
                        </a:rPr>
                        <a:t>Mình </a:t>
                      </a:r>
                      <a:r>
                        <a:rPr lang="vi-VN" sz="2400" b="0" i="0" u="none" strike="noStrike" cap="none" spc="0" baseline="0" dirty="0" smtClean="0">
                          <a:ln>
                            <a:noFill/>
                          </a:ln>
                          <a:solidFill>
                            <a:srgbClr val="3684D7"/>
                          </a:solidFill>
                          <a:effectLst/>
                          <a:uFillTx/>
                          <a:latin typeface="+mn-lt"/>
                          <a:ea typeface="+mn-ea"/>
                          <a:cs typeface="+mn-cs"/>
                          <a:sym typeface="Helvetica Light"/>
                        </a:rPr>
                        <a:t>lên update hết thấy dùng nhanh hơn</a:t>
                      </a:r>
                      <a:r>
                        <a:rPr lang="vi-VN" sz="2400" b="0" i="0" u="none" strike="noStrike" cap="none" spc="0" baseline="0" dirty="0" smtClean="0">
                          <a:ln>
                            <a:noFill/>
                          </a:ln>
                          <a:solidFill>
                            <a:schemeClr val="tx1"/>
                          </a:solidFill>
                          <a:effectLst/>
                          <a:uFillTx/>
                          <a:latin typeface="+mn-lt"/>
                          <a:ea typeface="+mn-ea"/>
                          <a:cs typeface="+mn-cs"/>
                          <a:sym typeface="Helvetica Light"/>
                        </a:rPr>
                        <a:t>. Cảm nhận chỉ có chút pin giảm hơi nhanh hơn và hiện tại phải dùng bản gg cam cũ  </a:t>
                      </a:r>
                      <a:r>
                        <a:rPr lang="en-US" sz="24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 </a:t>
                      </a:r>
                      <a:r>
                        <a:rPr lang="en-US" sz="2400" b="0" i="0" u="none" strike="noStrike" cap="none" spc="0" baseline="0" dirty="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6"/>
                        </a:rPr>
                        <a:t>Link</a:t>
                      </a:r>
                      <a:r>
                        <a:rPr lang="en-US" sz="2400" b="0" i="0" u="none" strike="noStrike" cap="none" spc="0" baseline="0" dirty="0">
                          <a:ln>
                            <a:noFill/>
                          </a:ln>
                          <a:solidFill>
                            <a:schemeClr val="tx1"/>
                          </a:solidFill>
                          <a:effectLst/>
                          <a:uFillTx/>
                          <a:latin typeface="Arial" panose="020B0604020202020204" pitchFamily="34" charset="0"/>
                          <a:ea typeface="+mn-ea"/>
                          <a:cs typeface="Arial" panose="020B0604020202020204" pitchFamily="34" charset="0"/>
                          <a:sym typeface="Helvetica Light"/>
                        </a:rPr>
                        <a:t> </a:t>
                      </a:r>
                      <a:r>
                        <a:rPr lang="en-US" sz="24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a:t>
                      </a:r>
                      <a:r>
                        <a:rPr lang="en-US" sz="2400" b="0" i="0" u="none" strike="noStrike" cap="none" spc="0" baseline="0" dirty="0" smtClean="0">
                          <a:ln>
                            <a:noFill/>
                          </a:ln>
                          <a:solidFill>
                            <a:schemeClr val="tx1"/>
                          </a:solidFill>
                          <a:effectLst/>
                          <a:uFillTx/>
                          <a:latin typeface="+mn-lt"/>
                          <a:ea typeface="+mn-ea"/>
                          <a:cs typeface="+mn-cs"/>
                          <a:sym typeface="Helvetica Light"/>
                        </a:rPr>
                        <a:t>Oct 13, 2019 10:57 AM)</a:t>
                      </a:r>
                      <a:endParaRPr lang="nb-NO" sz="24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endParaRPr>
                    </a:p>
                    <a:p>
                      <a:pPr marL="0" marR="0" indent="0" algn="l" defTabSz="825481" rtl="0" eaLnBrk="1" fontAlgn="auto" latinLnBrk="0" hangingPunct="1">
                        <a:lnSpc>
                          <a:spcPct val="100000"/>
                        </a:lnSpc>
                        <a:spcBef>
                          <a:spcPts val="0"/>
                        </a:spcBef>
                        <a:spcAft>
                          <a:spcPts val="0"/>
                        </a:spcAft>
                        <a:buClrTx/>
                        <a:buSzTx/>
                        <a:buFontTx/>
                        <a:buNone/>
                        <a:tabLst/>
                        <a:defRPr/>
                      </a:pPr>
                      <a:r>
                        <a:rPr lang="en-US" sz="2400" b="1"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     </a:t>
                      </a:r>
                      <a:r>
                        <a:rPr lang="vi-VN" sz="2400" b="1"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a:t>
                      </a:r>
                      <a:r>
                        <a:rPr lang="en-US" sz="2400" b="1"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Performance</a:t>
                      </a:r>
                      <a:r>
                        <a:rPr lang="vi-VN" sz="2400" b="1"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a:t>
                      </a:r>
                      <a:r>
                        <a:rPr lang="en-US" sz="24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 </a:t>
                      </a:r>
                      <a:r>
                        <a:rPr lang="en-US" sz="2400" b="1"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Good Performance</a:t>
                      </a:r>
                    </a:p>
                    <a:p>
                      <a:pPr marL="0" marR="0" indent="0" algn="l" defTabSz="825481" rtl="0" eaLnBrk="1" fontAlgn="auto" latinLnBrk="0" hangingPunct="1">
                        <a:lnSpc>
                          <a:spcPct val="100000"/>
                        </a:lnSpc>
                        <a:spcBef>
                          <a:spcPts val="0"/>
                        </a:spcBef>
                        <a:spcAft>
                          <a:spcPts val="0"/>
                        </a:spcAft>
                        <a:buClrTx/>
                        <a:buSzTx/>
                        <a:buFontTx/>
                        <a:buNone/>
                        <a:tabLst/>
                        <a:defRPr/>
                      </a:pPr>
                      <a:r>
                        <a:rPr lang="en-US" sz="2400" b="1"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Verbatim: </a:t>
                      </a:r>
                      <a:r>
                        <a:rPr lang="vi-VN" sz="2400" b="0" i="0" u="none" strike="noStrike" cap="none" spc="0" baseline="0" dirty="0" smtClean="0">
                          <a:ln>
                            <a:noFill/>
                          </a:ln>
                          <a:solidFill>
                            <a:schemeClr val="tx1"/>
                          </a:solidFill>
                          <a:effectLst/>
                          <a:uFillTx/>
                          <a:latin typeface="+mn-lt"/>
                          <a:ea typeface="+mn-ea"/>
                          <a:cs typeface="+mn-cs"/>
                          <a:sym typeface="Helvetica Light"/>
                        </a:rPr>
                        <a:t>Chip 710 đủ </a:t>
                      </a:r>
                      <a:r>
                        <a:rPr lang="vi-VN" sz="2400" b="0" i="0" u="none" strike="noStrike" cap="none" spc="0" baseline="0" dirty="0" smtClean="0">
                          <a:ln>
                            <a:noFill/>
                          </a:ln>
                          <a:solidFill>
                            <a:srgbClr val="3684D7"/>
                          </a:solidFill>
                          <a:effectLst/>
                          <a:uFillTx/>
                          <a:latin typeface="+mn-lt"/>
                          <a:ea typeface="+mn-ea"/>
                          <a:cs typeface="+mn-cs"/>
                          <a:sym typeface="Helvetica Light"/>
                        </a:rPr>
                        <a:t>mạnh rồi. Máy xài rất mượt</a:t>
                      </a:r>
                      <a:r>
                        <a:rPr lang="vi-VN" sz="2400" b="0" i="0" u="none" strike="noStrike" cap="none" spc="0" baseline="0" dirty="0" smtClean="0">
                          <a:ln>
                            <a:noFill/>
                          </a:ln>
                          <a:solidFill>
                            <a:schemeClr val="tx1"/>
                          </a:solidFill>
                          <a:effectLst/>
                          <a:uFillTx/>
                          <a:latin typeface="+mn-lt"/>
                          <a:ea typeface="+mn-ea"/>
                          <a:cs typeface="+mn-cs"/>
                          <a:sym typeface="Helvetica Light"/>
                        </a:rPr>
                        <a:t>. </a:t>
                      </a:r>
                      <a:r>
                        <a:rPr lang="vi-VN" sz="2400" b="0" i="0" u="none" strike="noStrike" cap="none" spc="0" baseline="0" dirty="0" smtClean="0">
                          <a:ln>
                            <a:noFill/>
                          </a:ln>
                          <a:solidFill>
                            <a:srgbClr val="3684D7"/>
                          </a:solidFill>
                          <a:effectLst/>
                          <a:uFillTx/>
                          <a:latin typeface="+mn-lt"/>
                          <a:ea typeface="+mn-ea"/>
                          <a:cs typeface="+mn-cs"/>
                          <a:sym typeface="Helvetica Light"/>
                        </a:rPr>
                        <a:t>Pin trâu lắm</a:t>
                      </a:r>
                      <a:r>
                        <a:rPr lang="vi-VN" sz="2400" b="0" i="0" u="none" strike="noStrike" cap="none" spc="0" baseline="0" dirty="0" smtClean="0">
                          <a:ln>
                            <a:noFill/>
                          </a:ln>
                          <a:solidFill>
                            <a:schemeClr val="tx1"/>
                          </a:solidFill>
                          <a:effectLst/>
                          <a:uFillTx/>
                          <a:latin typeface="+mn-lt"/>
                          <a:ea typeface="+mn-ea"/>
                          <a:cs typeface="+mn-cs"/>
                          <a:sym typeface="Helvetica Light"/>
                        </a:rPr>
                        <a:t>, xài tới cuối ngày còn hơn 50%. </a:t>
                      </a:r>
                      <a:r>
                        <a:rPr lang="vi-VN" sz="2400" b="0" i="0" u="none" strike="noStrike" cap="none" spc="0" baseline="0" dirty="0" smtClean="0">
                          <a:ln>
                            <a:noFill/>
                          </a:ln>
                          <a:solidFill>
                            <a:srgbClr val="3684D7"/>
                          </a:solidFill>
                          <a:effectLst/>
                          <a:uFillTx/>
                          <a:latin typeface="+mn-lt"/>
                          <a:ea typeface="+mn-ea"/>
                          <a:cs typeface="+mn-cs"/>
                          <a:sym typeface="Helvetica Light"/>
                        </a:rPr>
                        <a:t>Vân tay rất nhạy. Nói chung đáng đồng tiền</a:t>
                      </a:r>
                      <a:r>
                        <a:rPr lang="vi-VN" sz="2400" b="0" i="0" u="none" strike="noStrike" cap="none" spc="0" baseline="0" dirty="0" smtClean="0">
                          <a:ln>
                            <a:noFill/>
                          </a:ln>
                          <a:solidFill>
                            <a:schemeClr val="tx1"/>
                          </a:solidFill>
                          <a:effectLst/>
                          <a:uFillTx/>
                          <a:latin typeface="+mn-lt"/>
                          <a:ea typeface="+mn-ea"/>
                          <a:cs typeface="+mn-cs"/>
                          <a:sym typeface="Helvetica Light"/>
                        </a:rPr>
                        <a:t>. Mấy con máy tầm trung thì </a:t>
                      </a:r>
                      <a:r>
                        <a:rPr lang="vi-VN" sz="2400" b="0" i="0" u="none" strike="noStrike" cap="none" spc="0" baseline="0" dirty="0" smtClean="0">
                          <a:ln>
                            <a:noFill/>
                          </a:ln>
                          <a:solidFill>
                            <a:srgbClr val="3684D7"/>
                          </a:solidFill>
                          <a:effectLst/>
                          <a:uFillTx/>
                          <a:latin typeface="+mn-lt"/>
                          <a:ea typeface="+mn-ea"/>
                          <a:cs typeface="+mn-cs"/>
                          <a:sym typeface="Helvetica Light"/>
                        </a:rPr>
                        <a:t>cứ Nokia mà quất tới</a:t>
                      </a:r>
                      <a:r>
                        <a:rPr lang="vi-VN"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 </a:t>
                      </a:r>
                      <a:r>
                        <a:rPr lang="en-US" sz="24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Link</a:t>
                      </a:r>
                      <a:r>
                        <a:rPr lang="en-US" sz="24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 (</a:t>
                      </a:r>
                      <a:r>
                        <a:rPr lang="en-US" sz="2400" b="0" i="0" u="none" strike="noStrike" cap="none" spc="0" baseline="0" dirty="0" smtClean="0">
                          <a:ln>
                            <a:noFill/>
                          </a:ln>
                          <a:solidFill>
                            <a:schemeClr val="tx1"/>
                          </a:solidFill>
                          <a:effectLst/>
                          <a:uFillTx/>
                          <a:latin typeface="+mn-lt"/>
                          <a:ea typeface="+mn-ea"/>
                          <a:cs typeface="+mn-cs"/>
                          <a:sym typeface="Helvetica Light"/>
                        </a:rPr>
                        <a:t>Oct 10, 2019 01:17 PM)</a:t>
                      </a:r>
                      <a:endParaRPr lang="en-US" sz="2400" b="0" i="0" u="none" strike="noStrike" cap="none" spc="0" baseline="0" dirty="0">
                        <a:ln>
                          <a:noFill/>
                        </a:ln>
                        <a:solidFill>
                          <a:schemeClr val="tx1"/>
                        </a:solidFill>
                        <a:effectLst/>
                        <a:uFillTx/>
                        <a:latin typeface="Arial" panose="020B0604020202020204" pitchFamily="34" charset="0"/>
                        <a:ea typeface="+mn-ea"/>
                        <a:cs typeface="Arial" panose="020B0604020202020204" pitchFamily="34" charset="0"/>
                        <a:sym typeface="Helvetica Light"/>
                      </a:endParaRPr>
                    </a:p>
                  </a:txBody>
                  <a:tcPr>
                    <a:lnL w="38100" cap="flat" cmpd="sng" algn="ctr">
                      <a:solidFill>
                        <a:srgbClr val="5A9EF0"/>
                      </a:solidFill>
                      <a:prstDash val="sysDash"/>
                      <a:round/>
                      <a:headEnd type="none" w="med" len="med"/>
                      <a:tailEnd type="none" w="med" len="med"/>
                    </a:lnL>
                    <a:lnR w="38100" cap="flat" cmpd="sng" algn="ctr">
                      <a:solidFill>
                        <a:srgbClr val="5A9EF0"/>
                      </a:solidFill>
                      <a:prstDash val="sysDash"/>
                      <a:round/>
                      <a:headEnd type="none" w="med" len="med"/>
                      <a:tailEnd type="none" w="med" len="med"/>
                    </a:lnR>
                    <a:lnT w="38100" cap="flat" cmpd="sng" algn="ctr">
                      <a:solidFill>
                        <a:srgbClr val="5A9EF0"/>
                      </a:solidFill>
                      <a:prstDash val="sysDash"/>
                      <a:round/>
                      <a:headEnd type="none" w="med" len="med"/>
                      <a:tailEnd type="none" w="med" len="med"/>
                    </a:lnT>
                    <a:lnB w="38100" cap="flat" cmpd="sng" algn="ctr">
                      <a:solidFill>
                        <a:srgbClr val="5A9EF0"/>
                      </a:solidFill>
                      <a:prstDash val="sysDash"/>
                      <a:round/>
                      <a:headEnd type="none" w="med" len="med"/>
                      <a:tailEnd type="none" w="med" len="med"/>
                    </a:lnB>
                  </a:tcPr>
                </a:tc>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endParaRPr lang="en-US" sz="2400" b="0" dirty="0">
                        <a:solidFill>
                          <a:schemeClr val="tx1"/>
                        </a:solidFill>
                        <a:latin typeface="Arial" panose="020B0604020202020204" pitchFamily="34" charset="0"/>
                        <a:cs typeface="Arial" panose="020B0604020202020204" pitchFamily="34" charset="0"/>
                      </a:endParaRPr>
                    </a:p>
                  </a:txBody>
                  <a:tcPr>
                    <a:lnL w="38100" cap="flat" cmpd="sng" algn="ctr">
                      <a:solidFill>
                        <a:srgbClr val="5A9EF0"/>
                      </a:solidFill>
                      <a:prstDash val="sysDash"/>
                      <a:round/>
                      <a:headEnd type="none" w="med" len="med"/>
                      <a:tailEnd type="none" w="med" len="med"/>
                    </a:lnL>
                    <a:lnR w="38100" cap="flat" cmpd="sng" algn="ctr">
                      <a:solidFill>
                        <a:srgbClr val="A33123"/>
                      </a:solidFill>
                      <a:prstDash val="sysDash"/>
                      <a:round/>
                      <a:headEnd type="none" w="med" len="med"/>
                      <a:tailEnd type="none" w="med" len="med"/>
                    </a:lnR>
                    <a:lnT w="28575" cap="flat" cmpd="sng" algn="ctr">
                      <a:noFill/>
                      <a:prstDash val="sysDash"/>
                      <a:round/>
                      <a:headEnd type="none" w="med" len="med"/>
                      <a:tailEnd type="none" w="med" len="med"/>
                    </a:lnT>
                    <a:lnB w="28575"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just" defTabSz="825481" rtl="0" eaLnBrk="1" fontAlgn="auto" latinLnBrk="0" hangingPunct="1">
                        <a:lnSpc>
                          <a:spcPct val="100000"/>
                        </a:lnSpc>
                        <a:spcBef>
                          <a:spcPts val="0"/>
                        </a:spcBef>
                        <a:spcAft>
                          <a:spcPts val="0"/>
                        </a:spcAft>
                        <a:buClrTx/>
                        <a:buSzTx/>
                        <a:buFontTx/>
                        <a:buNone/>
                        <a:tabLst/>
                        <a:defRPr/>
                      </a:pPr>
                      <a:r>
                        <a:rPr lang="en-US" sz="2400" b="1" dirty="0">
                          <a:solidFill>
                            <a:schemeClr val="tx1"/>
                          </a:solidFill>
                          <a:latin typeface="+mn-lt"/>
                          <a:cs typeface="Arial" panose="020B0604020202020204" pitchFamily="34" charset="0"/>
                        </a:rPr>
                        <a:t>    </a:t>
                      </a:r>
                      <a:r>
                        <a:rPr lang="en-US" sz="2400" b="1" dirty="0" smtClean="0">
                          <a:solidFill>
                            <a:schemeClr val="tx1"/>
                          </a:solidFill>
                          <a:latin typeface="+mn-lt"/>
                          <a:cs typeface="Arial" panose="020B0604020202020204" pitchFamily="34" charset="0"/>
                        </a:rPr>
                        <a:t> </a:t>
                      </a:r>
                      <a:r>
                        <a:rPr lang="vi-VN" sz="2400" b="1" dirty="0" smtClean="0">
                          <a:solidFill>
                            <a:schemeClr val="tx1"/>
                          </a:solidFill>
                          <a:latin typeface="+mn-lt"/>
                          <a:cs typeface="Arial" panose="020B0604020202020204" pitchFamily="34" charset="0"/>
                        </a:rPr>
                        <a:t>[</a:t>
                      </a:r>
                      <a:r>
                        <a:rPr lang="vi-VN" sz="2400" b="1" dirty="0">
                          <a:solidFill>
                            <a:schemeClr val="tx1"/>
                          </a:solidFill>
                          <a:latin typeface="+mn-lt"/>
                          <a:cs typeface="Arial" panose="020B0604020202020204" pitchFamily="34" charset="0"/>
                        </a:rPr>
                        <a:t>Function</a:t>
                      </a:r>
                      <a:r>
                        <a:rPr lang="vi-VN" sz="2400" b="0" dirty="0">
                          <a:solidFill>
                            <a:schemeClr val="tx1"/>
                          </a:solidFill>
                          <a:latin typeface="+mn-lt"/>
                          <a:cs typeface="Arial" panose="020B0604020202020204" pitchFamily="34" charset="0"/>
                        </a:rPr>
                        <a:t>]</a:t>
                      </a:r>
                      <a:r>
                        <a:rPr lang="en-US" sz="2400" b="0" baseline="0" dirty="0">
                          <a:solidFill>
                            <a:schemeClr val="tx1"/>
                          </a:solidFill>
                          <a:latin typeface="+mn-lt"/>
                          <a:cs typeface="Arial" panose="020B0604020202020204" pitchFamily="34" charset="0"/>
                        </a:rPr>
                        <a:t> </a:t>
                      </a:r>
                      <a:r>
                        <a:rPr lang="en-US" sz="2400" b="1" baseline="0" dirty="0" smtClean="0">
                          <a:solidFill>
                            <a:schemeClr val="tx1"/>
                          </a:solidFill>
                          <a:latin typeface="+mn-lt"/>
                          <a:cs typeface="Arial" panose="020B0604020202020204" pitchFamily="34" charset="0"/>
                        </a:rPr>
                        <a:t>Bad Touch</a:t>
                      </a:r>
                      <a:endParaRPr lang="en-US" sz="2400" b="1" baseline="0" dirty="0">
                        <a:solidFill>
                          <a:schemeClr val="tx1"/>
                        </a:solidFill>
                        <a:latin typeface="+mn-lt"/>
                        <a:cs typeface="Arial" panose="020B0604020202020204" pitchFamily="34" charset="0"/>
                      </a:endParaRPr>
                    </a:p>
                    <a:p>
                      <a:pPr algn="l"/>
                      <a:r>
                        <a:rPr lang="vi-VN" sz="2400" b="1" dirty="0" smtClean="0">
                          <a:solidFill>
                            <a:schemeClr val="tx1"/>
                          </a:solidFill>
                          <a:latin typeface="+mn-lt"/>
                          <a:cs typeface="Arial" panose="020B0604020202020204" pitchFamily="34" charset="0"/>
                        </a:rPr>
                        <a:t>Verbatim</a:t>
                      </a:r>
                      <a:r>
                        <a:rPr lang="vi-VN" sz="2400" b="1" dirty="0">
                          <a:solidFill>
                            <a:schemeClr val="tx1"/>
                          </a:solidFill>
                          <a:latin typeface="+mn-lt"/>
                          <a:cs typeface="Arial" panose="020B0604020202020204" pitchFamily="34" charset="0"/>
                        </a:rPr>
                        <a:t>:</a:t>
                      </a:r>
                      <a:r>
                        <a:rPr lang="vi-VN" sz="2400" b="0" dirty="0">
                          <a:solidFill>
                            <a:schemeClr val="tx1"/>
                          </a:solidFill>
                          <a:latin typeface="+mn-lt"/>
                          <a:cs typeface="Arial" panose="020B0604020202020204" pitchFamily="34" charset="0"/>
                        </a:rPr>
                        <a:t> </a:t>
                      </a:r>
                      <a:r>
                        <a:rPr lang="en-US" sz="2400" b="0" i="0" u="none" strike="noStrike" cap="none" spc="0" baseline="0" dirty="0" smtClean="0">
                          <a:ln>
                            <a:noFill/>
                          </a:ln>
                          <a:solidFill>
                            <a:schemeClr val="tx1"/>
                          </a:solidFill>
                          <a:effectLst/>
                          <a:uFillTx/>
                          <a:latin typeface="+mn-lt"/>
                          <a:ea typeface="+mn-ea"/>
                          <a:cs typeface="+mn-cs"/>
                          <a:sym typeface="Helvetica Light"/>
                        </a:rPr>
                        <a:t>N</a:t>
                      </a:r>
                      <a:r>
                        <a:rPr lang="vi-VN" sz="2400" b="0" i="0" u="none" strike="noStrike" cap="none" spc="0" baseline="0" dirty="0" smtClean="0">
                          <a:ln>
                            <a:noFill/>
                          </a:ln>
                          <a:solidFill>
                            <a:schemeClr val="tx1"/>
                          </a:solidFill>
                          <a:effectLst/>
                          <a:uFillTx/>
                          <a:latin typeface="+mn-lt"/>
                          <a:ea typeface="+mn-ea"/>
                          <a:cs typeface="+mn-cs"/>
                          <a:sym typeface="Helvetica Light"/>
                        </a:rPr>
                        <a:t>okia 8.1 nghe đồn bị </a:t>
                      </a:r>
                      <a:r>
                        <a:rPr lang="vi-VN" sz="2400" b="0" i="0" u="none" strike="noStrike" cap="none" spc="0" baseline="0" dirty="0" smtClean="0">
                          <a:ln>
                            <a:noFill/>
                          </a:ln>
                          <a:solidFill>
                            <a:srgbClr val="C00000"/>
                          </a:solidFill>
                          <a:effectLst/>
                          <a:uFillTx/>
                          <a:latin typeface="+mn-lt"/>
                          <a:ea typeface="+mn-ea"/>
                          <a:cs typeface="+mn-cs"/>
                          <a:sym typeface="Helvetica Light"/>
                        </a:rPr>
                        <a:t>nhiều lỗi như lỗi cảm ứng</a:t>
                      </a:r>
                      <a:r>
                        <a:rPr lang="vi-VN" sz="2400" b="0" i="0" u="none" strike="noStrike" cap="none" spc="0" baseline="0" dirty="0" smtClean="0">
                          <a:ln>
                            <a:noFill/>
                          </a:ln>
                          <a:solidFill>
                            <a:schemeClr val="tx1"/>
                          </a:solidFill>
                          <a:effectLst/>
                          <a:uFillTx/>
                          <a:latin typeface="+mn-lt"/>
                          <a:ea typeface="+mn-ea"/>
                          <a:cs typeface="+mn-cs"/>
                          <a:sym typeface="Helvetica Light"/>
                        </a:rPr>
                        <a:t>, </a:t>
                      </a:r>
                      <a:r>
                        <a:rPr lang="vi-VN" sz="2400" b="0" i="0" u="none" strike="noStrike" cap="none" spc="0" baseline="0" dirty="0" smtClean="0">
                          <a:ln>
                            <a:noFill/>
                          </a:ln>
                          <a:solidFill>
                            <a:srgbClr val="C00000"/>
                          </a:solidFill>
                          <a:effectLst/>
                          <a:uFillTx/>
                          <a:latin typeface="+mn-lt"/>
                          <a:ea typeface="+mn-ea"/>
                          <a:cs typeface="+mn-cs"/>
                          <a:sym typeface="Helvetica Light"/>
                        </a:rPr>
                        <a:t>lỗi chân sạc</a:t>
                      </a:r>
                      <a:r>
                        <a:rPr lang="vi-VN" sz="2400" b="0" i="0" u="none" strike="noStrike" cap="none" spc="0" baseline="0" dirty="0" smtClean="0">
                          <a:ln>
                            <a:noFill/>
                          </a:ln>
                          <a:solidFill>
                            <a:schemeClr val="tx1"/>
                          </a:solidFill>
                          <a:effectLst/>
                          <a:uFillTx/>
                          <a:latin typeface="+mn-lt"/>
                          <a:ea typeface="+mn-ea"/>
                          <a:cs typeface="+mn-cs"/>
                          <a:sym typeface="Helvetica Light"/>
                        </a:rPr>
                        <a:t>. Với 8.1 đã năm ngoái rồi bạn. </a:t>
                      </a:r>
                      <a:r>
                        <a:rPr lang="en-US" sz="24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 </a:t>
                      </a:r>
                      <a:r>
                        <a:rPr lang="en-US" sz="24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hlinkClick r:id="rId8"/>
                        </a:rPr>
                        <a:t>Link</a:t>
                      </a:r>
                      <a:r>
                        <a:rPr lang="en-US" sz="2400" b="0" i="0" u="none" strike="noStrike" cap="none" spc="0" baseline="0" dirty="0">
                          <a:ln>
                            <a:noFill/>
                          </a:ln>
                          <a:solidFill>
                            <a:schemeClr val="tx1"/>
                          </a:solidFill>
                          <a:effectLst/>
                          <a:uFillTx/>
                          <a:latin typeface="+mn-lt"/>
                          <a:ea typeface="+mn-ea"/>
                          <a:cs typeface="Arial" panose="020B0604020202020204" pitchFamily="34" charset="0"/>
                          <a:sym typeface="Helvetica Light"/>
                        </a:rPr>
                        <a:t> </a:t>
                      </a:r>
                      <a:r>
                        <a:rPr lang="en-US" sz="24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a:t>
                      </a:r>
                      <a:r>
                        <a:rPr lang="en-US" sz="2400" b="0" i="0" u="none" strike="noStrike" cap="none" spc="0" baseline="0" dirty="0" smtClean="0">
                          <a:ln>
                            <a:noFill/>
                          </a:ln>
                          <a:solidFill>
                            <a:schemeClr val="tx1"/>
                          </a:solidFill>
                          <a:effectLst/>
                          <a:uFillTx/>
                          <a:latin typeface="+mn-lt"/>
                          <a:ea typeface="+mn-ea"/>
                          <a:cs typeface="+mn-cs"/>
                          <a:sym typeface="Helvetica Light"/>
                        </a:rPr>
                        <a:t>Oct 09, 2019 07:52 PM)</a:t>
                      </a:r>
                    </a:p>
                    <a:p>
                      <a:pPr algn="l"/>
                      <a:r>
                        <a:rPr lang="vi-VN" sz="2400" b="1" dirty="0" smtClean="0">
                          <a:solidFill>
                            <a:schemeClr val="tx1"/>
                          </a:solidFill>
                          <a:latin typeface="+mn-lt"/>
                          <a:cs typeface="Arial" panose="020B0604020202020204" pitchFamily="34" charset="0"/>
                        </a:rPr>
                        <a:t>Verbatim</a:t>
                      </a:r>
                      <a:r>
                        <a:rPr lang="vi-VN" sz="2400" b="1" dirty="0">
                          <a:solidFill>
                            <a:schemeClr val="tx1"/>
                          </a:solidFill>
                          <a:latin typeface="+mn-lt"/>
                          <a:cs typeface="Arial" panose="020B0604020202020204" pitchFamily="34" charset="0"/>
                        </a:rPr>
                        <a:t>:</a:t>
                      </a:r>
                      <a:r>
                        <a:rPr lang="en-US" sz="2400" b="0" dirty="0">
                          <a:solidFill>
                            <a:schemeClr val="tx1"/>
                          </a:solidFill>
                          <a:latin typeface="+mn-lt"/>
                          <a:cs typeface="Arial" panose="020B0604020202020204" pitchFamily="34" charset="0"/>
                        </a:rPr>
                        <a:t> </a:t>
                      </a:r>
                      <a:r>
                        <a:rPr lang="en-US" sz="2400" b="0" i="0" u="none" strike="noStrike" cap="none" spc="0" baseline="0" dirty="0" smtClean="0">
                          <a:ln>
                            <a:noFill/>
                          </a:ln>
                          <a:solidFill>
                            <a:schemeClr val="tx1"/>
                          </a:solidFill>
                          <a:effectLst/>
                          <a:uFillTx/>
                          <a:latin typeface="+mn-lt"/>
                          <a:ea typeface="+mn-ea"/>
                          <a:cs typeface="+mn-cs"/>
                          <a:sym typeface="Helvetica Light"/>
                        </a:rPr>
                        <a:t>NOKIA 8.1. </a:t>
                      </a:r>
                      <a:r>
                        <a:rPr lang="en-US" sz="2400" b="0" i="0" u="none" strike="noStrike" cap="none" spc="0" baseline="0" dirty="0" err="1" smtClean="0">
                          <a:ln>
                            <a:noFill/>
                          </a:ln>
                          <a:solidFill>
                            <a:srgbClr val="C00000"/>
                          </a:solidFill>
                          <a:effectLst/>
                          <a:uFillTx/>
                          <a:latin typeface="+mn-lt"/>
                          <a:ea typeface="+mn-ea"/>
                          <a:cs typeface="+mn-cs"/>
                          <a:sym typeface="Helvetica Light"/>
                        </a:rPr>
                        <a:t>Chán</a:t>
                      </a:r>
                      <a:r>
                        <a:rPr lang="en-US" sz="2400" b="0" i="0" u="none" strike="noStrike" cap="none" spc="0" baseline="0" dirty="0" smtClean="0">
                          <a:ln>
                            <a:noFill/>
                          </a:ln>
                          <a:solidFill>
                            <a:srgbClr val="C00000"/>
                          </a:solidFill>
                          <a:effectLst/>
                          <a:uFillTx/>
                          <a:latin typeface="+mn-lt"/>
                          <a:ea typeface="+mn-ea"/>
                          <a:cs typeface="+mn-cs"/>
                          <a:sym typeface="Helvetica Light"/>
                        </a:rPr>
                        <a:t> </a:t>
                      </a:r>
                      <a:r>
                        <a:rPr lang="en-US" sz="2400" b="0" i="0" u="none" strike="noStrike" cap="none" spc="0" baseline="0" dirty="0" err="1" smtClean="0">
                          <a:ln>
                            <a:noFill/>
                          </a:ln>
                          <a:solidFill>
                            <a:srgbClr val="C00000"/>
                          </a:solidFill>
                          <a:effectLst/>
                          <a:uFillTx/>
                          <a:latin typeface="+mn-lt"/>
                          <a:ea typeface="+mn-ea"/>
                          <a:cs typeface="+mn-cs"/>
                          <a:sym typeface="Helvetica Light"/>
                        </a:rPr>
                        <a:t>quá</a:t>
                      </a:r>
                      <a:r>
                        <a:rPr lang="en-US" sz="2400" b="0" i="0" u="none" strike="noStrike" cap="none" spc="0" baseline="0" dirty="0" smtClean="0">
                          <a:ln>
                            <a:noFill/>
                          </a:ln>
                          <a:solidFill>
                            <a:srgbClr val="C00000"/>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các</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bác</a:t>
                      </a:r>
                      <a:r>
                        <a:rPr lang="en-US" sz="2400" b="0" i="0" u="none" strike="noStrike" cap="none" spc="0" baseline="0" dirty="0" smtClean="0">
                          <a:ln>
                            <a:noFill/>
                          </a:ln>
                          <a:solidFill>
                            <a:schemeClr val="tx1"/>
                          </a:solidFill>
                          <a:effectLst/>
                          <a:uFillTx/>
                          <a:latin typeface="+mn-lt"/>
                          <a:ea typeface="+mn-ea"/>
                          <a:cs typeface="+mn-cs"/>
                          <a:sym typeface="Helvetica Light"/>
                        </a:rPr>
                        <a:t> ạ. </a:t>
                      </a:r>
                      <a:r>
                        <a:rPr lang="en-US" sz="2400" b="0" i="0" u="none" strike="noStrike" cap="none" spc="0" baseline="0" dirty="0" err="1" smtClean="0">
                          <a:ln>
                            <a:noFill/>
                          </a:ln>
                          <a:solidFill>
                            <a:schemeClr val="tx1"/>
                          </a:solidFill>
                          <a:effectLst/>
                          <a:uFillTx/>
                          <a:latin typeface="+mn-lt"/>
                          <a:ea typeface="+mn-ea"/>
                          <a:cs typeface="+mn-cs"/>
                          <a:sym typeface="Helvetica Light"/>
                        </a:rPr>
                        <a:t>Thi</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thoảng</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rgbClr val="C00000"/>
                          </a:solidFill>
                          <a:effectLst/>
                          <a:uFillTx/>
                          <a:latin typeface="+mn-lt"/>
                          <a:ea typeface="+mn-ea"/>
                          <a:cs typeface="+mn-cs"/>
                          <a:sym typeface="Helvetica Light"/>
                        </a:rPr>
                        <a:t>rè</a:t>
                      </a:r>
                      <a:r>
                        <a:rPr lang="en-US" sz="2400" b="0" i="0" u="none" strike="noStrike" cap="none" spc="0" baseline="0" dirty="0" smtClean="0">
                          <a:ln>
                            <a:noFill/>
                          </a:ln>
                          <a:solidFill>
                            <a:srgbClr val="C00000"/>
                          </a:solidFill>
                          <a:effectLst/>
                          <a:uFillTx/>
                          <a:latin typeface="+mn-lt"/>
                          <a:ea typeface="+mn-ea"/>
                          <a:cs typeface="+mn-cs"/>
                          <a:sym typeface="Helvetica Light"/>
                        </a:rPr>
                        <a:t> </a:t>
                      </a:r>
                      <a:r>
                        <a:rPr lang="en-US" sz="2400" b="0" i="0" u="none" strike="noStrike" cap="none" spc="0" baseline="0" dirty="0" err="1" smtClean="0">
                          <a:ln>
                            <a:noFill/>
                          </a:ln>
                          <a:solidFill>
                            <a:srgbClr val="C00000"/>
                          </a:solidFill>
                          <a:effectLst/>
                          <a:uFillTx/>
                          <a:latin typeface="+mn-lt"/>
                          <a:ea typeface="+mn-ea"/>
                          <a:cs typeface="+mn-cs"/>
                          <a:sym typeface="Helvetica Light"/>
                        </a:rPr>
                        <a:t>loa</a:t>
                      </a:r>
                      <a:r>
                        <a:rPr lang="en-US" sz="2400" b="0" i="0" u="none" strike="noStrike" cap="none" spc="0" baseline="0" dirty="0" smtClean="0">
                          <a:ln>
                            <a:noFill/>
                          </a:ln>
                          <a:solidFill>
                            <a:srgbClr val="C00000"/>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trong</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phải</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rs</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mới</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hết</a:t>
                      </a:r>
                      <a:r>
                        <a:rPr lang="en-US" sz="2400" b="0" i="0" u="none" strike="noStrike" cap="none" spc="0" baseline="0" dirty="0" smtClean="0">
                          <a:ln>
                            <a:noFill/>
                          </a:ln>
                          <a:solidFill>
                            <a:schemeClr val="tx1"/>
                          </a:solidFill>
                          <a:effectLst/>
                          <a:uFillTx/>
                          <a:latin typeface="+mn-lt"/>
                          <a:ea typeface="+mn-ea"/>
                          <a:cs typeface="+mn-cs"/>
                          <a:sym typeface="Helvetica Light"/>
                        </a:rPr>
                        <a:t>. Giờ thêm cái </a:t>
                      </a:r>
                      <a:r>
                        <a:rPr lang="en-US" sz="2400" b="0" i="0" u="none" strike="noStrike" cap="none" spc="0" baseline="0" dirty="0" smtClean="0">
                          <a:ln>
                            <a:noFill/>
                          </a:ln>
                          <a:solidFill>
                            <a:srgbClr val="C00000"/>
                          </a:solidFill>
                          <a:effectLst/>
                          <a:uFillTx/>
                          <a:latin typeface="+mn-lt"/>
                          <a:ea typeface="+mn-ea"/>
                          <a:cs typeface="+mn-cs"/>
                          <a:sym typeface="Helvetica Light"/>
                        </a:rPr>
                        <a:t>lỗi màn hình bị nháy kiểu gợn sóng </a:t>
                      </a:r>
                      <a:r>
                        <a:rPr lang="en-US" sz="2400" b="0" i="0" u="none" strike="noStrike" cap="none" spc="0" baseline="0" dirty="0" smtClean="0">
                          <a:ln>
                            <a:noFill/>
                          </a:ln>
                          <a:solidFill>
                            <a:schemeClr val="tx1"/>
                          </a:solidFill>
                          <a:effectLst/>
                          <a:uFillTx/>
                          <a:latin typeface="+mn-lt"/>
                          <a:ea typeface="+mn-ea"/>
                          <a:cs typeface="+mn-cs"/>
                          <a:sym typeface="Helvetica Light"/>
                        </a:rPr>
                        <a:t>nữa (thi thoảng mới bị và bị nhanh).</a:t>
                      </a:r>
                      <a:r>
                        <a:rPr lang="en-US" sz="24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 </a:t>
                      </a:r>
                      <a:r>
                        <a:rPr lang="en-US" sz="2400" b="0" i="0" u="none" strike="noStrike" cap="none" spc="0" baseline="0" dirty="0">
                          <a:ln>
                            <a:noFill/>
                          </a:ln>
                          <a:solidFill>
                            <a:schemeClr val="tx1"/>
                          </a:solidFill>
                          <a:effectLst/>
                          <a:uFillTx/>
                          <a:latin typeface="+mn-lt"/>
                          <a:ea typeface="+mn-ea"/>
                          <a:cs typeface="Arial" panose="020B0604020202020204" pitchFamily="34" charset="0"/>
                          <a:sym typeface="Helvetica Light"/>
                          <a:hlinkClick r:id="rId9"/>
                        </a:rPr>
                        <a:t>Link</a:t>
                      </a:r>
                      <a:r>
                        <a:rPr lang="en-US" sz="2400" b="0" i="0" u="none" strike="noStrike" cap="none" spc="0" baseline="0" dirty="0">
                          <a:ln>
                            <a:noFill/>
                          </a:ln>
                          <a:solidFill>
                            <a:schemeClr val="tx1"/>
                          </a:solidFill>
                          <a:effectLst/>
                          <a:uFillTx/>
                          <a:latin typeface="+mn-lt"/>
                          <a:ea typeface="+mn-ea"/>
                          <a:cs typeface="Arial" panose="020B0604020202020204" pitchFamily="34" charset="0"/>
                          <a:sym typeface="Helvetica Light"/>
                        </a:rPr>
                        <a:t> </a:t>
                      </a:r>
                      <a:r>
                        <a:rPr lang="en-US" sz="24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a:t>
                      </a:r>
                      <a:r>
                        <a:rPr lang="en-US" sz="2400" b="0" i="0" u="none" strike="noStrike" cap="none" spc="0" baseline="0" dirty="0" smtClean="0">
                          <a:ln>
                            <a:noFill/>
                          </a:ln>
                          <a:solidFill>
                            <a:schemeClr val="tx1"/>
                          </a:solidFill>
                          <a:effectLst/>
                          <a:uFillTx/>
                          <a:latin typeface="+mn-lt"/>
                          <a:ea typeface="+mn-ea"/>
                          <a:cs typeface="+mn-cs"/>
                          <a:sym typeface="Helvetica Light"/>
                        </a:rPr>
                        <a:t>Oct 04, 2019 10:52 AM)</a:t>
                      </a:r>
                    </a:p>
                    <a:p>
                      <a:pPr algn="l"/>
                      <a:r>
                        <a:rPr lang="en-US" sz="2400" b="1"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     [</a:t>
                      </a:r>
                      <a:r>
                        <a:rPr lang="en-US" sz="2400" b="1" i="0" u="none" strike="noStrike" cap="none" spc="0" baseline="0" dirty="0" err="1" smtClean="0">
                          <a:ln>
                            <a:noFill/>
                          </a:ln>
                          <a:solidFill>
                            <a:schemeClr val="tx1"/>
                          </a:solidFill>
                          <a:effectLst/>
                          <a:uFillTx/>
                          <a:latin typeface="+mn-lt"/>
                          <a:ea typeface="+mn-ea"/>
                          <a:cs typeface="Arial" panose="020B0604020202020204" pitchFamily="34" charset="0"/>
                          <a:sym typeface="Helvetica Light"/>
                        </a:rPr>
                        <a:t>OS_Upgrate</a:t>
                      </a:r>
                      <a:r>
                        <a:rPr lang="en-US" sz="2400" b="1"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  Many errors</a:t>
                      </a:r>
                      <a:endParaRPr lang="en-US" sz="2400" b="1" i="0" u="none" strike="noStrike" cap="none" spc="0" baseline="0" dirty="0">
                        <a:ln>
                          <a:noFill/>
                        </a:ln>
                        <a:solidFill>
                          <a:schemeClr val="tx1"/>
                        </a:solidFill>
                        <a:effectLst/>
                        <a:uFillTx/>
                        <a:latin typeface="+mn-lt"/>
                        <a:ea typeface="+mn-ea"/>
                        <a:cs typeface="Arial" panose="020B0604020202020204" pitchFamily="34" charset="0"/>
                        <a:sym typeface="Helvetica Light"/>
                      </a:endParaRPr>
                    </a:p>
                    <a:p>
                      <a:pPr algn="l"/>
                      <a:r>
                        <a:rPr lang="en-US" sz="2400" b="1" i="0" u="none" strike="noStrike" cap="none" spc="0" baseline="0" dirty="0" err="1" smtClean="0">
                          <a:ln>
                            <a:noFill/>
                          </a:ln>
                          <a:solidFill>
                            <a:schemeClr val="tx1"/>
                          </a:solidFill>
                          <a:effectLst/>
                          <a:uFillTx/>
                          <a:latin typeface="+mn-lt"/>
                          <a:ea typeface="+mn-ea"/>
                          <a:cs typeface="Arial" panose="020B0604020202020204" pitchFamily="34" charset="0"/>
                          <a:sym typeface="Helvetica Light"/>
                        </a:rPr>
                        <a:t>Verbatime</a:t>
                      </a:r>
                      <a:r>
                        <a:rPr lang="en-US" sz="2400" b="1" i="0" u="none" strike="noStrike" cap="none" spc="0" baseline="0" dirty="0">
                          <a:ln>
                            <a:noFill/>
                          </a:ln>
                          <a:solidFill>
                            <a:schemeClr val="tx1"/>
                          </a:solidFill>
                          <a:effectLst/>
                          <a:uFillTx/>
                          <a:latin typeface="+mn-lt"/>
                          <a:ea typeface="+mn-ea"/>
                          <a:cs typeface="Arial" panose="020B0604020202020204" pitchFamily="34" charset="0"/>
                          <a:sym typeface="Helvetica Light"/>
                        </a:rPr>
                        <a:t>:</a:t>
                      </a:r>
                      <a:r>
                        <a:rPr lang="en-US" sz="2400" b="0" i="0" u="none" strike="noStrike" cap="none" spc="0" baseline="0" dirty="0">
                          <a:ln>
                            <a:noFill/>
                          </a:ln>
                          <a:solidFill>
                            <a:schemeClr val="tx1"/>
                          </a:solidFill>
                          <a:effectLst/>
                          <a:uFillTx/>
                          <a:latin typeface="+mn-lt"/>
                          <a:ea typeface="+mn-ea"/>
                          <a:cs typeface="Arial" panose="020B0604020202020204" pitchFamily="34" charset="0"/>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Có</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cách</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nào</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cho</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về</a:t>
                      </a:r>
                      <a:r>
                        <a:rPr lang="en-US" sz="2400" b="0" i="0" u="none" strike="noStrike" cap="none" spc="0" baseline="0" dirty="0" smtClean="0">
                          <a:ln>
                            <a:noFill/>
                          </a:ln>
                          <a:solidFill>
                            <a:schemeClr val="tx1"/>
                          </a:solidFill>
                          <a:effectLst/>
                          <a:uFillTx/>
                          <a:latin typeface="+mn-lt"/>
                          <a:ea typeface="+mn-ea"/>
                          <a:cs typeface="+mn-cs"/>
                          <a:sym typeface="Helvetica Light"/>
                        </a:rPr>
                        <a:t> android 9 </a:t>
                      </a:r>
                      <a:r>
                        <a:rPr lang="en-US" sz="2400" b="0" i="0" u="none" strike="noStrike" cap="none" spc="0" baseline="0" dirty="0" err="1" smtClean="0">
                          <a:ln>
                            <a:noFill/>
                          </a:ln>
                          <a:solidFill>
                            <a:schemeClr val="tx1"/>
                          </a:solidFill>
                          <a:effectLst/>
                          <a:uFillTx/>
                          <a:latin typeface="+mn-lt"/>
                          <a:ea typeface="+mn-ea"/>
                          <a:cs typeface="+mn-cs"/>
                          <a:sym typeface="Helvetica Light"/>
                        </a:rPr>
                        <a:t>ko</a:t>
                      </a:r>
                      <a:r>
                        <a:rPr lang="en-US" sz="2400" b="0" i="0" u="none" strike="noStrike" cap="none" spc="0" baseline="0" dirty="0" smtClean="0">
                          <a:ln>
                            <a:noFill/>
                          </a:ln>
                          <a:solidFill>
                            <a:schemeClr val="tx1"/>
                          </a:solidFill>
                          <a:effectLst/>
                          <a:uFillTx/>
                          <a:latin typeface="+mn-lt"/>
                          <a:ea typeface="+mn-ea"/>
                          <a:cs typeface="+mn-cs"/>
                          <a:sym typeface="Helvetica Light"/>
                        </a:rPr>
                        <a:t> ạ. </a:t>
                      </a:r>
                      <a:r>
                        <a:rPr lang="en-US" sz="2400" b="0" i="0" u="none" strike="noStrike" cap="none" spc="0" baseline="0" dirty="0" smtClean="0">
                          <a:ln>
                            <a:noFill/>
                          </a:ln>
                          <a:solidFill>
                            <a:srgbClr val="C00000"/>
                          </a:solidFill>
                          <a:effectLst/>
                          <a:uFillTx/>
                          <a:latin typeface="+mn-lt"/>
                          <a:ea typeface="+mn-ea"/>
                          <a:cs typeface="+mn-cs"/>
                          <a:sym typeface="Helvetica Light"/>
                        </a:rPr>
                        <a:t>Android 10 </a:t>
                      </a:r>
                      <a:r>
                        <a:rPr lang="en-US" sz="2400" b="0" i="0" u="none" strike="noStrike" cap="none" spc="0" baseline="0" dirty="0" err="1" smtClean="0">
                          <a:ln>
                            <a:noFill/>
                          </a:ln>
                          <a:solidFill>
                            <a:srgbClr val="C00000"/>
                          </a:solidFill>
                          <a:effectLst/>
                          <a:uFillTx/>
                          <a:latin typeface="+mn-lt"/>
                          <a:ea typeface="+mn-ea"/>
                          <a:cs typeface="+mn-cs"/>
                          <a:sym typeface="Helvetica Light"/>
                        </a:rPr>
                        <a:t>chán</a:t>
                      </a:r>
                      <a:r>
                        <a:rPr lang="en-US" sz="2400" b="0" i="0" u="none" strike="noStrike" cap="none" spc="0" baseline="0" dirty="0" smtClean="0">
                          <a:ln>
                            <a:noFill/>
                          </a:ln>
                          <a:solidFill>
                            <a:srgbClr val="C00000"/>
                          </a:solidFill>
                          <a:effectLst/>
                          <a:uFillTx/>
                          <a:latin typeface="+mn-lt"/>
                          <a:ea typeface="+mn-ea"/>
                          <a:cs typeface="+mn-cs"/>
                          <a:sym typeface="Helvetica Light"/>
                        </a:rPr>
                        <a:t> </a:t>
                      </a:r>
                      <a:r>
                        <a:rPr lang="en-US" sz="2400" b="0" i="0" u="none" strike="noStrike" cap="none" spc="0" baseline="0" dirty="0" err="1" smtClean="0">
                          <a:ln>
                            <a:noFill/>
                          </a:ln>
                          <a:solidFill>
                            <a:srgbClr val="C00000"/>
                          </a:solidFill>
                          <a:effectLst/>
                          <a:uFillTx/>
                          <a:latin typeface="+mn-lt"/>
                          <a:ea typeface="+mn-ea"/>
                          <a:cs typeface="+mn-cs"/>
                          <a:sym typeface="Helvetica Light"/>
                        </a:rPr>
                        <a:t>quá</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mất</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nhận</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diện</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khuôn</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mặt</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khi</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vuốt</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lên</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toàn</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hiện</a:t>
                      </a:r>
                      <a:r>
                        <a:rPr lang="en-US" sz="2400" b="0" i="0" u="none" strike="noStrike" cap="none" spc="0" baseline="0" dirty="0" smtClean="0">
                          <a:ln>
                            <a:noFill/>
                          </a:ln>
                          <a:solidFill>
                            <a:schemeClr val="tx1"/>
                          </a:solidFill>
                          <a:effectLst/>
                          <a:uFillTx/>
                          <a:latin typeface="+mn-lt"/>
                          <a:ea typeface="+mn-ea"/>
                          <a:cs typeface="+mn-cs"/>
                          <a:sym typeface="Helvetica Light"/>
                        </a:rPr>
                        <a:t> 5 </a:t>
                      </a:r>
                      <a:r>
                        <a:rPr lang="en-US" sz="2400" b="0" i="0" u="none" strike="noStrike" cap="none" spc="0" baseline="0" dirty="0" err="1" smtClean="0">
                          <a:ln>
                            <a:noFill/>
                          </a:ln>
                          <a:solidFill>
                            <a:schemeClr val="tx1"/>
                          </a:solidFill>
                          <a:effectLst/>
                          <a:uFillTx/>
                          <a:latin typeface="+mn-lt"/>
                          <a:ea typeface="+mn-ea"/>
                          <a:cs typeface="+mn-cs"/>
                          <a:sym typeface="Helvetica Light"/>
                        </a:rPr>
                        <a:t>ứng</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dụng</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vừa</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sử</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err="1" smtClean="0">
                          <a:ln>
                            <a:noFill/>
                          </a:ln>
                          <a:solidFill>
                            <a:schemeClr val="tx1"/>
                          </a:solidFill>
                          <a:effectLst/>
                          <a:uFillTx/>
                          <a:latin typeface="+mn-lt"/>
                          <a:ea typeface="+mn-ea"/>
                          <a:cs typeface="+mn-cs"/>
                          <a:sym typeface="Helvetica Light"/>
                        </a:rPr>
                        <a:t>dụng</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smtClean="0">
                          <a:ln>
                            <a:noFill/>
                          </a:ln>
                          <a:solidFill>
                            <a:srgbClr val="C00000"/>
                          </a:solidFill>
                          <a:effectLst/>
                          <a:uFillTx/>
                          <a:latin typeface="+mn-lt"/>
                          <a:ea typeface="+mn-ea"/>
                          <a:cs typeface="+mn-cs"/>
                          <a:sym typeface="Helvetica Light"/>
                        </a:rPr>
                        <a:t>Quá thất vọng luôn</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sz="24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 </a:t>
                      </a:r>
                      <a:r>
                        <a:rPr lang="en-US" sz="24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hlinkClick r:id="rId10"/>
                        </a:rPr>
                        <a:t>Link</a:t>
                      </a:r>
                      <a:r>
                        <a:rPr lang="en-US" sz="24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 (</a:t>
                      </a:r>
                      <a:r>
                        <a:rPr lang="en-US" sz="2400" b="0" i="0" u="none" strike="noStrike" cap="none" spc="0" baseline="0" dirty="0" smtClean="0">
                          <a:ln>
                            <a:noFill/>
                          </a:ln>
                          <a:solidFill>
                            <a:schemeClr val="tx1"/>
                          </a:solidFill>
                          <a:effectLst/>
                          <a:uFillTx/>
                          <a:latin typeface="+mn-lt"/>
                          <a:ea typeface="+mn-ea"/>
                          <a:cs typeface="+mn-cs"/>
                          <a:sym typeface="Helvetica Light"/>
                        </a:rPr>
                        <a:t>Oct 13, 2019 04:42 PM)</a:t>
                      </a:r>
                      <a:endParaRPr lang="en-US" sz="2400" b="0" i="0" u="none" strike="noStrike" cap="none" spc="0" baseline="0" dirty="0">
                        <a:ln>
                          <a:noFill/>
                        </a:ln>
                        <a:solidFill>
                          <a:schemeClr val="tx1"/>
                        </a:solidFill>
                        <a:effectLst/>
                        <a:uFillTx/>
                        <a:latin typeface="+mn-lt"/>
                        <a:ea typeface="+mn-ea"/>
                        <a:cs typeface="Arial" panose="020B0604020202020204" pitchFamily="34" charset="0"/>
                        <a:sym typeface="Helvetica Light"/>
                      </a:endParaRPr>
                    </a:p>
                    <a:p>
                      <a:pPr algn="l"/>
                      <a:r>
                        <a:rPr lang="en-US" sz="2400" b="1" i="0" u="none" strike="noStrike" cap="none" spc="0" baseline="0" dirty="0" err="1" smtClean="0">
                          <a:ln>
                            <a:noFill/>
                          </a:ln>
                          <a:solidFill>
                            <a:schemeClr val="tx1"/>
                          </a:solidFill>
                          <a:effectLst/>
                          <a:uFillTx/>
                          <a:latin typeface="+mn-lt"/>
                          <a:ea typeface="+mn-ea"/>
                          <a:cs typeface="Arial" panose="020B0604020202020204" pitchFamily="34" charset="0"/>
                          <a:sym typeface="Helvetica Light"/>
                        </a:rPr>
                        <a:t>Verbatime</a:t>
                      </a:r>
                      <a:r>
                        <a:rPr lang="en-US" sz="2400" b="1" i="0" u="none" strike="noStrike" cap="none" spc="0" baseline="0" dirty="0" smtClean="0">
                          <a:ln>
                            <a:noFill/>
                          </a:ln>
                          <a:solidFill>
                            <a:srgbClr val="C00000"/>
                          </a:solidFill>
                          <a:effectLst/>
                          <a:uFillTx/>
                          <a:latin typeface="+mn-lt"/>
                          <a:ea typeface="+mn-ea"/>
                          <a:cs typeface="Arial" panose="020B0604020202020204" pitchFamily="34" charset="0"/>
                          <a:sym typeface="Helvetica Light"/>
                        </a:rPr>
                        <a:t>: </a:t>
                      </a:r>
                      <a:r>
                        <a:rPr lang="en-US" sz="2400" b="0" i="0" u="none" strike="noStrike" cap="none" spc="0" baseline="0" dirty="0" smtClean="0">
                          <a:ln>
                            <a:noFill/>
                          </a:ln>
                          <a:solidFill>
                            <a:schemeClr val="tx1"/>
                          </a:solidFill>
                          <a:effectLst/>
                          <a:uFillTx/>
                          <a:latin typeface="+mn-lt"/>
                          <a:ea typeface="+mn-ea"/>
                          <a:cs typeface="+mn-cs"/>
                          <a:sym typeface="Helvetica Light"/>
                        </a:rPr>
                        <a:t>Sáng nay con Nokia 8.1 của mình vừa cập nhật </a:t>
                      </a:r>
                      <a:r>
                        <a:rPr lang="en-US" sz="2400" b="0" i="0" u="none" strike="noStrike" cap="none" spc="0" baseline="0" dirty="0" smtClean="0">
                          <a:ln>
                            <a:noFill/>
                          </a:ln>
                          <a:solidFill>
                            <a:srgbClr val="C00000"/>
                          </a:solidFill>
                          <a:effectLst/>
                          <a:uFillTx/>
                          <a:latin typeface="+mn-lt"/>
                          <a:ea typeface="+mn-ea"/>
                          <a:cs typeface="+mn-cs"/>
                          <a:sym typeface="Helvetica Light"/>
                        </a:rPr>
                        <a:t>Android 10 bị </a:t>
                      </a:r>
                      <a:r>
                        <a:rPr lang="en-US" sz="2400" b="0" i="0" u="none" strike="noStrike" cap="none" spc="0" baseline="0" dirty="0" err="1" smtClean="0">
                          <a:ln>
                            <a:noFill/>
                          </a:ln>
                          <a:solidFill>
                            <a:srgbClr val="C00000"/>
                          </a:solidFill>
                          <a:effectLst/>
                          <a:uFillTx/>
                          <a:latin typeface="+mn-lt"/>
                          <a:ea typeface="+mn-ea"/>
                          <a:cs typeface="+mn-cs"/>
                          <a:sym typeface="Helvetica Light"/>
                        </a:rPr>
                        <a:t>nhìu</a:t>
                      </a:r>
                      <a:r>
                        <a:rPr lang="en-US" sz="2400" b="0" i="0" u="none" strike="noStrike" cap="none" spc="0" baseline="0" dirty="0" smtClean="0">
                          <a:ln>
                            <a:noFill/>
                          </a:ln>
                          <a:solidFill>
                            <a:srgbClr val="C00000"/>
                          </a:solidFill>
                          <a:effectLst/>
                          <a:uFillTx/>
                          <a:latin typeface="+mn-lt"/>
                          <a:ea typeface="+mn-ea"/>
                          <a:cs typeface="+mn-cs"/>
                          <a:sym typeface="Helvetica Light"/>
                        </a:rPr>
                        <a:t> lỗi rồi thật là đầu lòng</a:t>
                      </a:r>
                      <a:r>
                        <a:rPr lang="en-US" sz="24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 - </a:t>
                      </a:r>
                      <a:r>
                        <a:rPr lang="en-US" sz="2400" b="0" i="0" u="none" strike="noStrike" cap="none" spc="0" baseline="0" dirty="0">
                          <a:ln>
                            <a:noFill/>
                          </a:ln>
                          <a:solidFill>
                            <a:schemeClr val="tx1"/>
                          </a:solidFill>
                          <a:effectLst/>
                          <a:uFillTx/>
                          <a:latin typeface="+mn-lt"/>
                          <a:ea typeface="+mn-ea"/>
                          <a:cs typeface="Arial" panose="020B0604020202020204" pitchFamily="34" charset="0"/>
                          <a:sym typeface="Helvetica Light"/>
                          <a:hlinkClick r:id="rId11"/>
                        </a:rPr>
                        <a:t>Link</a:t>
                      </a:r>
                      <a:r>
                        <a:rPr lang="en-US" sz="2400" b="0" i="0" u="none" strike="noStrike" cap="none" spc="0" baseline="0" dirty="0">
                          <a:ln>
                            <a:noFill/>
                          </a:ln>
                          <a:solidFill>
                            <a:schemeClr val="tx1"/>
                          </a:solidFill>
                          <a:effectLst/>
                          <a:uFillTx/>
                          <a:latin typeface="+mn-lt"/>
                          <a:ea typeface="+mn-ea"/>
                          <a:cs typeface="Arial" panose="020B0604020202020204" pitchFamily="34" charset="0"/>
                          <a:sym typeface="Helvetica Light"/>
                        </a:rPr>
                        <a:t> </a:t>
                      </a:r>
                      <a:r>
                        <a:rPr lang="en-US" sz="2400" b="0" i="0" u="none" strike="noStrike" cap="none" spc="0" baseline="0" dirty="0" smtClean="0">
                          <a:ln>
                            <a:noFill/>
                          </a:ln>
                          <a:solidFill>
                            <a:schemeClr val="tx1"/>
                          </a:solidFill>
                          <a:effectLst/>
                          <a:uFillTx/>
                          <a:latin typeface="+mn-lt"/>
                          <a:ea typeface="+mn-ea"/>
                          <a:cs typeface="Arial" panose="020B0604020202020204" pitchFamily="34" charset="0"/>
                          <a:sym typeface="Helvetica Light"/>
                        </a:rPr>
                        <a:t>(</a:t>
                      </a:r>
                      <a:r>
                        <a:rPr lang="en-US" sz="2400" b="0" i="0" u="none" strike="noStrike" cap="none" spc="0" baseline="0" dirty="0" smtClean="0">
                          <a:ln>
                            <a:noFill/>
                          </a:ln>
                          <a:solidFill>
                            <a:schemeClr val="tx1"/>
                          </a:solidFill>
                          <a:effectLst/>
                          <a:uFillTx/>
                          <a:latin typeface="+mn-lt"/>
                          <a:ea typeface="+mn-ea"/>
                          <a:cs typeface="+mn-cs"/>
                          <a:sym typeface="Helvetica Light"/>
                        </a:rPr>
                        <a:t>Oct 13, 2019 09:12 AM)</a:t>
                      </a:r>
                      <a:endParaRPr lang="en-US" sz="2400" b="1" baseline="0" dirty="0">
                        <a:solidFill>
                          <a:schemeClr val="tx1"/>
                        </a:solidFill>
                        <a:latin typeface="+mn-lt"/>
                        <a:cs typeface="Arial" panose="020B0604020202020204" pitchFamily="34" charset="0"/>
                      </a:endParaRPr>
                    </a:p>
                  </a:txBody>
                  <a:tcPr>
                    <a:lnL w="38100" cap="flat" cmpd="sng" algn="ctr">
                      <a:solidFill>
                        <a:srgbClr val="A33123"/>
                      </a:solidFill>
                      <a:prstDash val="sysDash"/>
                      <a:round/>
                      <a:headEnd type="none" w="med" len="med"/>
                      <a:tailEnd type="none" w="med" len="med"/>
                    </a:lnL>
                    <a:lnR w="38100" cap="flat" cmpd="sng" algn="ctr">
                      <a:solidFill>
                        <a:srgbClr val="A33123"/>
                      </a:solidFill>
                      <a:prstDash val="sysDash"/>
                      <a:round/>
                      <a:headEnd type="none" w="med" len="med"/>
                      <a:tailEnd type="none" w="med" len="med"/>
                    </a:lnR>
                    <a:lnT w="38100" cap="flat" cmpd="sng" algn="ctr">
                      <a:solidFill>
                        <a:srgbClr val="A33123"/>
                      </a:solidFill>
                      <a:prstDash val="sysDash"/>
                      <a:round/>
                      <a:headEnd type="none" w="med" len="med"/>
                      <a:tailEnd type="none" w="med" len="med"/>
                    </a:lnT>
                    <a:lnB w="38100" cap="flat" cmpd="sng" algn="ctr">
                      <a:solidFill>
                        <a:srgbClr val="A33123"/>
                      </a:solidFill>
                      <a:prstDash val="sysDash"/>
                      <a:round/>
                      <a:headEnd type="none" w="med" len="med"/>
                      <a:tailEnd type="none" w="med" len="med"/>
                    </a:lnB>
                  </a:tcPr>
                </a:tc>
                <a:extLst>
                  <a:ext uri="{0D108BD9-81ED-4DB2-BD59-A6C34878D82A}">
                    <a16:rowId xmlns:a16="http://schemas.microsoft.com/office/drawing/2014/main" val="3091367901"/>
                  </a:ext>
                </a:extLst>
              </a:tr>
            </a:tbl>
          </a:graphicData>
        </a:graphic>
      </p:graphicFrame>
      <p:graphicFrame>
        <p:nvGraphicFramePr>
          <p:cNvPr id="15" name="Chart 15">
            <a:extLst>
              <a:ext uri="{FF2B5EF4-FFF2-40B4-BE49-F238E27FC236}">
                <a16:creationId xmlns:a16="http://schemas.microsoft.com/office/drawing/2014/main" id="{4FB8978E-236D-43FA-AF74-3D04CC8AA7AB}"/>
              </a:ext>
            </a:extLst>
          </p:cNvPr>
          <p:cNvGraphicFramePr/>
          <p:nvPr>
            <p:extLst>
              <p:ext uri="{D42A27DB-BD31-4B8C-83A1-F6EECF244321}">
                <p14:modId xmlns:p14="http://schemas.microsoft.com/office/powerpoint/2010/main" val="2807213748"/>
              </p:ext>
            </p:extLst>
          </p:nvPr>
        </p:nvGraphicFramePr>
        <p:xfrm>
          <a:off x="15528759" y="2742704"/>
          <a:ext cx="8454188" cy="3832372"/>
        </p:xfrm>
        <a:graphic>
          <a:graphicData uri="http://schemas.openxmlformats.org/drawingml/2006/chart">
            <c:chart xmlns:c="http://schemas.openxmlformats.org/drawingml/2006/chart" xmlns:r="http://schemas.openxmlformats.org/officeDocument/2006/relationships" r:id="rId12"/>
          </a:graphicData>
        </a:graphic>
      </p:graphicFrame>
      <p:sp>
        <p:nvSpPr>
          <p:cNvPr id="4" name="TextBox 3"/>
          <p:cNvSpPr txBox="1"/>
          <p:nvPr/>
        </p:nvSpPr>
        <p:spPr>
          <a:xfrm>
            <a:off x="2024743" y="4016984"/>
            <a:ext cx="3788228"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000" b="0" i="0" u="none" strike="noStrike" kern="0" cap="none" spc="0" normalizeH="0" baseline="0" noProof="0" dirty="0" smtClean="0">
                <a:ln>
                  <a:noFill/>
                </a:ln>
                <a:solidFill>
                  <a:srgbClr val="000000"/>
                </a:solidFill>
                <a:effectLst/>
                <a:uLnTx/>
                <a:uFillTx/>
                <a:latin typeface="Arial"/>
                <a:ea typeface="+mn-ea"/>
                <a:cs typeface="+mn-cs"/>
                <a:sym typeface="Helvetica Light"/>
              </a:rPr>
              <a:t>No Data</a:t>
            </a:r>
            <a:endParaRPr kumimoji="0" lang="en-US" sz="4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
        <p:nvSpPr>
          <p:cNvPr id="16" name="TextBox 15"/>
          <p:cNvSpPr txBox="1"/>
          <p:nvPr/>
        </p:nvSpPr>
        <p:spPr>
          <a:xfrm>
            <a:off x="9197181" y="4016984"/>
            <a:ext cx="3788228"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000" b="0" i="0" u="none" strike="noStrike" kern="0" cap="none" spc="0" normalizeH="0" baseline="0" noProof="0" dirty="0" smtClean="0">
                <a:ln>
                  <a:noFill/>
                </a:ln>
                <a:solidFill>
                  <a:srgbClr val="000000"/>
                </a:solidFill>
                <a:effectLst/>
                <a:uLnTx/>
                <a:uFillTx/>
                <a:latin typeface="Arial"/>
                <a:ea typeface="+mn-ea"/>
                <a:cs typeface="+mn-cs"/>
                <a:sym typeface="Helvetica Light"/>
              </a:rPr>
              <a:t>No Data</a:t>
            </a:r>
            <a:endParaRPr kumimoji="0" lang="en-US" sz="4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Tree>
    <p:extLst>
      <p:ext uri="{BB962C8B-B14F-4D97-AF65-F5344CB8AC3E}">
        <p14:creationId xmlns:p14="http://schemas.microsoft.com/office/powerpoint/2010/main" val="4015283225"/>
      </p:ext>
    </p:extLst>
  </p:cSld>
  <p:clrMapOvr>
    <a:masterClrMapping/>
  </p:clrMapOvr>
  <p:transition spd="med"/>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7214" y="478045"/>
            <a:ext cx="18403954" cy="1131656"/>
          </a:xfrm>
        </p:spPr>
        <p:txBody>
          <a:bodyPr>
            <a:normAutofit/>
          </a:bodyPr>
          <a:lstStyle/>
          <a:p>
            <a:r>
              <a:rPr lang="en-US" sz="5400" b="1" dirty="0">
                <a:solidFill>
                  <a:srgbClr val="C00000"/>
                </a:solidFill>
              </a:rPr>
              <a:t>TOP </a:t>
            </a:r>
            <a:r>
              <a:rPr lang="en-US" sz="5400" b="1" dirty="0" smtClean="0">
                <a:solidFill>
                  <a:srgbClr val="C00000"/>
                </a:solidFill>
              </a:rPr>
              <a:t>DISCUSSION BY LOCATION</a:t>
            </a:r>
            <a:endParaRPr lang="en-US" sz="5400" b="1" dirty="0">
              <a:solidFill>
                <a:srgbClr val="C00000"/>
              </a:solidFill>
            </a:endParaRPr>
          </a:p>
        </p:txBody>
      </p:sp>
      <p:sp>
        <p:nvSpPr>
          <p:cNvPr id="5" name="Slide Number Placeholder 4"/>
          <p:cNvSpPr>
            <a:spLocks noGrp="1"/>
          </p:cNvSpPr>
          <p:nvPr>
            <p:ph type="sldNum" sz="quarter" idx="2"/>
          </p:nvPr>
        </p:nvSpPr>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Arial"/>
                <a:cs typeface="Calibri"/>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33</a:t>
            </a:fld>
            <a:endParaRPr kumimoji="0" lang="en-US" sz="2100" b="1" i="0" u="none" strike="noStrike" kern="0" cap="none" spc="0" normalizeH="0" baseline="0" noProof="0" dirty="0">
              <a:ln>
                <a:noFill/>
              </a:ln>
              <a:solidFill>
                <a:srgbClr val="FFFFFF"/>
              </a:solidFill>
              <a:effectLst/>
              <a:uLnTx/>
              <a:uFillTx/>
              <a:latin typeface="Arial"/>
              <a:cs typeface="Calibri"/>
              <a:sym typeface="Helvetica"/>
            </a:endParaRPr>
          </a:p>
        </p:txBody>
      </p:sp>
      <p:graphicFrame>
        <p:nvGraphicFramePr>
          <p:cNvPr id="12" name="Chart 11">
            <a:extLst>
              <a:ext uri="{FF2B5EF4-FFF2-40B4-BE49-F238E27FC236}">
                <a16:creationId xmlns:a16="http://schemas.microsoft.com/office/drawing/2014/main" id="{0C4BFF50-2E83-AC4B-9583-6CBCDEA9BA1E}"/>
              </a:ext>
            </a:extLst>
          </p:cNvPr>
          <p:cNvGraphicFramePr/>
          <p:nvPr>
            <p:extLst/>
          </p:nvPr>
        </p:nvGraphicFramePr>
        <p:xfrm>
          <a:off x="16506091" y="3265091"/>
          <a:ext cx="4173415" cy="8791875"/>
        </p:xfrm>
        <a:graphic>
          <a:graphicData uri="http://schemas.openxmlformats.org/drawingml/2006/chart">
            <c:chart xmlns:c="http://schemas.openxmlformats.org/drawingml/2006/chart" xmlns:r="http://schemas.openxmlformats.org/officeDocument/2006/relationships" r:id="rId3"/>
          </a:graphicData>
        </a:graphic>
      </p:graphicFrame>
      <p:sp>
        <p:nvSpPr>
          <p:cNvPr id="6" name="Rectangle 5"/>
          <p:cNvSpPr/>
          <p:nvPr/>
        </p:nvSpPr>
        <p:spPr>
          <a:xfrm>
            <a:off x="3726865" y="1954924"/>
            <a:ext cx="4092832" cy="409904"/>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50800" tIns="50800" rIns="50800" bIns="50800" numCol="1" rtlCol="0" anchor="t">
            <a:spAutoFit/>
          </a:bodyPr>
          <a:lstStyle/>
          <a:p>
            <a:pPr marL="0" marR="0" lvl="0" indent="0" algn="ctr" defTabSz="825481" rtl="0" eaLnBrk="1" fontAlgn="auto" latinLnBrk="0" hangingPunct="0">
              <a:lnSpc>
                <a:spcPct val="100000"/>
              </a:lnSpc>
              <a:spcBef>
                <a:spcPts val="0"/>
              </a:spcBef>
              <a:spcAft>
                <a:spcPts val="0"/>
              </a:spcAft>
              <a:buClrTx/>
              <a:buSzTx/>
              <a:buFontTx/>
              <a:buNone/>
              <a:tabLst/>
              <a:defRPr/>
            </a:pPr>
            <a:endParaRPr kumimoji="0" lang="en-US" sz="5100" b="0" i="0" u="none" strike="noStrike" kern="0" cap="none" spc="0" normalizeH="0" baseline="0" noProof="0" dirty="0">
              <a:ln>
                <a:noFill/>
              </a:ln>
              <a:solidFill>
                <a:srgbClr val="000000"/>
              </a:solidFill>
              <a:effectLst/>
              <a:uLnTx/>
              <a:uFillTx/>
              <a:latin typeface="Calibri"/>
              <a:ea typeface="Calibri"/>
              <a:cs typeface="Calibri"/>
              <a:sym typeface="Helvetica Light"/>
            </a:endParaRPr>
          </a:p>
        </p:txBody>
      </p:sp>
      <p:sp>
        <p:nvSpPr>
          <p:cNvPr id="3" name="TextBox 2"/>
          <p:cNvSpPr txBox="1"/>
          <p:nvPr/>
        </p:nvSpPr>
        <p:spPr>
          <a:xfrm>
            <a:off x="3511262" y="1954924"/>
            <a:ext cx="2956560"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000" b="0" i="0" u="none" strike="noStrike" kern="0" cap="none" spc="0" normalizeH="0" baseline="0" noProof="0" dirty="0" smtClean="0">
                <a:ln>
                  <a:noFill/>
                </a:ln>
                <a:solidFill>
                  <a:srgbClr val="000000"/>
                </a:solidFill>
                <a:effectLst/>
                <a:uLnTx/>
                <a:uFillTx/>
                <a:latin typeface="Arial"/>
                <a:ea typeface="+mn-ea"/>
                <a:cs typeface="+mn-cs"/>
                <a:sym typeface="Helvetica Light"/>
              </a:rPr>
              <a:t>Period 1</a:t>
            </a:r>
            <a:endParaRPr kumimoji="0" lang="en-US" sz="4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
        <p:nvSpPr>
          <p:cNvPr id="9" name="TextBox 8"/>
          <p:cNvSpPr txBox="1"/>
          <p:nvPr/>
        </p:nvSpPr>
        <p:spPr>
          <a:xfrm>
            <a:off x="16783928" y="1954924"/>
            <a:ext cx="3895577"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000" b="0" i="0" u="none" strike="noStrike" kern="0" cap="none" spc="0" normalizeH="0" baseline="0" noProof="0" dirty="0" smtClean="0">
                <a:ln>
                  <a:noFill/>
                </a:ln>
                <a:solidFill>
                  <a:srgbClr val="000000"/>
                </a:solidFill>
                <a:effectLst/>
                <a:uLnTx/>
                <a:uFillTx/>
                <a:latin typeface="Arial"/>
                <a:ea typeface="+mn-ea"/>
                <a:cs typeface="+mn-cs"/>
                <a:sym typeface="Helvetica Light"/>
              </a:rPr>
              <a:t>Current Period</a:t>
            </a:r>
            <a:endParaRPr kumimoji="0" lang="en-US" sz="4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
        <p:nvSpPr>
          <p:cNvPr id="11" name="TextBox 10"/>
          <p:cNvSpPr txBox="1"/>
          <p:nvPr/>
        </p:nvSpPr>
        <p:spPr>
          <a:xfrm>
            <a:off x="10147595" y="1954924"/>
            <a:ext cx="2956560"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000" b="0" i="0" u="none" strike="noStrike" kern="0" cap="none" spc="0" normalizeH="0" baseline="0" noProof="0" dirty="0" smtClean="0">
                <a:ln>
                  <a:noFill/>
                </a:ln>
                <a:solidFill>
                  <a:srgbClr val="000000"/>
                </a:solidFill>
                <a:effectLst/>
                <a:uLnTx/>
                <a:uFillTx/>
                <a:latin typeface="Arial"/>
                <a:ea typeface="+mn-ea"/>
                <a:cs typeface="+mn-cs"/>
                <a:sym typeface="Helvetica Light"/>
              </a:rPr>
              <a:t>Period 2</a:t>
            </a:r>
            <a:endParaRPr kumimoji="0" lang="en-US" sz="4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
        <p:nvSpPr>
          <p:cNvPr id="4" name="TextBox 3"/>
          <p:cNvSpPr txBox="1"/>
          <p:nvPr/>
        </p:nvSpPr>
        <p:spPr>
          <a:xfrm>
            <a:off x="2959768" y="5132644"/>
            <a:ext cx="3753853" cy="7797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400" b="0" i="0" u="none" strike="noStrike" kern="0" cap="none" spc="0" normalizeH="0" baseline="0" noProof="0" dirty="0" smtClean="0">
                <a:ln>
                  <a:noFill/>
                </a:ln>
                <a:solidFill>
                  <a:srgbClr val="000000"/>
                </a:solidFill>
                <a:effectLst/>
                <a:uLnTx/>
                <a:uFillTx/>
                <a:latin typeface="Arial"/>
                <a:ea typeface="+mn-ea"/>
                <a:cs typeface="+mn-cs"/>
                <a:sym typeface="Helvetica Light"/>
              </a:rPr>
              <a:t>No Data</a:t>
            </a:r>
            <a:endParaRPr kumimoji="0" lang="en-US" sz="44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
        <p:nvSpPr>
          <p:cNvPr id="13" name="TextBox 12"/>
          <p:cNvSpPr txBox="1"/>
          <p:nvPr/>
        </p:nvSpPr>
        <p:spPr>
          <a:xfrm>
            <a:off x="9732929" y="5132644"/>
            <a:ext cx="3753853" cy="7797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400" b="0" i="0" u="none" strike="noStrike" kern="0" cap="none" spc="0" normalizeH="0" baseline="0" noProof="0" dirty="0" smtClean="0">
                <a:ln>
                  <a:noFill/>
                </a:ln>
                <a:solidFill>
                  <a:srgbClr val="000000"/>
                </a:solidFill>
                <a:effectLst/>
                <a:uLnTx/>
                <a:uFillTx/>
                <a:latin typeface="Arial"/>
                <a:ea typeface="+mn-ea"/>
                <a:cs typeface="+mn-cs"/>
                <a:sym typeface="Helvetica Light"/>
              </a:rPr>
              <a:t>No Data</a:t>
            </a:r>
            <a:endParaRPr kumimoji="0" lang="en-US" sz="44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Tree>
    <p:extLst>
      <p:ext uri="{BB962C8B-B14F-4D97-AF65-F5344CB8AC3E}">
        <p14:creationId xmlns:p14="http://schemas.microsoft.com/office/powerpoint/2010/main" val="1535523154"/>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b="1" dirty="0" smtClean="0">
                <a:solidFill>
                  <a:srgbClr val="C00000"/>
                </a:solidFill>
              </a:rPr>
              <a:t>SENTIMENT BY LOCATION</a:t>
            </a:r>
            <a:endParaRPr lang="en-US" sz="5400" b="1" dirty="0">
              <a:solidFill>
                <a:srgbClr val="C00000"/>
              </a:solidFill>
            </a:endParaRPr>
          </a:p>
        </p:txBody>
      </p:sp>
      <p:sp>
        <p:nvSpPr>
          <p:cNvPr id="3" name="Slide Number Placeholder 2"/>
          <p:cNvSpPr>
            <a:spLocks noGrp="1"/>
          </p:cNvSpPr>
          <p:nvPr>
            <p:ph type="sldNum" sz="quarter" idx="2"/>
          </p:nvPr>
        </p:nvSpPr>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Arial"/>
                <a:cs typeface="Calibri"/>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34</a:t>
            </a:fld>
            <a:endParaRPr kumimoji="0" lang="en-US" sz="2100" b="1" i="0" u="none" strike="noStrike" kern="0" cap="none" spc="0" normalizeH="0" baseline="0" noProof="0" dirty="0">
              <a:ln>
                <a:noFill/>
              </a:ln>
              <a:solidFill>
                <a:srgbClr val="FFFFFF"/>
              </a:solidFill>
              <a:effectLst/>
              <a:uLnTx/>
              <a:uFillTx/>
              <a:latin typeface="Arial"/>
              <a:cs typeface="Calibri"/>
              <a:sym typeface="Helvetica"/>
            </a:endParaRPr>
          </a:p>
        </p:txBody>
      </p:sp>
      <p:sp>
        <p:nvSpPr>
          <p:cNvPr id="5" name="TextBox 4"/>
          <p:cNvSpPr txBox="1"/>
          <p:nvPr/>
        </p:nvSpPr>
        <p:spPr>
          <a:xfrm>
            <a:off x="3778347" y="1732293"/>
            <a:ext cx="2657622"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000" b="0" i="0" u="none" strike="noStrike" kern="0" cap="none" spc="0" normalizeH="0" baseline="0" noProof="0" dirty="0" smtClean="0">
                <a:ln>
                  <a:noFill/>
                </a:ln>
                <a:solidFill>
                  <a:srgbClr val="000000"/>
                </a:solidFill>
                <a:effectLst/>
                <a:uLnTx/>
                <a:uFillTx/>
                <a:latin typeface="Arial"/>
                <a:ea typeface="+mn-ea"/>
                <a:cs typeface="+mn-cs"/>
                <a:sym typeface="Helvetica Light"/>
              </a:rPr>
              <a:t>Period 1</a:t>
            </a:r>
            <a:endParaRPr kumimoji="0" lang="en-US" sz="4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
        <p:nvSpPr>
          <p:cNvPr id="10" name="TextBox 9"/>
          <p:cNvSpPr txBox="1"/>
          <p:nvPr/>
        </p:nvSpPr>
        <p:spPr>
          <a:xfrm>
            <a:off x="3778347" y="18094036"/>
            <a:ext cx="19052168" cy="169025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endParaRPr kumimoji="0" lang="en-US" sz="5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graphicFrame>
        <p:nvGraphicFramePr>
          <p:cNvPr id="8" name="Chart 7"/>
          <p:cNvGraphicFramePr/>
          <p:nvPr>
            <p:extLst/>
          </p:nvPr>
        </p:nvGraphicFramePr>
        <p:xfrm>
          <a:off x="16511954" y="2869456"/>
          <a:ext cx="7381716" cy="5796933"/>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p:cNvSpPr txBox="1"/>
          <p:nvPr/>
        </p:nvSpPr>
        <p:spPr>
          <a:xfrm>
            <a:off x="18472574" y="1732293"/>
            <a:ext cx="3680974"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000" b="0" i="0" u="none" strike="noStrike" kern="0" cap="none" spc="0" normalizeH="0" baseline="0" noProof="0" dirty="0" smtClean="0">
                <a:ln>
                  <a:noFill/>
                </a:ln>
                <a:solidFill>
                  <a:srgbClr val="000000"/>
                </a:solidFill>
                <a:effectLst/>
                <a:uLnTx/>
                <a:uFillTx/>
                <a:latin typeface="Arial"/>
                <a:ea typeface="+mn-ea"/>
                <a:cs typeface="+mn-cs"/>
                <a:sym typeface="Helvetica Light"/>
              </a:rPr>
              <a:t>Current Period</a:t>
            </a:r>
            <a:endParaRPr kumimoji="0" lang="en-US" sz="4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graphicFrame>
        <p:nvGraphicFramePr>
          <p:cNvPr id="11" name="Table 10">
            <a:extLst>
              <a:ext uri="{FF2B5EF4-FFF2-40B4-BE49-F238E27FC236}">
                <a16:creationId xmlns:a16="http://schemas.microsoft.com/office/drawing/2014/main" id="{F14CCF29-77B5-6248-88FA-6176D1554D88}"/>
              </a:ext>
            </a:extLst>
          </p:cNvPr>
          <p:cNvGraphicFramePr>
            <a:graphicFrameLocks noGrp="1"/>
          </p:cNvGraphicFramePr>
          <p:nvPr>
            <p:extLst/>
          </p:nvPr>
        </p:nvGraphicFramePr>
        <p:xfrm>
          <a:off x="636104" y="8666389"/>
          <a:ext cx="8444101" cy="4240494"/>
        </p:xfrm>
        <a:graphic>
          <a:graphicData uri="http://schemas.openxmlformats.org/drawingml/2006/table">
            <a:tbl>
              <a:tblPr firstRow="1" bandRow="1">
                <a:tableStyleId>{5940675A-B579-460E-94D1-54222C63F5DA}</a:tableStyleId>
              </a:tblPr>
              <a:tblGrid>
                <a:gridCol w="8444101">
                  <a:extLst>
                    <a:ext uri="{9D8B030D-6E8A-4147-A177-3AD203B41FA5}">
                      <a16:colId xmlns:a16="http://schemas.microsoft.com/office/drawing/2014/main" val="2440940660"/>
                    </a:ext>
                  </a:extLst>
                </a:gridCol>
              </a:tblGrid>
              <a:tr h="726993">
                <a:tc>
                  <a:txBody>
                    <a:bodyPr/>
                    <a:lstStyle/>
                    <a:p>
                      <a:pPr marL="0" marR="0" lvl="0" indent="0" algn="ctr" defTabSz="825481" rtl="0" eaLnBrk="1" fontAlgn="auto" latinLnBrk="0" hangingPunct="1">
                        <a:lnSpc>
                          <a:spcPct val="150000"/>
                        </a:lnSpc>
                        <a:spcBef>
                          <a:spcPts val="0"/>
                        </a:spcBef>
                        <a:spcAft>
                          <a:spcPts val="0"/>
                        </a:spcAft>
                        <a:buClrTx/>
                        <a:buSzTx/>
                        <a:buFontTx/>
                        <a:buNone/>
                        <a:tabLst/>
                        <a:defRPr/>
                      </a:pPr>
                      <a:r>
                        <a:rPr lang="en-US" sz="3200" b="1" dirty="0" smtClean="0">
                          <a:solidFill>
                            <a:schemeClr val="tx1">
                              <a:lumMod val="95000"/>
                              <a:lumOff val="5000"/>
                            </a:schemeClr>
                          </a:solidFill>
                          <a:latin typeface="+mj-lt"/>
                        </a:rPr>
                        <a:t>Comment</a:t>
                      </a:r>
                      <a:endParaRPr lang="en-US" sz="3200" b="1" dirty="0">
                        <a:solidFill>
                          <a:schemeClr val="tx1">
                            <a:lumMod val="95000"/>
                            <a:lumOff val="5000"/>
                          </a:schemeClr>
                        </a:solidFill>
                        <a:latin typeface="+mj-lt"/>
                      </a:endParaRPr>
                    </a:p>
                  </a:txBody>
                  <a:tcPr anchor="ctr">
                    <a:lnL w="38100" cap="flat" cmpd="sng" algn="ctr">
                      <a:solidFill>
                        <a:srgbClr val="3684D7"/>
                      </a:solidFill>
                      <a:prstDash val="sysDash"/>
                      <a:round/>
                      <a:headEnd type="none" w="med" len="med"/>
                      <a:tailEnd type="none" w="med" len="med"/>
                    </a:lnL>
                    <a:lnR w="38100" cap="flat" cmpd="sng" algn="ctr">
                      <a:solidFill>
                        <a:srgbClr val="3684D7"/>
                      </a:solidFill>
                      <a:prstDash val="sysDash"/>
                      <a:round/>
                      <a:headEnd type="none" w="med" len="med"/>
                      <a:tailEnd type="none" w="med" len="med"/>
                    </a:lnR>
                    <a:lnT w="38100" cap="flat" cmpd="sng" algn="ctr">
                      <a:solidFill>
                        <a:srgbClr val="3684D7"/>
                      </a:solidFill>
                      <a:prstDash val="sysDash"/>
                      <a:round/>
                      <a:headEnd type="none" w="med" len="med"/>
                      <a:tailEnd type="none" w="med" len="med"/>
                    </a:lnT>
                    <a:lnB w="38100" cap="flat" cmpd="sng" algn="ctr">
                      <a:solidFill>
                        <a:srgbClr val="3684D7"/>
                      </a:solidFill>
                      <a:prstDash val="sysDash"/>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15094643"/>
                  </a:ext>
                </a:extLst>
              </a:tr>
              <a:tr h="3417534">
                <a:tc>
                  <a:txBody>
                    <a:bodyPr/>
                    <a:lstStyle/>
                    <a:p>
                      <a:pPr marL="457200" lvl="0" indent="-457200" algn="l" defTabSz="825500">
                        <a:buFont typeface="Wingdings" panose="05000000000000000000" pitchFamily="2" charset="2"/>
                        <a:buChar char="ü"/>
                      </a:pPr>
                      <a:endParaRPr lang="en-US" altLang="en-US" sz="2800" dirty="0" smtClean="0">
                        <a:solidFill>
                          <a:schemeClr val="tx1"/>
                        </a:solidFill>
                        <a:latin typeface="+mj-lt"/>
                      </a:endParaRPr>
                    </a:p>
                  </a:txBody>
                  <a:tcPr>
                    <a:lnL w="12700" cmpd="sng">
                      <a:noFill/>
                    </a:lnL>
                    <a:lnR w="12700" cmpd="sng">
                      <a:noFill/>
                    </a:lnR>
                    <a:lnT w="38100" cap="flat" cmpd="sng" algn="ctr">
                      <a:solidFill>
                        <a:srgbClr val="3684D7"/>
                      </a:solidFill>
                      <a:prstDash val="sysDash"/>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817377450"/>
                  </a:ext>
                </a:extLst>
              </a:tr>
            </a:tbl>
          </a:graphicData>
        </a:graphic>
      </p:graphicFrame>
      <p:graphicFrame>
        <p:nvGraphicFramePr>
          <p:cNvPr id="12" name="Table 11">
            <a:extLst>
              <a:ext uri="{FF2B5EF4-FFF2-40B4-BE49-F238E27FC236}">
                <a16:creationId xmlns:a16="http://schemas.microsoft.com/office/drawing/2014/main" id="{F14CCF29-77B5-6248-88FA-6176D1554D88}"/>
              </a:ext>
            </a:extLst>
          </p:cNvPr>
          <p:cNvGraphicFramePr>
            <a:graphicFrameLocks noGrp="1"/>
          </p:cNvGraphicFramePr>
          <p:nvPr>
            <p:extLst/>
          </p:nvPr>
        </p:nvGraphicFramePr>
        <p:xfrm>
          <a:off x="9080205" y="8666389"/>
          <a:ext cx="7431749" cy="4122888"/>
        </p:xfrm>
        <a:graphic>
          <a:graphicData uri="http://schemas.openxmlformats.org/drawingml/2006/table">
            <a:tbl>
              <a:tblPr firstRow="1" bandRow="1">
                <a:tableStyleId>{5940675A-B579-460E-94D1-54222C63F5DA}</a:tableStyleId>
              </a:tblPr>
              <a:tblGrid>
                <a:gridCol w="7431749">
                  <a:extLst>
                    <a:ext uri="{9D8B030D-6E8A-4147-A177-3AD203B41FA5}">
                      <a16:colId xmlns:a16="http://schemas.microsoft.com/office/drawing/2014/main" val="2440940660"/>
                    </a:ext>
                  </a:extLst>
                </a:gridCol>
              </a:tblGrid>
              <a:tr h="699284">
                <a:tc>
                  <a:txBody>
                    <a:bodyPr/>
                    <a:lstStyle/>
                    <a:p>
                      <a:pPr marL="0" marR="0" lvl="0" indent="0" algn="ctr" defTabSz="825481" rtl="0" eaLnBrk="1" fontAlgn="auto" latinLnBrk="0" hangingPunct="1">
                        <a:lnSpc>
                          <a:spcPct val="150000"/>
                        </a:lnSpc>
                        <a:spcBef>
                          <a:spcPts val="0"/>
                        </a:spcBef>
                        <a:spcAft>
                          <a:spcPts val="0"/>
                        </a:spcAft>
                        <a:buClrTx/>
                        <a:buSzTx/>
                        <a:buFontTx/>
                        <a:buNone/>
                        <a:tabLst/>
                        <a:defRPr/>
                      </a:pPr>
                      <a:r>
                        <a:rPr lang="en-US" sz="3200" b="1" dirty="0" smtClean="0">
                          <a:solidFill>
                            <a:schemeClr val="tx1">
                              <a:lumMod val="95000"/>
                              <a:lumOff val="5000"/>
                            </a:schemeClr>
                          </a:solidFill>
                          <a:latin typeface="+mj-lt"/>
                        </a:rPr>
                        <a:t>Comment</a:t>
                      </a:r>
                      <a:endParaRPr lang="en-US" sz="3200" b="1" dirty="0">
                        <a:solidFill>
                          <a:schemeClr val="tx1">
                            <a:lumMod val="95000"/>
                            <a:lumOff val="5000"/>
                          </a:schemeClr>
                        </a:solidFill>
                        <a:latin typeface="+mj-lt"/>
                      </a:endParaRPr>
                    </a:p>
                  </a:txBody>
                  <a:tcPr anchor="ctr">
                    <a:lnL w="38100" cap="flat" cmpd="sng" algn="ctr">
                      <a:solidFill>
                        <a:srgbClr val="3684D7"/>
                      </a:solidFill>
                      <a:prstDash val="sysDash"/>
                      <a:round/>
                      <a:headEnd type="none" w="med" len="med"/>
                      <a:tailEnd type="none" w="med" len="med"/>
                    </a:lnL>
                    <a:lnR w="38100" cap="flat" cmpd="sng" algn="ctr">
                      <a:solidFill>
                        <a:srgbClr val="3684D7"/>
                      </a:solidFill>
                      <a:prstDash val="sysDash"/>
                      <a:round/>
                      <a:headEnd type="none" w="med" len="med"/>
                      <a:tailEnd type="none" w="med" len="med"/>
                    </a:lnR>
                    <a:lnT w="38100" cap="flat" cmpd="sng" algn="ctr">
                      <a:solidFill>
                        <a:srgbClr val="3684D7"/>
                      </a:solidFill>
                      <a:prstDash val="sysDash"/>
                      <a:round/>
                      <a:headEnd type="none" w="med" len="med"/>
                      <a:tailEnd type="none" w="med" len="med"/>
                    </a:lnT>
                    <a:lnB w="38100" cap="flat" cmpd="sng" algn="ctr">
                      <a:solidFill>
                        <a:srgbClr val="3684D7"/>
                      </a:solidFill>
                      <a:prstDash val="sysDash"/>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15094643"/>
                  </a:ext>
                </a:extLst>
              </a:tr>
              <a:tr h="3299928">
                <a:tc>
                  <a:txBody>
                    <a:bodyPr/>
                    <a:lstStyle/>
                    <a:p>
                      <a:pPr marL="457200" lvl="0" indent="-457200" algn="l" defTabSz="825500">
                        <a:buFont typeface="Wingdings" panose="05000000000000000000" pitchFamily="2" charset="2"/>
                        <a:buChar char="ü"/>
                      </a:pPr>
                      <a:endParaRPr lang="en-US" altLang="en-US" sz="2800" dirty="0">
                        <a:solidFill>
                          <a:schemeClr val="tx1"/>
                        </a:solidFill>
                        <a:latin typeface="+mj-lt"/>
                      </a:endParaRPr>
                    </a:p>
                  </a:txBody>
                  <a:tcPr>
                    <a:lnL w="12700" cmpd="sng">
                      <a:noFill/>
                    </a:lnL>
                    <a:lnR w="12700" cmpd="sng">
                      <a:noFill/>
                    </a:lnR>
                    <a:lnT w="38100" cap="flat" cmpd="sng" algn="ctr">
                      <a:solidFill>
                        <a:srgbClr val="3684D7"/>
                      </a:solidFill>
                      <a:prstDash val="sysDash"/>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817377450"/>
                  </a:ext>
                </a:extLst>
              </a:tr>
            </a:tbl>
          </a:graphicData>
        </a:graphic>
      </p:graphicFrame>
      <p:sp>
        <p:nvSpPr>
          <p:cNvPr id="13" name="TextBox 12"/>
          <p:cNvSpPr txBox="1"/>
          <p:nvPr/>
        </p:nvSpPr>
        <p:spPr>
          <a:xfrm>
            <a:off x="11467987" y="1722096"/>
            <a:ext cx="2283182"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000" b="0" i="0" u="none" strike="noStrike" kern="0" cap="none" spc="0" normalizeH="0" baseline="0" noProof="0" dirty="0" smtClean="0">
                <a:ln>
                  <a:noFill/>
                </a:ln>
                <a:solidFill>
                  <a:srgbClr val="000000"/>
                </a:solidFill>
                <a:effectLst/>
                <a:uLnTx/>
                <a:uFillTx/>
                <a:latin typeface="Arial"/>
                <a:ea typeface="+mn-ea"/>
                <a:cs typeface="+mn-cs"/>
                <a:sym typeface="Helvetica Light"/>
              </a:rPr>
              <a:t>Period 2</a:t>
            </a:r>
            <a:endParaRPr kumimoji="0" lang="en-US" sz="40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graphicFrame>
        <p:nvGraphicFramePr>
          <p:cNvPr id="15" name="Table 14">
            <a:extLst>
              <a:ext uri="{FF2B5EF4-FFF2-40B4-BE49-F238E27FC236}">
                <a16:creationId xmlns:a16="http://schemas.microsoft.com/office/drawing/2014/main" id="{F14CCF29-77B5-6248-88FA-6176D1554D88}"/>
              </a:ext>
            </a:extLst>
          </p:cNvPr>
          <p:cNvGraphicFramePr>
            <a:graphicFrameLocks noGrp="1"/>
          </p:cNvGraphicFramePr>
          <p:nvPr>
            <p:extLst/>
          </p:nvPr>
        </p:nvGraphicFramePr>
        <p:xfrm>
          <a:off x="16511954" y="8666389"/>
          <a:ext cx="7432009" cy="4344318"/>
        </p:xfrm>
        <a:graphic>
          <a:graphicData uri="http://schemas.openxmlformats.org/drawingml/2006/table">
            <a:tbl>
              <a:tblPr firstRow="1" bandRow="1">
                <a:tableStyleId>{5940675A-B579-460E-94D1-54222C63F5DA}</a:tableStyleId>
              </a:tblPr>
              <a:tblGrid>
                <a:gridCol w="7432009">
                  <a:extLst>
                    <a:ext uri="{9D8B030D-6E8A-4147-A177-3AD203B41FA5}">
                      <a16:colId xmlns:a16="http://schemas.microsoft.com/office/drawing/2014/main" val="2440940660"/>
                    </a:ext>
                  </a:extLst>
                </a:gridCol>
              </a:tblGrid>
              <a:tr h="839118">
                <a:tc>
                  <a:txBody>
                    <a:bodyPr/>
                    <a:lstStyle/>
                    <a:p>
                      <a:pPr marL="0" marR="0" lvl="0" indent="0" algn="ctr" defTabSz="825481" rtl="0" eaLnBrk="1" fontAlgn="auto" latinLnBrk="0" hangingPunct="1">
                        <a:lnSpc>
                          <a:spcPct val="150000"/>
                        </a:lnSpc>
                        <a:spcBef>
                          <a:spcPts val="0"/>
                        </a:spcBef>
                        <a:spcAft>
                          <a:spcPts val="0"/>
                        </a:spcAft>
                        <a:buClrTx/>
                        <a:buSzTx/>
                        <a:buFontTx/>
                        <a:buNone/>
                        <a:tabLst/>
                        <a:defRPr/>
                      </a:pPr>
                      <a:r>
                        <a:rPr lang="en-US" sz="3200" b="1" dirty="0" smtClean="0">
                          <a:solidFill>
                            <a:schemeClr val="tx1">
                              <a:lumMod val="95000"/>
                              <a:lumOff val="5000"/>
                            </a:schemeClr>
                          </a:solidFill>
                          <a:latin typeface="+mj-lt"/>
                        </a:rPr>
                        <a:t>Comment</a:t>
                      </a:r>
                      <a:endParaRPr lang="en-US" sz="3200" b="1" dirty="0">
                        <a:solidFill>
                          <a:schemeClr val="tx1">
                            <a:lumMod val="95000"/>
                            <a:lumOff val="5000"/>
                          </a:schemeClr>
                        </a:solidFill>
                        <a:latin typeface="+mj-lt"/>
                      </a:endParaRPr>
                    </a:p>
                  </a:txBody>
                  <a:tcPr anchor="ctr">
                    <a:lnL w="38100" cap="flat" cmpd="sng" algn="ctr">
                      <a:solidFill>
                        <a:srgbClr val="3684D7"/>
                      </a:solidFill>
                      <a:prstDash val="sysDash"/>
                      <a:round/>
                      <a:headEnd type="none" w="med" len="med"/>
                      <a:tailEnd type="none" w="med" len="med"/>
                    </a:lnL>
                    <a:lnR w="38100" cap="flat" cmpd="sng" algn="ctr">
                      <a:solidFill>
                        <a:srgbClr val="3684D7"/>
                      </a:solidFill>
                      <a:prstDash val="sysDash"/>
                      <a:round/>
                      <a:headEnd type="none" w="med" len="med"/>
                      <a:tailEnd type="none" w="med" len="med"/>
                    </a:lnR>
                    <a:lnT w="38100" cap="flat" cmpd="sng" algn="ctr">
                      <a:solidFill>
                        <a:srgbClr val="3684D7"/>
                      </a:solidFill>
                      <a:prstDash val="sysDash"/>
                      <a:round/>
                      <a:headEnd type="none" w="med" len="med"/>
                      <a:tailEnd type="none" w="med" len="med"/>
                    </a:lnT>
                    <a:lnB w="38100" cap="flat" cmpd="sng" algn="ctr">
                      <a:solidFill>
                        <a:srgbClr val="3684D7"/>
                      </a:solidFill>
                      <a:prstDash val="sysDash"/>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15094643"/>
                  </a:ext>
                </a:extLst>
              </a:tr>
              <a:tr h="3417534">
                <a:tc>
                  <a:txBody>
                    <a:bodyPr/>
                    <a:lstStyle/>
                    <a:p>
                      <a:pPr marL="457200" lvl="0" indent="-457200" algn="l" defTabSz="825500">
                        <a:buFont typeface="Wingdings" panose="05000000000000000000" pitchFamily="2" charset="2"/>
                        <a:buChar char="ü"/>
                      </a:pPr>
                      <a:r>
                        <a:rPr lang="en-US" altLang="en-US" sz="2800" dirty="0" smtClean="0">
                          <a:solidFill>
                            <a:schemeClr val="tx1"/>
                          </a:solidFill>
                          <a:latin typeface="+mj-lt"/>
                        </a:rPr>
                        <a:t>The location with the highest positive comments rate is Da</a:t>
                      </a:r>
                      <a:r>
                        <a:rPr lang="en-US" altLang="en-US" sz="2800" baseline="0" dirty="0" smtClean="0">
                          <a:solidFill>
                            <a:schemeClr val="tx1"/>
                          </a:solidFill>
                          <a:latin typeface="+mj-lt"/>
                        </a:rPr>
                        <a:t> Nang</a:t>
                      </a:r>
                      <a:r>
                        <a:rPr lang="en-US" altLang="en-US" sz="2800" dirty="0" smtClean="0">
                          <a:solidFill>
                            <a:schemeClr val="tx1"/>
                          </a:solidFill>
                          <a:latin typeface="+mj-lt"/>
                        </a:rPr>
                        <a:t> with 90.7%. Most</a:t>
                      </a:r>
                      <a:r>
                        <a:rPr lang="en-US" altLang="en-US" sz="2800" baseline="0" dirty="0" smtClean="0">
                          <a:solidFill>
                            <a:schemeClr val="tx1"/>
                          </a:solidFill>
                          <a:latin typeface="+mj-lt"/>
                        </a:rPr>
                        <a:t> </a:t>
                      </a:r>
                      <a:r>
                        <a:rPr lang="en-US" altLang="en-US" sz="2800" b="0" i="0" u="none" strike="noStrike" cap="none" spc="0" baseline="0" dirty="0" smtClean="0">
                          <a:ln>
                            <a:noFill/>
                          </a:ln>
                          <a:solidFill>
                            <a:schemeClr val="tx1"/>
                          </a:solidFill>
                          <a:uFillTx/>
                          <a:latin typeface="+mj-lt"/>
                          <a:ea typeface="+mn-ea"/>
                          <a:cs typeface="+mn-cs"/>
                          <a:sym typeface="Helvetica Light"/>
                        </a:rPr>
                        <a:t>customer focused on update Android 10 of the product</a:t>
                      </a:r>
                      <a:r>
                        <a:rPr lang="en-US" altLang="en-US" sz="2800" dirty="0" smtClean="0">
                          <a:solidFill>
                            <a:schemeClr val="tx1"/>
                          </a:solidFill>
                          <a:latin typeface="+mj-lt"/>
                        </a:rPr>
                        <a:t>. </a:t>
                      </a:r>
                      <a:r>
                        <a:rPr lang="en-US" altLang="en-US" sz="2800" dirty="0" smtClean="0">
                          <a:solidFill>
                            <a:schemeClr val="tx1"/>
                          </a:solidFill>
                          <a:latin typeface="+mj-lt"/>
                          <a:hlinkClick r:id="rId4"/>
                        </a:rPr>
                        <a:t>Link</a:t>
                      </a:r>
                      <a:r>
                        <a:rPr lang="en-US" altLang="en-US" sz="2800" dirty="0" smtClean="0">
                          <a:solidFill>
                            <a:schemeClr val="tx1"/>
                          </a:solidFill>
                          <a:latin typeface="+mj-lt"/>
                        </a:rPr>
                        <a:t>  </a:t>
                      </a:r>
                    </a:p>
                    <a:p>
                      <a:pPr marL="457200" lvl="0" indent="-457200" algn="l" defTabSz="825500">
                        <a:buFont typeface="Wingdings" panose="05000000000000000000" pitchFamily="2" charset="2"/>
                        <a:buChar char="ü"/>
                      </a:pPr>
                      <a:r>
                        <a:rPr lang="en-US" altLang="en-US" sz="2800" dirty="0" smtClean="0">
                          <a:solidFill>
                            <a:schemeClr val="tx1"/>
                          </a:solidFill>
                          <a:latin typeface="+mj-lt"/>
                        </a:rPr>
                        <a:t>The location with the highest negative comments rate is Ha</a:t>
                      </a:r>
                      <a:r>
                        <a:rPr lang="en-US" altLang="en-US" sz="2800" baseline="0" dirty="0" smtClean="0">
                          <a:solidFill>
                            <a:schemeClr val="tx1"/>
                          </a:solidFill>
                          <a:latin typeface="+mj-lt"/>
                        </a:rPr>
                        <a:t> </a:t>
                      </a:r>
                      <a:r>
                        <a:rPr lang="en-US" altLang="en-US" sz="2800" baseline="0" dirty="0" err="1" smtClean="0">
                          <a:solidFill>
                            <a:schemeClr val="tx1"/>
                          </a:solidFill>
                          <a:latin typeface="+mj-lt"/>
                        </a:rPr>
                        <a:t>Noi</a:t>
                      </a:r>
                      <a:r>
                        <a:rPr lang="en-US" altLang="en-US" sz="2800" dirty="0" smtClean="0">
                          <a:solidFill>
                            <a:schemeClr val="tx1"/>
                          </a:solidFill>
                          <a:latin typeface="+mj-lt"/>
                        </a:rPr>
                        <a:t> with 13.1%. Most customer focused on errors</a:t>
                      </a:r>
                      <a:r>
                        <a:rPr lang="en-US" altLang="en-US" sz="2800" baseline="0" dirty="0" smtClean="0">
                          <a:solidFill>
                            <a:schemeClr val="tx1"/>
                          </a:solidFill>
                          <a:latin typeface="+mj-lt"/>
                        </a:rPr>
                        <a:t> of</a:t>
                      </a:r>
                      <a:r>
                        <a:rPr lang="en-US" altLang="en-US" sz="2800" dirty="0" smtClean="0">
                          <a:solidFill>
                            <a:schemeClr val="tx1"/>
                          </a:solidFill>
                          <a:latin typeface="+mj-lt"/>
                        </a:rPr>
                        <a:t> update Android</a:t>
                      </a:r>
                      <a:r>
                        <a:rPr lang="en-US" altLang="en-US" sz="2800" baseline="0" dirty="0" smtClean="0">
                          <a:solidFill>
                            <a:schemeClr val="tx1"/>
                          </a:solidFill>
                          <a:latin typeface="+mj-lt"/>
                        </a:rPr>
                        <a:t> 10 </a:t>
                      </a:r>
                      <a:r>
                        <a:rPr lang="en-US" altLang="en-US" sz="2800" dirty="0" smtClean="0">
                          <a:solidFill>
                            <a:schemeClr val="tx1"/>
                          </a:solidFill>
                          <a:latin typeface="+mj-lt"/>
                        </a:rPr>
                        <a:t>of the product. </a:t>
                      </a:r>
                      <a:r>
                        <a:rPr lang="en-US" altLang="en-US" sz="2800" dirty="0" smtClean="0">
                          <a:solidFill>
                            <a:schemeClr val="tx1"/>
                          </a:solidFill>
                          <a:latin typeface="+mj-lt"/>
                          <a:hlinkClick r:id="rId5"/>
                        </a:rPr>
                        <a:t>Link</a:t>
                      </a:r>
                      <a:endParaRPr lang="en-US" altLang="en-US" sz="2800" dirty="0" smtClean="0">
                        <a:solidFill>
                          <a:schemeClr val="tx1"/>
                        </a:solidFill>
                        <a:latin typeface="+mj-lt"/>
                      </a:endParaRPr>
                    </a:p>
                  </a:txBody>
                  <a:tcPr>
                    <a:lnL w="12700" cmpd="sng">
                      <a:noFill/>
                    </a:lnL>
                    <a:lnR w="12700" cmpd="sng">
                      <a:noFill/>
                    </a:lnR>
                    <a:lnT w="38100" cap="flat" cmpd="sng" algn="ctr">
                      <a:solidFill>
                        <a:srgbClr val="3684D7"/>
                      </a:solidFill>
                      <a:prstDash val="sysDash"/>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817377450"/>
                  </a:ext>
                </a:extLst>
              </a:tr>
            </a:tbl>
          </a:graphicData>
        </a:graphic>
      </p:graphicFrame>
      <p:sp>
        <p:nvSpPr>
          <p:cNvPr id="16" name="TextBox 15"/>
          <p:cNvSpPr txBox="1"/>
          <p:nvPr/>
        </p:nvSpPr>
        <p:spPr>
          <a:xfrm>
            <a:off x="3132394" y="4242293"/>
            <a:ext cx="3753853" cy="7797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400" b="0" i="0" u="none" strike="noStrike" kern="0" cap="none" spc="0" normalizeH="0" baseline="0" noProof="0" dirty="0" smtClean="0">
                <a:ln>
                  <a:noFill/>
                </a:ln>
                <a:solidFill>
                  <a:srgbClr val="000000"/>
                </a:solidFill>
                <a:effectLst/>
                <a:uLnTx/>
                <a:uFillTx/>
                <a:latin typeface="Arial"/>
                <a:ea typeface="+mn-ea"/>
                <a:cs typeface="+mn-cs"/>
                <a:sym typeface="Helvetica Light"/>
              </a:rPr>
              <a:t>No Data</a:t>
            </a:r>
            <a:endParaRPr kumimoji="0" lang="en-US" sz="44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
        <p:nvSpPr>
          <p:cNvPr id="17" name="TextBox 16"/>
          <p:cNvSpPr txBox="1"/>
          <p:nvPr/>
        </p:nvSpPr>
        <p:spPr>
          <a:xfrm>
            <a:off x="10732651" y="4242293"/>
            <a:ext cx="3753853" cy="7797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4400" b="0" i="0" u="none" strike="noStrike" kern="0" cap="none" spc="0" normalizeH="0" baseline="0" noProof="0" dirty="0" smtClean="0">
                <a:ln>
                  <a:noFill/>
                </a:ln>
                <a:solidFill>
                  <a:srgbClr val="000000"/>
                </a:solidFill>
                <a:effectLst/>
                <a:uLnTx/>
                <a:uFillTx/>
                <a:latin typeface="Arial"/>
                <a:ea typeface="+mn-ea"/>
                <a:cs typeface="+mn-cs"/>
                <a:sym typeface="Helvetica Light"/>
              </a:rPr>
              <a:t>No Data</a:t>
            </a:r>
            <a:endParaRPr kumimoji="0" lang="en-US" sz="4400" b="0" i="0" u="none" strike="noStrike" kern="0" cap="none" spc="0" normalizeH="0" baseline="0" noProof="0" dirty="0">
              <a:ln>
                <a:noFill/>
              </a:ln>
              <a:solidFill>
                <a:srgbClr val="000000"/>
              </a:solidFill>
              <a:effectLst/>
              <a:uLnTx/>
              <a:uFillTx/>
              <a:latin typeface="Arial"/>
              <a:ea typeface="+mn-ea"/>
              <a:cs typeface="+mn-cs"/>
              <a:sym typeface="Helvetica Light"/>
            </a:endParaRPr>
          </a:p>
        </p:txBody>
      </p:sp>
    </p:spTree>
    <p:extLst>
      <p:ext uri="{BB962C8B-B14F-4D97-AF65-F5344CB8AC3E}">
        <p14:creationId xmlns:p14="http://schemas.microsoft.com/office/powerpoint/2010/main" val="3835530971"/>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3" name="Shape 833"/>
          <p:cNvSpPr/>
          <p:nvPr/>
        </p:nvSpPr>
        <p:spPr>
          <a:xfrm>
            <a:off x="0" y="1929577"/>
            <a:ext cx="24384000" cy="9856846"/>
          </a:xfrm>
          <a:prstGeom prst="rect">
            <a:avLst/>
          </a:prstGeom>
          <a:gradFill flip="none" rotWithShape="1">
            <a:gsLst>
              <a:gs pos="0">
                <a:schemeClr val="accent2"/>
              </a:gs>
              <a:gs pos="100000">
                <a:schemeClr val="accent1"/>
              </a:gs>
            </a:gsLst>
            <a:lin ang="2700000" scaled="1"/>
            <a:tileRect/>
          </a:gradFill>
          <a:ln w="12700">
            <a:miter lim="400000"/>
          </a:ln>
        </p:spPr>
        <p:txBody>
          <a:bodyPr lIns="50799" tIns="50799" rIns="50799" bIns="50799" anchor="ct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Calibri"/>
              <a:ea typeface="Calibri"/>
              <a:cs typeface="Calibri"/>
              <a:sym typeface="Helvetica Light"/>
            </a:endParaRP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247" y="434566"/>
            <a:ext cx="7007969" cy="1121275"/>
          </a:xfrm>
          <a:prstGeom prst="rect">
            <a:avLst/>
          </a:prstGeom>
        </p:spPr>
      </p:pic>
      <p:sp>
        <p:nvSpPr>
          <p:cNvPr id="2" name="Rectangle 1"/>
          <p:cNvSpPr/>
          <p:nvPr/>
        </p:nvSpPr>
        <p:spPr>
          <a:xfrm>
            <a:off x="877824" y="5566998"/>
            <a:ext cx="23506176" cy="2862322"/>
          </a:xfrm>
          <a:prstGeom prst="rect">
            <a:avLst/>
          </a:prstGeom>
        </p:spPr>
        <p:txBody>
          <a:bodyPr wrap="square">
            <a:spAutoFit/>
          </a:bodyPr>
          <a:lstStyle/>
          <a:p>
            <a:pPr marL="0" marR="0" lvl="0" indent="0" algn="l" defTabSz="825481" rtl="0" eaLnBrk="1" fontAlgn="auto" latinLnBrk="0" hangingPunct="1">
              <a:lnSpc>
                <a:spcPct val="100000"/>
              </a:lnSpc>
              <a:spcBef>
                <a:spcPts val="0"/>
              </a:spcBef>
              <a:spcAft>
                <a:spcPts val="0"/>
              </a:spcAft>
              <a:buClrTx/>
              <a:buSzTx/>
              <a:buFontTx/>
              <a:buNone/>
              <a:tabLst/>
              <a:defRPr/>
            </a:pPr>
            <a:r>
              <a:rPr kumimoji="0" lang="en-US" altLang="en-US" sz="8000" b="1" i="0" u="none" strike="noStrike" kern="0" cap="none" spc="0" normalizeH="0" baseline="0" noProof="0" dirty="0">
                <a:ln>
                  <a:noFill/>
                </a:ln>
                <a:solidFill>
                  <a:srgbClr val="FFFFFF"/>
                </a:solidFill>
                <a:effectLst/>
                <a:uLnTx/>
                <a:uFillTx/>
                <a:latin typeface="Arial"/>
                <a:ea typeface="Roboto" panose="02000000000000000000" pitchFamily="2" charset="0"/>
                <a:cs typeface="Roboto" panose="02000000000000000000" pitchFamily="2" charset="0"/>
                <a:sym typeface="Helvetica Light"/>
              </a:rPr>
              <a:t>FOCUS ON NOKIA BRAND</a:t>
            </a:r>
          </a:p>
          <a:p>
            <a:pPr marL="685800" marR="0" lvl="0" indent="-685800" algn="l" defTabSz="825481"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en-US" sz="5000" b="0" i="0" u="none" strike="noStrike" kern="0" cap="none" spc="0" normalizeH="0" baseline="0" noProof="0" dirty="0">
                <a:ln>
                  <a:noFill/>
                </a:ln>
                <a:solidFill>
                  <a:srgbClr val="FFFFFF"/>
                </a:solidFill>
                <a:effectLst/>
                <a:uLnTx/>
                <a:uFillTx/>
                <a:latin typeface="Arial"/>
                <a:ea typeface="Roboto" panose="02000000000000000000" pitchFamily="2" charset="0"/>
                <a:cs typeface="Roboto" panose="02000000000000000000" pitchFamily="2" charset="0"/>
                <a:sym typeface="Helvetica Light"/>
              </a:rPr>
              <a:t>Overall sentiment performance of Nokia brand mentions</a:t>
            </a:r>
          </a:p>
          <a:p>
            <a:pPr marL="685800" marR="0" lvl="0" indent="-685800" algn="l" defTabSz="825481"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en-US" sz="5000" b="0" i="0" u="none" strike="noStrike" kern="0" cap="none" spc="0" normalizeH="0" baseline="0" noProof="0" dirty="0">
                <a:ln>
                  <a:noFill/>
                </a:ln>
                <a:solidFill>
                  <a:srgbClr val="FFFFFF"/>
                </a:solidFill>
                <a:effectLst/>
                <a:uLnTx/>
                <a:uFillTx/>
                <a:latin typeface="Arial"/>
                <a:ea typeface="Roboto" panose="02000000000000000000" pitchFamily="2" charset="0"/>
                <a:cs typeface="Roboto" panose="02000000000000000000" pitchFamily="2" charset="0"/>
                <a:sym typeface="Helvetica Light"/>
              </a:rPr>
              <a:t>Attribute performance of Nokia brand mentions</a:t>
            </a:r>
          </a:p>
        </p:txBody>
      </p:sp>
      <p:sp>
        <p:nvSpPr>
          <p:cNvPr id="5" name="Slide Number Placeholder 4"/>
          <p:cNvSpPr>
            <a:spLocks noGrp="1"/>
          </p:cNvSpPr>
          <p:nvPr>
            <p:ph type="sldNum" sz="quarter" idx="2"/>
          </p:nvPr>
        </p:nvSpPr>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35</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2699839923"/>
      </p:ext>
    </p:extLst>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4662" y="472559"/>
            <a:ext cx="18403954" cy="1131656"/>
          </a:xfrm>
        </p:spPr>
        <p:txBody>
          <a:bodyPr>
            <a:normAutofit/>
          </a:bodyPr>
          <a:lstStyle/>
          <a:p>
            <a:r>
              <a:rPr lang="en-US" sz="5400" b="1" dirty="0">
                <a:solidFill>
                  <a:srgbClr val="C00000"/>
                </a:solidFill>
                <a:latin typeface="Helvetica" panose="020B0604020202020204" pitchFamily="34" charset="0"/>
                <a:cs typeface="Helvetica" panose="020B0604020202020204" pitchFamily="34" charset="0"/>
              </a:rPr>
              <a:t>DETAILED SENTIMENT PERFORMANCE</a:t>
            </a:r>
          </a:p>
        </p:txBody>
      </p:sp>
      <p:graphicFrame>
        <p:nvGraphicFramePr>
          <p:cNvPr id="13" name="Chart 12">
            <a:extLst>
              <a:ext uri="{FF2B5EF4-FFF2-40B4-BE49-F238E27FC236}">
                <a16:creationId xmlns:a16="http://schemas.microsoft.com/office/drawing/2014/main" id="{E2C8C826-F57C-5A49-8857-A1DE56CA853B}"/>
              </a:ext>
            </a:extLst>
          </p:cNvPr>
          <p:cNvGraphicFramePr/>
          <p:nvPr>
            <p:extLst/>
          </p:nvPr>
        </p:nvGraphicFramePr>
        <p:xfrm>
          <a:off x="1346154" y="2710107"/>
          <a:ext cx="5436628" cy="681224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5" name="Table 24">
            <a:extLst>
              <a:ext uri="{FF2B5EF4-FFF2-40B4-BE49-F238E27FC236}">
                <a16:creationId xmlns:a16="http://schemas.microsoft.com/office/drawing/2014/main" id="{D754EFFB-0332-7747-93F4-45DCBA96EA10}"/>
              </a:ext>
            </a:extLst>
          </p:cNvPr>
          <p:cNvGraphicFramePr>
            <a:graphicFrameLocks noGrp="1"/>
          </p:cNvGraphicFramePr>
          <p:nvPr>
            <p:extLst/>
          </p:nvPr>
        </p:nvGraphicFramePr>
        <p:xfrm>
          <a:off x="13744813" y="1812823"/>
          <a:ext cx="9425697" cy="5791200"/>
        </p:xfrm>
        <a:graphic>
          <a:graphicData uri="http://schemas.openxmlformats.org/drawingml/2006/table">
            <a:tbl>
              <a:tblPr firstRow="1" bandRow="1">
                <a:tableStyleId>{5940675A-B579-460E-94D1-54222C63F5DA}</a:tableStyleId>
              </a:tblPr>
              <a:tblGrid>
                <a:gridCol w="9425697">
                  <a:extLst>
                    <a:ext uri="{9D8B030D-6E8A-4147-A177-3AD203B41FA5}">
                      <a16:colId xmlns:a16="http://schemas.microsoft.com/office/drawing/2014/main" val="2440940660"/>
                    </a:ext>
                  </a:extLst>
                </a:gridCol>
              </a:tblGrid>
              <a:tr h="467965">
                <a:tc>
                  <a:txBody>
                    <a:bodyPr/>
                    <a:lstStyle/>
                    <a:p>
                      <a:pPr marL="0" marR="0" lvl="0" indent="0" algn="ctr" defTabSz="825481" rtl="0" eaLnBrk="1" fontAlgn="auto" latinLnBrk="0" hangingPunct="1">
                        <a:lnSpc>
                          <a:spcPct val="150000"/>
                        </a:lnSpc>
                        <a:spcBef>
                          <a:spcPts val="0"/>
                        </a:spcBef>
                        <a:spcAft>
                          <a:spcPts val="0"/>
                        </a:spcAft>
                        <a:buClrTx/>
                        <a:buSzTx/>
                        <a:buFontTx/>
                        <a:buNone/>
                        <a:tabLst/>
                        <a:defRPr/>
                      </a:pPr>
                      <a:r>
                        <a:rPr lang="en-US" sz="3200" b="1" dirty="0">
                          <a:solidFill>
                            <a:schemeClr val="bg1"/>
                          </a:solidFill>
                        </a:rPr>
                        <a:t>SENTIMENT PERFORMANCE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3D609C"/>
                    </a:solidFill>
                  </a:tcPr>
                </a:tc>
                <a:extLst>
                  <a:ext uri="{0D108BD9-81ED-4DB2-BD59-A6C34878D82A}">
                    <a16:rowId xmlns:a16="http://schemas.microsoft.com/office/drawing/2014/main" val="3215094643"/>
                  </a:ext>
                </a:extLst>
              </a:tr>
              <a:tr h="3206429">
                <a:tc>
                  <a:txBody>
                    <a:bodyPr/>
                    <a:lstStyle/>
                    <a:p>
                      <a:pPr marL="457200" marR="0" lvl="0" indent="-457200"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200" baseline="0" dirty="0" smtClean="0">
                          <a:latin typeface="+mj-lt"/>
                          <a:cs typeface="Arial" panose="020B0604020202020204" pitchFamily="34" charset="0"/>
                        </a:rPr>
                        <a:t>In this period, there is no seeding so that </a:t>
                      </a:r>
                      <a:r>
                        <a:rPr lang="en-US" sz="3200" dirty="0" smtClean="0">
                          <a:latin typeface="Helvetica" panose="020B0604020202020204" pitchFamily="34" charset="0"/>
                          <a:cs typeface="Helvetica" panose="020B0604020202020204" pitchFamily="34" charset="0"/>
                        </a:rPr>
                        <a:t>the negative rate is not improved</a:t>
                      </a:r>
                      <a:r>
                        <a:rPr lang="en-US" sz="3200" baseline="0" dirty="0" smtClean="0">
                          <a:latin typeface="Helvetica" panose="020B0604020202020204" pitchFamily="34" charset="0"/>
                          <a:cs typeface="Helvetica" panose="020B0604020202020204" pitchFamily="34" charset="0"/>
                        </a:rPr>
                        <a:t> and</a:t>
                      </a:r>
                      <a:r>
                        <a:rPr lang="en-US" sz="3200" dirty="0" smtClean="0">
                          <a:latin typeface="Helvetica" panose="020B0604020202020204" pitchFamily="34" charset="0"/>
                          <a:cs typeface="Helvetica" panose="020B0604020202020204" pitchFamily="34" charset="0"/>
                        </a:rPr>
                        <a:t> higher than the positive rate.</a:t>
                      </a:r>
                      <a:r>
                        <a:rPr lang="en-US" sz="3200" baseline="0" dirty="0" smtClean="0">
                          <a:solidFill>
                            <a:schemeClr val="tx1"/>
                          </a:solidFill>
                          <a:latin typeface="Helvetica" panose="020B0604020202020204" pitchFamily="34" charset="0"/>
                          <a:cs typeface="Helvetica" panose="020B0604020202020204" pitchFamily="34" charset="0"/>
                        </a:rPr>
                        <a:t> </a:t>
                      </a:r>
                    </a:p>
                    <a:p>
                      <a:pPr marL="457200" indent="-457200" algn="l">
                        <a:lnSpc>
                          <a:spcPct val="100000"/>
                        </a:lnSpc>
                        <a:buFont typeface="Wingdings" panose="05000000000000000000" pitchFamily="2" charset="2"/>
                        <a:buChar char="ü"/>
                      </a:pPr>
                      <a:r>
                        <a:rPr lang="en-US" sz="3200" baseline="0" dirty="0" smtClean="0">
                          <a:latin typeface="+mj-lt"/>
                          <a:cs typeface="Arial" panose="020B0604020202020204" pitchFamily="34" charset="0"/>
                        </a:rPr>
                        <a:t>Negative </a:t>
                      </a:r>
                      <a:r>
                        <a:rPr lang="en-US" sz="3200" baseline="0" dirty="0">
                          <a:latin typeface="+mj-lt"/>
                          <a:cs typeface="Arial" panose="020B0604020202020204" pitchFamily="34" charset="0"/>
                        </a:rPr>
                        <a:t>rate was </a:t>
                      </a:r>
                      <a:r>
                        <a:rPr lang="en-US" sz="3200" baseline="0" dirty="0" smtClean="0">
                          <a:latin typeface="+mj-lt"/>
                          <a:cs typeface="Arial" panose="020B0604020202020204" pitchFamily="34" charset="0"/>
                        </a:rPr>
                        <a:t>20.9% (decreased 1,1% </a:t>
                      </a:r>
                      <a:r>
                        <a:rPr lang="en-US" sz="3200" baseline="0" dirty="0">
                          <a:latin typeface="+mj-lt"/>
                          <a:cs typeface="Arial" panose="020B0604020202020204" pitchFamily="34" charset="0"/>
                        </a:rPr>
                        <a:t>with </a:t>
                      </a:r>
                      <a:r>
                        <a:rPr lang="en-US" sz="3200" baseline="0" dirty="0" smtClean="0">
                          <a:latin typeface="+mj-lt"/>
                          <a:cs typeface="Arial" panose="020B0604020202020204" pitchFamily="34" charset="0"/>
                        </a:rPr>
                        <a:t>previous current) </a:t>
                      </a:r>
                      <a:r>
                        <a:rPr lang="en-US" sz="3200" baseline="0" dirty="0">
                          <a:latin typeface="+mj-lt"/>
                          <a:cs typeface="Arial" panose="020B0604020202020204" pitchFamily="34" charset="0"/>
                        </a:rPr>
                        <a:t>and most of users complain about  </a:t>
                      </a:r>
                      <a:r>
                        <a:rPr lang="en-US" sz="3200" b="0" i="0" u="none" strike="noStrike" cap="none" spc="0" baseline="0" dirty="0" smtClean="0">
                          <a:ln>
                            <a:noFill/>
                          </a:ln>
                          <a:solidFill>
                            <a:srgbClr val="C00000"/>
                          </a:solidFill>
                          <a:uFillTx/>
                          <a:latin typeface="Arial" panose="020B0604020202020204" pitchFamily="34" charset="0"/>
                          <a:ea typeface="+mn-ea"/>
                          <a:cs typeface="Arial" panose="020B0604020202020204" pitchFamily="34" charset="0"/>
                          <a:sym typeface="Helvetica Light"/>
                        </a:rPr>
                        <a:t>Function</a:t>
                      </a:r>
                      <a:r>
                        <a:rPr lang="en-US" sz="3200" b="0" i="0" u="none" strike="noStrike" cap="none" spc="0" baseline="0" dirty="0" smtClean="0">
                          <a:ln>
                            <a:noFill/>
                          </a:ln>
                          <a:solidFill>
                            <a:srgbClr val="C00000"/>
                          </a:solidFill>
                          <a:effectLst/>
                          <a:uFillTx/>
                          <a:latin typeface="+mj-lt"/>
                          <a:ea typeface="+mn-ea"/>
                          <a:cs typeface="Arial" panose="020B0604020202020204" pitchFamily="34" charset="0"/>
                          <a:sym typeface="Helvetica Light"/>
                        </a:rPr>
                        <a:t>, </a:t>
                      </a:r>
                      <a:r>
                        <a:rPr lang="en-US" sz="3200" b="0" i="0" u="none" strike="noStrike" cap="none" spc="0" baseline="0" dirty="0" err="1" smtClean="0">
                          <a:ln>
                            <a:noFill/>
                          </a:ln>
                          <a:solidFill>
                            <a:srgbClr val="C00000"/>
                          </a:solidFill>
                          <a:effectLst/>
                          <a:uFillTx/>
                          <a:latin typeface="+mj-lt"/>
                          <a:ea typeface="+mn-ea"/>
                          <a:cs typeface="Arial" panose="020B0604020202020204" pitchFamily="34" charset="0"/>
                          <a:sym typeface="Helvetica Light"/>
                        </a:rPr>
                        <a:t>OS_Upgrate</a:t>
                      </a:r>
                      <a:r>
                        <a:rPr lang="en-US" sz="3200" b="0" i="0" u="none" strike="noStrike" cap="none" spc="0" baseline="0" dirty="0" smtClean="0">
                          <a:ln>
                            <a:noFill/>
                          </a:ln>
                          <a:solidFill>
                            <a:srgbClr val="C00000"/>
                          </a:solidFill>
                          <a:effectLst/>
                          <a:uFillTx/>
                          <a:latin typeface="+mj-lt"/>
                          <a:ea typeface="+mn-ea"/>
                          <a:cs typeface="Arial" panose="020B0604020202020204" pitchFamily="34" charset="0"/>
                          <a:sym typeface="Helvetica Light"/>
                        </a:rPr>
                        <a:t>. </a:t>
                      </a:r>
                      <a:r>
                        <a:rPr lang="en-US" sz="3200" b="0" i="0" u="none" strike="noStrike" cap="none" spc="0" baseline="0" dirty="0">
                          <a:ln>
                            <a:noFill/>
                          </a:ln>
                          <a:solidFill>
                            <a:srgbClr val="C00000"/>
                          </a:solidFill>
                          <a:effectLst/>
                          <a:uFillTx/>
                          <a:latin typeface="+mj-lt"/>
                          <a:ea typeface="+mn-ea"/>
                          <a:cs typeface="Arial" panose="020B0604020202020204" pitchFamily="34" charset="0"/>
                          <a:sym typeface="Helvetica Light"/>
                          <a:hlinkClick r:id="rId4"/>
                        </a:rPr>
                        <a:t>Link</a:t>
                      </a:r>
                      <a:r>
                        <a:rPr lang="en-US" sz="3200" b="0" i="0" u="none" strike="noStrike" cap="none" spc="0" baseline="0" dirty="0">
                          <a:ln>
                            <a:noFill/>
                          </a:ln>
                          <a:solidFill>
                            <a:srgbClr val="C00000"/>
                          </a:solidFill>
                          <a:effectLst/>
                          <a:uFillTx/>
                          <a:latin typeface="+mj-lt"/>
                          <a:ea typeface="+mn-ea"/>
                          <a:cs typeface="Arial" panose="020B0604020202020204" pitchFamily="34" charset="0"/>
                          <a:sym typeface="Helvetica Light"/>
                        </a:rPr>
                        <a:t> </a:t>
                      </a:r>
                      <a:r>
                        <a:rPr lang="en-US" sz="3200" b="0" i="0" u="none" strike="noStrike" cap="none" spc="0" baseline="0" dirty="0" err="1">
                          <a:ln>
                            <a:noFill/>
                          </a:ln>
                          <a:solidFill>
                            <a:srgbClr val="C00000"/>
                          </a:solidFill>
                          <a:effectLst/>
                          <a:uFillTx/>
                          <a:latin typeface="+mj-lt"/>
                          <a:ea typeface="+mn-ea"/>
                          <a:cs typeface="Arial" panose="020B0604020202020204" pitchFamily="34" charset="0"/>
                          <a:sym typeface="Helvetica Light"/>
                          <a:hlinkClick r:id="rId5"/>
                        </a:rPr>
                        <a:t>Link</a:t>
                      </a:r>
                      <a:r>
                        <a:rPr lang="en-US" sz="3200" b="0" i="0" u="none" strike="noStrike" cap="none" spc="0" baseline="0" dirty="0">
                          <a:ln>
                            <a:noFill/>
                          </a:ln>
                          <a:solidFill>
                            <a:srgbClr val="C00000"/>
                          </a:solidFill>
                          <a:effectLst/>
                          <a:uFillTx/>
                          <a:latin typeface="+mj-lt"/>
                          <a:ea typeface="+mn-ea"/>
                          <a:cs typeface="Arial" panose="020B0604020202020204" pitchFamily="34" charset="0"/>
                          <a:sym typeface="Helvetica Light"/>
                        </a:rPr>
                        <a:t> </a:t>
                      </a:r>
                      <a:r>
                        <a:rPr lang="en-US" sz="3200" b="0" i="0" u="none" strike="noStrike" cap="none" spc="0" baseline="0" dirty="0" err="1" smtClean="0">
                          <a:ln>
                            <a:noFill/>
                          </a:ln>
                          <a:solidFill>
                            <a:srgbClr val="C00000"/>
                          </a:solidFill>
                          <a:effectLst/>
                          <a:uFillTx/>
                          <a:latin typeface="+mj-lt"/>
                          <a:ea typeface="+mn-ea"/>
                          <a:cs typeface="Arial" panose="020B0604020202020204" pitchFamily="34" charset="0"/>
                          <a:sym typeface="Helvetica Light"/>
                          <a:hlinkClick r:id="rId6"/>
                        </a:rPr>
                        <a:t>Link</a:t>
                      </a:r>
                      <a:endParaRPr lang="en-US" sz="3200" b="0" i="0" u="none" strike="noStrike" cap="none" spc="0" baseline="0" dirty="0">
                        <a:ln>
                          <a:noFill/>
                        </a:ln>
                        <a:solidFill>
                          <a:srgbClr val="C00000"/>
                        </a:solidFill>
                        <a:effectLst/>
                        <a:uFillTx/>
                        <a:latin typeface="+mj-lt"/>
                        <a:ea typeface="+mn-ea"/>
                        <a:cs typeface="Arial" panose="020B0604020202020204" pitchFamily="34" charset="0"/>
                        <a:sym typeface="Helvetica Light"/>
                      </a:endParaRPr>
                    </a:p>
                    <a:p>
                      <a:pPr marL="457200" indent="-457200" algn="l">
                        <a:lnSpc>
                          <a:spcPct val="100000"/>
                        </a:lnSpc>
                        <a:buFont typeface="Wingdings" panose="05000000000000000000" pitchFamily="2" charset="2"/>
                        <a:buChar char="ü"/>
                      </a:pPr>
                      <a:r>
                        <a:rPr lang="en-US" sz="3200" b="0" baseline="0" dirty="0">
                          <a:solidFill>
                            <a:schemeClr val="tx1"/>
                          </a:solidFill>
                          <a:latin typeface="+mj-lt"/>
                          <a:cs typeface="Arial" panose="020B0604020202020204" pitchFamily="34" charset="0"/>
                        </a:rPr>
                        <a:t>Positive rate this </a:t>
                      </a:r>
                      <a:r>
                        <a:rPr lang="en-US" sz="3200" b="0" baseline="0" dirty="0" smtClean="0">
                          <a:solidFill>
                            <a:schemeClr val="tx1"/>
                          </a:solidFill>
                          <a:latin typeface="+mj-lt"/>
                          <a:cs typeface="Arial" panose="020B0604020202020204" pitchFamily="34" charset="0"/>
                        </a:rPr>
                        <a:t>current </a:t>
                      </a:r>
                      <a:r>
                        <a:rPr lang="en-US" sz="3200" b="0" baseline="0" dirty="0">
                          <a:solidFill>
                            <a:schemeClr val="tx1"/>
                          </a:solidFill>
                          <a:latin typeface="+mj-lt"/>
                          <a:cs typeface="Arial" panose="020B0604020202020204" pitchFamily="34" charset="0"/>
                        </a:rPr>
                        <a:t>was </a:t>
                      </a:r>
                      <a:r>
                        <a:rPr lang="en-US" sz="3200" b="0" baseline="0" dirty="0" smtClean="0">
                          <a:solidFill>
                            <a:schemeClr val="tx1"/>
                          </a:solidFill>
                          <a:latin typeface="+mj-lt"/>
                          <a:cs typeface="Arial" panose="020B0604020202020204" pitchFamily="34" charset="0"/>
                        </a:rPr>
                        <a:t>20.3% (decreased 11,4% </a:t>
                      </a:r>
                      <a:r>
                        <a:rPr lang="en-US" sz="3200" b="0" baseline="0" dirty="0">
                          <a:solidFill>
                            <a:schemeClr val="tx1"/>
                          </a:solidFill>
                          <a:latin typeface="+mj-lt"/>
                          <a:cs typeface="Arial" panose="020B0604020202020204" pitchFamily="34" charset="0"/>
                        </a:rPr>
                        <a:t>with previous </a:t>
                      </a:r>
                      <a:r>
                        <a:rPr lang="en-US" sz="3200" b="0" baseline="0" dirty="0" smtClean="0">
                          <a:solidFill>
                            <a:schemeClr val="tx1"/>
                          </a:solidFill>
                          <a:latin typeface="+mj-lt"/>
                          <a:cs typeface="Arial" panose="020B0604020202020204" pitchFamily="34" charset="0"/>
                        </a:rPr>
                        <a:t>current). Most </a:t>
                      </a:r>
                      <a:r>
                        <a:rPr lang="en-US" sz="3200" b="0" baseline="0" dirty="0">
                          <a:solidFill>
                            <a:schemeClr val="tx1"/>
                          </a:solidFill>
                          <a:latin typeface="+mj-lt"/>
                          <a:cs typeface="Arial" panose="020B0604020202020204" pitchFamily="34" charset="0"/>
                        </a:rPr>
                        <a:t>of users happy with feedbacks about </a:t>
                      </a:r>
                      <a:r>
                        <a:rPr lang="en-US" sz="3200" b="0" baseline="0" dirty="0" smtClean="0">
                          <a:solidFill>
                            <a:schemeClr val="accent2"/>
                          </a:solidFill>
                          <a:latin typeface="+mj-lt"/>
                          <a:cs typeface="Arial" panose="020B0604020202020204" pitchFamily="34" charset="0"/>
                        </a:rPr>
                        <a:t>Function, </a:t>
                      </a:r>
                      <a:r>
                        <a:rPr lang="en-US" sz="3200" b="0" baseline="0" dirty="0">
                          <a:solidFill>
                            <a:schemeClr val="accent2"/>
                          </a:solidFill>
                          <a:latin typeface="+mj-lt"/>
                          <a:cs typeface="Arial" panose="020B0604020202020204" pitchFamily="34" charset="0"/>
                        </a:rPr>
                        <a:t>good </a:t>
                      </a:r>
                      <a:r>
                        <a:rPr lang="en-US" sz="3200" b="0" baseline="0" dirty="0" smtClean="0">
                          <a:solidFill>
                            <a:schemeClr val="accent2"/>
                          </a:solidFill>
                          <a:latin typeface="+mj-lt"/>
                          <a:cs typeface="Arial" panose="020B0604020202020204" pitchFamily="34" charset="0"/>
                        </a:rPr>
                        <a:t>Design</a:t>
                      </a:r>
                      <a:r>
                        <a:rPr lang="en-US" sz="3200" b="0" baseline="0" dirty="0">
                          <a:solidFill>
                            <a:schemeClr val="accent2"/>
                          </a:solidFill>
                          <a:latin typeface="+mj-lt"/>
                          <a:cs typeface="Arial" panose="020B0604020202020204" pitchFamily="34" charset="0"/>
                        </a:rPr>
                        <a:t> </a:t>
                      </a:r>
                      <a:r>
                        <a:rPr lang="en-US" sz="3200" b="0" baseline="0" dirty="0" smtClean="0">
                          <a:solidFill>
                            <a:schemeClr val="accent2"/>
                          </a:solidFill>
                          <a:latin typeface="+mj-lt"/>
                          <a:cs typeface="Arial" panose="020B0604020202020204" pitchFamily="34" charset="0"/>
                        </a:rPr>
                        <a:t>and </a:t>
                      </a:r>
                      <a:r>
                        <a:rPr lang="en-US" sz="3200" b="0" baseline="0" dirty="0" err="1" smtClean="0">
                          <a:solidFill>
                            <a:schemeClr val="accent2"/>
                          </a:solidFill>
                          <a:latin typeface="+mj-lt"/>
                          <a:cs typeface="Arial" panose="020B0604020202020204" pitchFamily="34" charset="0"/>
                        </a:rPr>
                        <a:t>OS_Upgrate</a:t>
                      </a:r>
                      <a:r>
                        <a:rPr lang="en-US" sz="3200" b="0" baseline="0" dirty="0" smtClean="0">
                          <a:solidFill>
                            <a:schemeClr val="accent2"/>
                          </a:solidFill>
                          <a:latin typeface="+mj-lt"/>
                          <a:cs typeface="Arial" panose="020B0604020202020204" pitchFamily="34" charset="0"/>
                        </a:rPr>
                        <a:t> </a:t>
                      </a:r>
                      <a:r>
                        <a:rPr lang="en-US" sz="3200" b="0" baseline="0" dirty="0">
                          <a:solidFill>
                            <a:schemeClr val="accent2"/>
                          </a:solidFill>
                          <a:latin typeface="+mj-lt"/>
                          <a:cs typeface="Arial" panose="020B0604020202020204" pitchFamily="34" charset="0"/>
                          <a:hlinkClick r:id="rId7"/>
                        </a:rPr>
                        <a:t>Link</a:t>
                      </a:r>
                      <a:r>
                        <a:rPr lang="en-US" sz="3200" b="0" baseline="0" dirty="0">
                          <a:solidFill>
                            <a:schemeClr val="accent2"/>
                          </a:solidFill>
                          <a:latin typeface="+mj-lt"/>
                          <a:cs typeface="Arial" panose="020B0604020202020204" pitchFamily="34" charset="0"/>
                        </a:rPr>
                        <a:t> </a:t>
                      </a:r>
                      <a:r>
                        <a:rPr lang="en-US" sz="3200" b="0" baseline="0" dirty="0" err="1" smtClean="0">
                          <a:solidFill>
                            <a:schemeClr val="accent2"/>
                          </a:solidFill>
                          <a:latin typeface="+mj-lt"/>
                          <a:cs typeface="Arial" panose="020B0604020202020204" pitchFamily="34" charset="0"/>
                          <a:hlinkClick r:id="rId8"/>
                        </a:rPr>
                        <a:t>Link</a:t>
                      </a:r>
                      <a:r>
                        <a:rPr lang="en-US" sz="3200" b="0" baseline="0" dirty="0">
                          <a:solidFill>
                            <a:schemeClr val="accent2"/>
                          </a:solidFill>
                          <a:latin typeface="+mj-lt"/>
                          <a:cs typeface="Arial" panose="020B0604020202020204" pitchFamily="34" charset="0"/>
                        </a:rPr>
                        <a:t> </a:t>
                      </a:r>
                      <a:r>
                        <a:rPr lang="en-US" sz="3200" b="0" baseline="0" dirty="0" err="1" smtClean="0">
                          <a:solidFill>
                            <a:schemeClr val="accent2"/>
                          </a:solidFill>
                          <a:latin typeface="+mj-lt"/>
                          <a:cs typeface="Arial" panose="020B0604020202020204" pitchFamily="34" charset="0"/>
                          <a:hlinkClick r:id="rId9"/>
                        </a:rPr>
                        <a:t>Link</a:t>
                      </a:r>
                      <a:endParaRPr lang="en-US" sz="3200" b="0" baseline="0" dirty="0">
                        <a:solidFill>
                          <a:schemeClr val="tx1"/>
                        </a:solidFill>
                        <a:latin typeface="+mj-lt"/>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17377450"/>
                  </a:ext>
                </a:extLst>
              </a:tr>
            </a:tbl>
          </a:graphicData>
        </a:graphic>
      </p:graphicFrame>
      <p:sp>
        <p:nvSpPr>
          <p:cNvPr id="26" name="TextBox 25">
            <a:extLst>
              <a:ext uri="{FF2B5EF4-FFF2-40B4-BE49-F238E27FC236}">
                <a16:creationId xmlns:a16="http://schemas.microsoft.com/office/drawing/2014/main" id="{27215980-63C8-1948-B315-87CD92F95087}"/>
              </a:ext>
            </a:extLst>
          </p:cNvPr>
          <p:cNvSpPr txBox="1"/>
          <p:nvPr/>
        </p:nvSpPr>
        <p:spPr>
          <a:xfrm>
            <a:off x="6146050" y="12224125"/>
            <a:ext cx="10581004"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0" i="1"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Sentiment ratio bases on the number of remaining mentions after excluding the unrated ones</a:t>
            </a:r>
          </a:p>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0" i="1"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Sentiment index = (positive index – negative index)/(positive index + negative index) </a:t>
            </a:r>
          </a:p>
        </p:txBody>
      </p:sp>
      <p:graphicFrame>
        <p:nvGraphicFramePr>
          <p:cNvPr id="20" name="Table 19">
            <a:extLst>
              <a:ext uri="{FF2B5EF4-FFF2-40B4-BE49-F238E27FC236}">
                <a16:creationId xmlns:a16="http://schemas.microsoft.com/office/drawing/2014/main" id="{39B27D4B-D399-284D-A20C-BCBFCEE9BE08}"/>
              </a:ext>
            </a:extLst>
          </p:cNvPr>
          <p:cNvGraphicFramePr>
            <a:graphicFrameLocks noGrp="1"/>
          </p:cNvGraphicFramePr>
          <p:nvPr>
            <p:extLst/>
          </p:nvPr>
        </p:nvGraphicFramePr>
        <p:xfrm>
          <a:off x="1334329" y="9915342"/>
          <a:ext cx="21836181" cy="1915796"/>
        </p:xfrm>
        <a:graphic>
          <a:graphicData uri="http://schemas.openxmlformats.org/drawingml/2006/table">
            <a:tbl>
              <a:tblPr firstRow="1" bandRow="1">
                <a:tableStyleId>{5940675A-B579-460E-94D1-54222C63F5DA}</a:tableStyleId>
              </a:tblPr>
              <a:tblGrid>
                <a:gridCol w="10500406">
                  <a:extLst>
                    <a:ext uri="{9D8B030D-6E8A-4147-A177-3AD203B41FA5}">
                      <a16:colId xmlns:a16="http://schemas.microsoft.com/office/drawing/2014/main" val="1885924133"/>
                    </a:ext>
                  </a:extLst>
                </a:gridCol>
                <a:gridCol w="711200">
                  <a:extLst>
                    <a:ext uri="{9D8B030D-6E8A-4147-A177-3AD203B41FA5}">
                      <a16:colId xmlns:a16="http://schemas.microsoft.com/office/drawing/2014/main" val="2089907025"/>
                    </a:ext>
                  </a:extLst>
                </a:gridCol>
                <a:gridCol w="10624575">
                  <a:extLst>
                    <a:ext uri="{9D8B030D-6E8A-4147-A177-3AD203B41FA5}">
                      <a16:colId xmlns:a16="http://schemas.microsoft.com/office/drawing/2014/main" val="1880392613"/>
                    </a:ext>
                  </a:extLst>
                </a:gridCol>
              </a:tblGrid>
              <a:tr h="544196">
                <a:tc>
                  <a:txBody>
                    <a:bodyPr/>
                    <a:lstStyle/>
                    <a:p>
                      <a:pPr marL="0" indent="0" algn="ctr">
                        <a:buFontTx/>
                        <a:buNone/>
                      </a:pPr>
                      <a:r>
                        <a:rPr lang="en-US" sz="2800" b="1" dirty="0">
                          <a:solidFill>
                            <a:schemeClr val="bg1"/>
                          </a:solidFill>
                          <a:latin typeface="Arial" panose="020B0604020202020204" pitchFamily="34" charset="0"/>
                          <a:cs typeface="Arial" panose="020B0604020202020204" pitchFamily="34" charset="0"/>
                        </a:rPr>
                        <a:t>POSITIVE DRIVERS</a:t>
                      </a:r>
                    </a:p>
                  </a:txBody>
                  <a:tcPr>
                    <a:lnL w="76200"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solidFill>
                      <a:srgbClr val="5A9EF0"/>
                    </a:solidFill>
                  </a:tcPr>
                </a:tc>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endParaRPr lang="en-US" sz="2800" b="0" dirty="0">
                        <a:solidFill>
                          <a:schemeClr val="bg1"/>
                        </a:solidFill>
                        <a:latin typeface="Arial" panose="020B0604020202020204" pitchFamily="34" charset="0"/>
                        <a:cs typeface="Arial" panose="020B0604020202020204" pitchFamily="34" charset="0"/>
                      </a:endParaRPr>
                    </a:p>
                  </a:txBody>
                  <a:tcP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28575"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indent="0" algn="ctr">
                        <a:buFontTx/>
                        <a:buNone/>
                      </a:pPr>
                      <a:r>
                        <a:rPr lang="en-US" sz="2800" b="1" dirty="0">
                          <a:solidFill>
                            <a:schemeClr val="bg1"/>
                          </a:solidFill>
                          <a:latin typeface="Arial" panose="020B0604020202020204" pitchFamily="34" charset="0"/>
                          <a:cs typeface="Arial" panose="020B0604020202020204" pitchFamily="34" charset="0"/>
                        </a:rPr>
                        <a:t>NEGATIVE DRIVERS</a:t>
                      </a:r>
                    </a:p>
                  </a:txBody>
                  <a:tcPr>
                    <a:lnL w="7620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solidFill>
                      <a:srgbClr val="A33123"/>
                    </a:solidFill>
                  </a:tcPr>
                </a:tc>
                <a:extLst>
                  <a:ext uri="{0D108BD9-81ED-4DB2-BD59-A6C34878D82A}">
                    <a16:rowId xmlns:a16="http://schemas.microsoft.com/office/drawing/2014/main" val="2077802311"/>
                  </a:ext>
                </a:extLst>
              </a:tr>
              <a:tr h="544196">
                <a:tc>
                  <a:txBody>
                    <a:bodyPr/>
                    <a:lstStyle/>
                    <a:p>
                      <a:pPr marL="457200" indent="-457200" algn="l">
                        <a:buFont typeface="Wingdings" panose="05000000000000000000" pitchFamily="2" charset="2"/>
                        <a:buChar char="ü"/>
                      </a:pPr>
                      <a:r>
                        <a:rPr lang="en-US" sz="28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Users are excited to </a:t>
                      </a:r>
                      <a:r>
                        <a:rPr lang="en-US" sz="2800" b="0" i="0" u="none" strike="noStrike" cap="none" spc="0" baseline="0">
                          <a:ln>
                            <a:noFill/>
                          </a:ln>
                          <a:solidFill>
                            <a:schemeClr val="tx1"/>
                          </a:solidFill>
                          <a:uFillTx/>
                          <a:latin typeface="Arial" panose="020B0604020202020204" pitchFamily="34" charset="0"/>
                          <a:ea typeface="+mn-ea"/>
                          <a:cs typeface="Arial" panose="020B0604020202020204" pitchFamily="34" charset="0"/>
                          <a:sym typeface="Helvetica Light"/>
                        </a:rPr>
                        <a:t>Function </a:t>
                      </a:r>
                      <a:r>
                        <a:rPr lang="en-US" sz="2800" b="0" i="0" u="none" strike="noStrike" cap="none" spc="0" baseline="0" smtClean="0">
                          <a:ln>
                            <a:noFill/>
                          </a:ln>
                          <a:solidFill>
                            <a:schemeClr val="tx1"/>
                          </a:solidFill>
                          <a:uFillTx/>
                          <a:latin typeface="Arial" panose="020B0604020202020204" pitchFamily="34" charset="0"/>
                          <a:ea typeface="+mn-ea"/>
                          <a:cs typeface="Arial" panose="020B0604020202020204" pitchFamily="34" charset="0"/>
                          <a:sym typeface="Helvetica Light"/>
                        </a:rPr>
                        <a:t>(good </a:t>
                      </a:r>
                      <a:r>
                        <a:rPr lang="en-US" sz="28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game </a:t>
                      </a:r>
                      <a:r>
                        <a:rPr lang="en-US" sz="2800" b="0" i="0" u="none" strike="noStrike" cap="none" spc="0" baseline="0" smtClean="0">
                          <a:ln>
                            <a:noFill/>
                          </a:ln>
                          <a:solidFill>
                            <a:schemeClr val="tx1"/>
                          </a:solidFill>
                          <a:uFillTx/>
                          <a:latin typeface="Arial" panose="020B0604020202020204" pitchFamily="34" charset="0"/>
                          <a:ea typeface="+mn-ea"/>
                          <a:cs typeface="Arial" panose="020B0604020202020204" pitchFamily="34" charset="0"/>
                          <a:sym typeface="Helvetica Light"/>
                        </a:rPr>
                        <a:t>experience),</a:t>
                      </a:r>
                      <a:endParaRPr lang="en-US" sz="28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endParaRPr>
                    </a:p>
                    <a:p>
                      <a:pPr marL="457200" indent="-457200" algn="l">
                        <a:buFont typeface="Wingdings" panose="05000000000000000000" pitchFamily="2" charset="2"/>
                        <a:buChar char="ü"/>
                      </a:pPr>
                      <a:r>
                        <a:rPr lang="en-US" sz="2800" b="0" i="0" u="none" strike="noStrike" cap="none" spc="0" baseline="0" smtClean="0">
                          <a:ln>
                            <a:noFill/>
                          </a:ln>
                          <a:solidFill>
                            <a:schemeClr val="tx1"/>
                          </a:solidFill>
                          <a:uFillTx/>
                          <a:latin typeface="Arial" panose="020B0604020202020204" pitchFamily="34" charset="0"/>
                          <a:ea typeface="+mn-ea"/>
                          <a:cs typeface="Arial" panose="020B0604020202020204" pitchFamily="34" charset="0"/>
                          <a:sym typeface="Helvetica Light"/>
                        </a:rPr>
                        <a:t>Good </a:t>
                      </a:r>
                      <a:r>
                        <a:rPr lang="en-US" sz="28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D</a:t>
                      </a:r>
                      <a:r>
                        <a:rPr lang="en-US" sz="2800" b="0" i="0" u="none" strike="noStrike" cap="none" spc="0" baseline="0" smtClean="0">
                          <a:ln>
                            <a:noFill/>
                          </a:ln>
                          <a:solidFill>
                            <a:schemeClr val="tx1"/>
                          </a:solidFill>
                          <a:uFillTx/>
                          <a:latin typeface="Arial" panose="020B0604020202020204" pitchFamily="34" charset="0"/>
                          <a:ea typeface="+mn-ea"/>
                          <a:cs typeface="Arial" panose="020B0604020202020204" pitchFamily="34" charset="0"/>
                          <a:sym typeface="Helvetica Light"/>
                        </a:rPr>
                        <a:t>esign </a:t>
                      </a:r>
                      <a:r>
                        <a:rPr lang="en-US" sz="2800" b="0" i="0" u="none" strike="noStrike" cap="none" spc="0" baseline="0">
                          <a:ln>
                            <a:noFill/>
                          </a:ln>
                          <a:solidFill>
                            <a:schemeClr val="tx1"/>
                          </a:solidFill>
                          <a:uFillTx/>
                          <a:latin typeface="Arial" panose="020B0604020202020204" pitchFamily="34" charset="0"/>
                          <a:ea typeface="+mn-ea"/>
                          <a:cs typeface="Arial" panose="020B0604020202020204" pitchFamily="34" charset="0"/>
                          <a:sym typeface="Helvetica Light"/>
                        </a:rPr>
                        <a:t>and </a:t>
                      </a:r>
                      <a:r>
                        <a:rPr lang="en-US" sz="2800" b="0" i="0" u="none" strike="noStrike" cap="none" spc="0" baseline="0" smtClean="0">
                          <a:ln>
                            <a:noFill/>
                          </a:ln>
                          <a:solidFill>
                            <a:schemeClr val="tx1"/>
                          </a:solidFill>
                          <a:uFillTx/>
                          <a:latin typeface="Arial" panose="020B0604020202020204" pitchFamily="34" charset="0"/>
                          <a:ea typeface="+mn-ea"/>
                          <a:cs typeface="Arial" panose="020B0604020202020204" pitchFamily="34" charset="0"/>
                          <a:sym typeface="Helvetica Light"/>
                        </a:rPr>
                        <a:t>OS_Upgrate </a:t>
                      </a:r>
                      <a:r>
                        <a:rPr lang="en-US" sz="28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(Long </a:t>
                      </a:r>
                      <a:r>
                        <a:rPr lang="en-US" sz="28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time usage </a:t>
                      </a:r>
                      <a:r>
                        <a:rPr lang="en-US" sz="28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battery)</a:t>
                      </a:r>
                      <a:endParaRPr lang="en-US" sz="28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endParaRPr>
                    </a:p>
                  </a:txBody>
                  <a:tcPr>
                    <a:lnL w="76200"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w="76200" cap="flat" cmpd="sng" algn="ctr">
                      <a:solidFill>
                        <a:schemeClr val="bg1"/>
                      </a:solidFill>
                      <a:prstDash val="solid"/>
                      <a:round/>
                      <a:headEnd type="none" w="med" len="med"/>
                      <a:tailEnd type="none" w="med" len="med"/>
                    </a:lnT>
                    <a:lnB w="38100" cap="flat" cmpd="sng" algn="ctr">
                      <a:noFill/>
                      <a:prstDash val="sysDash"/>
                      <a:round/>
                      <a:headEnd type="none" w="med" len="med"/>
                      <a:tailEnd type="none" w="med" len="med"/>
                    </a:lnB>
                    <a:noFill/>
                  </a:tcPr>
                </a:tc>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endParaRPr lang="en-US" sz="2800" b="0" dirty="0">
                        <a:solidFill>
                          <a:schemeClr val="bg1"/>
                        </a:solidFill>
                        <a:latin typeface="Arial" panose="020B0604020202020204" pitchFamily="34" charset="0"/>
                        <a:cs typeface="Arial" panose="020B0604020202020204" pitchFamily="34" charset="0"/>
                      </a:endParaRPr>
                    </a:p>
                  </a:txBody>
                  <a:tcP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28575"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457200" indent="-457200" algn="l">
                        <a:buFont typeface="Wingdings" panose="05000000000000000000" pitchFamily="2" charset="2"/>
                        <a:buChar char="ü"/>
                      </a:pPr>
                      <a:r>
                        <a:rPr lang="en-US" sz="28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Users complain about our </a:t>
                      </a:r>
                      <a:r>
                        <a:rPr lang="en-US" sz="28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Function (</a:t>
                      </a:r>
                      <a:r>
                        <a:rPr lang="en-US" sz="2800" b="0" i="0" u="none" strike="noStrike" cap="none" spc="0" baseline="0" smtClean="0">
                          <a:ln>
                            <a:noFill/>
                          </a:ln>
                          <a:solidFill>
                            <a:schemeClr val="tx1"/>
                          </a:solidFill>
                          <a:uFillTx/>
                          <a:latin typeface="Arial" panose="020B0604020202020204" pitchFamily="34" charset="0"/>
                          <a:ea typeface="+mn-ea"/>
                          <a:cs typeface="Arial" panose="020B0604020202020204" pitchFamily="34" charset="0"/>
                          <a:sym typeface="Helvetica Light"/>
                        </a:rPr>
                        <a:t>bad Security </a:t>
                      </a:r>
                      <a:r>
                        <a:rPr lang="en-US" sz="28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and </a:t>
                      </a:r>
                      <a:r>
                        <a:rPr lang="en-US" sz="2800" b="0" i="0" u="none" strike="noStrike" cap="none" spc="0" baseline="0" smtClean="0">
                          <a:ln>
                            <a:noFill/>
                          </a:ln>
                          <a:solidFill>
                            <a:schemeClr val="tx1"/>
                          </a:solidFill>
                          <a:uFillTx/>
                          <a:latin typeface="Arial" panose="020B0604020202020204" pitchFamily="34" charset="0"/>
                          <a:ea typeface="+mn-ea"/>
                          <a:cs typeface="Arial" panose="020B0604020202020204" pitchFamily="34" charset="0"/>
                          <a:sym typeface="Helvetica Light"/>
                        </a:rPr>
                        <a:t>bad Touch).</a:t>
                      </a:r>
                      <a:endParaRPr lang="en-US" sz="28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endParaRPr>
                    </a:p>
                    <a:p>
                      <a:pPr marL="457200" indent="-457200" algn="l">
                        <a:buFont typeface="Wingdings" panose="05000000000000000000" pitchFamily="2" charset="2"/>
                        <a:buChar char="ü"/>
                      </a:pPr>
                      <a:endParaRPr lang="en-US" sz="2800" b="1" dirty="0">
                        <a:solidFill>
                          <a:schemeClr val="bg1"/>
                        </a:solidFill>
                        <a:latin typeface="Arial" panose="020B0604020202020204" pitchFamily="34" charset="0"/>
                        <a:cs typeface="Arial" panose="020B0604020202020204" pitchFamily="34" charset="0"/>
                      </a:endParaRPr>
                    </a:p>
                  </a:txBody>
                  <a:tcPr>
                    <a:lnL w="7620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38100" cap="flat" cmpd="sng" algn="ctr">
                      <a:noFill/>
                      <a:prstDash val="sysDash"/>
                      <a:round/>
                      <a:headEnd type="none" w="med" len="med"/>
                      <a:tailEnd type="none" w="med" len="med"/>
                    </a:lnB>
                    <a:noFill/>
                  </a:tcPr>
                </a:tc>
                <a:extLst>
                  <a:ext uri="{0D108BD9-81ED-4DB2-BD59-A6C34878D82A}">
                    <a16:rowId xmlns:a16="http://schemas.microsoft.com/office/drawing/2014/main" val="2737338695"/>
                  </a:ext>
                </a:extLst>
              </a:tr>
            </a:tbl>
          </a:graphicData>
        </a:graphic>
      </p:graphicFrame>
      <p:sp>
        <p:nvSpPr>
          <p:cNvPr id="3" name="Rectangle 2"/>
          <p:cNvSpPr/>
          <p:nvPr/>
        </p:nvSpPr>
        <p:spPr>
          <a:xfrm>
            <a:off x="731748" y="1763800"/>
            <a:ext cx="6665440" cy="646331"/>
          </a:xfrm>
          <a:prstGeom prst="rect">
            <a:avLst/>
          </a:prstGeom>
        </p:spPr>
        <p:txBody>
          <a:bodyPr wrap="square">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SENTIMENT PERFORMANCE OF NOKIA BRAND (EXCLUDED SEEDING)</a:t>
            </a:r>
          </a:p>
        </p:txBody>
      </p:sp>
      <p:sp>
        <p:nvSpPr>
          <p:cNvPr id="5" name="Rectangle 4"/>
          <p:cNvSpPr/>
          <p:nvPr/>
        </p:nvSpPr>
        <p:spPr>
          <a:xfrm>
            <a:off x="7079373" y="1730982"/>
            <a:ext cx="5654842" cy="646331"/>
          </a:xfrm>
          <a:prstGeom prst="rect">
            <a:avLst/>
          </a:prstGeom>
        </p:spPr>
        <p:txBody>
          <a:bodyPr wrap="square">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SENTIMENT PERFORMANCE OF NOKIA BRAND (INCLUDED SEEDING)</a:t>
            </a:r>
          </a:p>
        </p:txBody>
      </p:sp>
      <p:graphicFrame>
        <p:nvGraphicFramePr>
          <p:cNvPr id="32" name="Chart 31">
            <a:extLst>
              <a:ext uri="{FF2B5EF4-FFF2-40B4-BE49-F238E27FC236}">
                <a16:creationId xmlns:a16="http://schemas.microsoft.com/office/drawing/2014/main" id="{E2C8C826-F57C-5A49-8857-A1DE56CA853B}"/>
              </a:ext>
            </a:extLst>
          </p:cNvPr>
          <p:cNvGraphicFramePr/>
          <p:nvPr>
            <p:extLst/>
          </p:nvPr>
        </p:nvGraphicFramePr>
        <p:xfrm>
          <a:off x="7079373" y="2710106"/>
          <a:ext cx="5436628" cy="6856057"/>
        </p:xfrm>
        <a:graphic>
          <a:graphicData uri="http://schemas.openxmlformats.org/drawingml/2006/chart">
            <c:chart xmlns:c="http://schemas.openxmlformats.org/drawingml/2006/chart" xmlns:r="http://schemas.openxmlformats.org/officeDocument/2006/relationships" r:id="rId10"/>
          </a:graphicData>
        </a:graphic>
      </p:graphicFrame>
      <p:sp>
        <p:nvSpPr>
          <p:cNvPr id="6" name="Slide Number Placeholder 5"/>
          <p:cNvSpPr>
            <a:spLocks noGrp="1"/>
          </p:cNvSpPr>
          <p:nvPr>
            <p:ph type="sldNum" sz="quarter" idx="2"/>
          </p:nvPr>
        </p:nvSpPr>
        <p:spPr>
          <a:xfrm>
            <a:off x="3310887" y="785963"/>
            <a:ext cx="400749" cy="425756"/>
          </a:xfrm>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Helvetica" panose="020B0604020202020204" pitchFamily="34" charset="0"/>
                <a:cs typeface="Helvetica" panose="020B0604020202020204" pitchFamily="34" charset="0"/>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36</a:t>
            </a:fld>
            <a:endParaRPr kumimoji="0" lang="en-US" sz="2100" b="1" i="0" u="none" strike="noStrike" kern="0" cap="none" spc="0" normalizeH="0" baseline="0" noProof="0" dirty="0">
              <a:ln>
                <a:noFill/>
              </a:ln>
              <a:solidFill>
                <a:srgbClr val="FFFFFF"/>
              </a:solidFill>
              <a:effectLst/>
              <a:uLnTx/>
              <a:uFillTx/>
              <a:latin typeface="Helvetica" panose="020B0604020202020204" pitchFamily="34" charset="0"/>
              <a:cs typeface="Helvetica" panose="020B0604020202020204" pitchFamily="34" charset="0"/>
              <a:sym typeface="Helvetica"/>
            </a:endParaRPr>
          </a:p>
        </p:txBody>
      </p:sp>
    </p:spTree>
    <p:extLst>
      <p:ext uri="{BB962C8B-B14F-4D97-AF65-F5344CB8AC3E}">
        <p14:creationId xmlns:p14="http://schemas.microsoft.com/office/powerpoint/2010/main" val="3057424861"/>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22350" y="477920"/>
            <a:ext cx="18403954" cy="1131656"/>
          </a:xfrm>
        </p:spPr>
        <p:txBody>
          <a:bodyPr>
            <a:normAutofit/>
          </a:bodyPr>
          <a:lstStyle/>
          <a:p>
            <a:r>
              <a:rPr lang="en-US" sz="5200" b="1" dirty="0">
                <a:solidFill>
                  <a:srgbClr val="C00000"/>
                </a:solidFill>
                <a:latin typeface="Helvetica" panose="020B0604020202020204" pitchFamily="34" charset="0"/>
                <a:cs typeface="Helvetica" panose="020B0604020202020204" pitchFamily="34" charset="0"/>
              </a:rPr>
              <a:t>FEEDBACKS ON PRODUCT ATTRIBUTES</a:t>
            </a:r>
          </a:p>
        </p:txBody>
      </p:sp>
      <p:sp>
        <p:nvSpPr>
          <p:cNvPr id="7" name="TextBox 6">
            <a:extLst>
              <a:ext uri="{FF2B5EF4-FFF2-40B4-BE49-F238E27FC236}">
                <a16:creationId xmlns:a16="http://schemas.microsoft.com/office/drawing/2014/main" id="{9F374E65-83AC-3246-A904-3365F1236C3B}"/>
              </a:ext>
            </a:extLst>
          </p:cNvPr>
          <p:cNvSpPr txBox="1"/>
          <p:nvPr/>
        </p:nvSpPr>
        <p:spPr>
          <a:xfrm>
            <a:off x="1346154" y="2138611"/>
            <a:ext cx="21836181" cy="564257"/>
          </a:xfrm>
          <a:prstGeom prst="rect">
            <a:avLst/>
          </a:prstGeom>
          <a:solidFill>
            <a:srgbClr val="3D609C"/>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3000" b="1" i="0" u="none" strike="noStrike" kern="0" cap="none" spc="0" normalizeH="0" baseline="0" noProof="0" dirty="0">
                <a:ln>
                  <a:noFill/>
                </a:ln>
                <a:solidFill>
                  <a:srgbClr val="FFFFFF"/>
                </a:solidFill>
                <a:effectLst/>
                <a:uLnTx/>
                <a:uFillTx/>
                <a:latin typeface="Helvetica" panose="020B0604020202020204" pitchFamily="34" charset="0"/>
                <a:ea typeface="+mn-ea"/>
                <a:cs typeface="Helvetica" panose="020B0604020202020204" pitchFamily="34" charset="0"/>
                <a:sym typeface="Helvetica Light"/>
              </a:rPr>
              <a:t>PRODUCT ATTRIBUTES PERFORMANCE</a:t>
            </a:r>
          </a:p>
        </p:txBody>
      </p:sp>
      <p:pic>
        <p:nvPicPr>
          <p:cNvPr id="20" name="Picture 19">
            <a:extLst>
              <a:ext uri="{FF2B5EF4-FFF2-40B4-BE49-F238E27FC236}">
                <a16:creationId xmlns:a16="http://schemas.microsoft.com/office/drawing/2014/main" id="{C5D4FBF0-FECB-8145-B75E-D952FA6AF514}"/>
              </a:ext>
            </a:extLst>
          </p:cNvPr>
          <p:cNvPicPr>
            <a:picLocks noChangeAspect="1"/>
          </p:cNvPicPr>
          <p:nvPr/>
        </p:nvPicPr>
        <p:blipFill>
          <a:blip r:embed="rId3"/>
          <a:stretch>
            <a:fillRect/>
          </a:stretch>
        </p:blipFill>
        <p:spPr>
          <a:xfrm>
            <a:off x="17403010" y="1625304"/>
            <a:ext cx="4064000" cy="508000"/>
          </a:xfrm>
          <a:prstGeom prst="rect">
            <a:avLst/>
          </a:prstGeom>
        </p:spPr>
      </p:pic>
      <p:graphicFrame>
        <p:nvGraphicFramePr>
          <p:cNvPr id="27" name="Chart 26">
            <a:extLst>
              <a:ext uri="{FF2B5EF4-FFF2-40B4-BE49-F238E27FC236}">
                <a16:creationId xmlns:a16="http://schemas.microsoft.com/office/drawing/2014/main" id="{5B2B1341-3C56-0344-9A94-965879C1F3F5}"/>
              </a:ext>
            </a:extLst>
          </p:cNvPr>
          <p:cNvGraphicFramePr/>
          <p:nvPr>
            <p:extLst>
              <p:ext uri="{D42A27DB-BD31-4B8C-83A1-F6EECF244321}">
                <p14:modId xmlns:p14="http://schemas.microsoft.com/office/powerpoint/2010/main" val="2575270331"/>
              </p:ext>
            </p:extLst>
          </p:nvPr>
        </p:nvGraphicFramePr>
        <p:xfrm>
          <a:off x="8392293" y="2506649"/>
          <a:ext cx="7844589" cy="3832868"/>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Box 7">
            <a:extLst>
              <a:ext uri="{FF2B5EF4-FFF2-40B4-BE49-F238E27FC236}">
                <a16:creationId xmlns:a16="http://schemas.microsoft.com/office/drawing/2014/main" id="{58FBBD3F-6553-6E42-B693-9C1A46B876A0}"/>
              </a:ext>
            </a:extLst>
          </p:cNvPr>
          <p:cNvSpPr txBox="1"/>
          <p:nvPr/>
        </p:nvSpPr>
        <p:spPr>
          <a:xfrm>
            <a:off x="2901714" y="6223055"/>
            <a:ext cx="1620636"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3000" b="1" i="0" u="none" strike="noStrike" kern="0" cap="none" spc="0" normalizeH="0" baseline="0" noProof="0" dirty="0" smtClean="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Period 1</a:t>
            </a:r>
            <a:endParaRPr kumimoji="0" lang="en-US" sz="3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endParaRPr>
          </a:p>
        </p:txBody>
      </p:sp>
      <p:sp>
        <p:nvSpPr>
          <p:cNvPr id="29" name="TextBox 28">
            <a:extLst>
              <a:ext uri="{FF2B5EF4-FFF2-40B4-BE49-F238E27FC236}">
                <a16:creationId xmlns:a16="http://schemas.microsoft.com/office/drawing/2014/main" id="{B716B593-706B-2841-B58D-7E3949A474E4}"/>
              </a:ext>
            </a:extLst>
          </p:cNvPr>
          <p:cNvSpPr txBox="1"/>
          <p:nvPr/>
        </p:nvSpPr>
        <p:spPr>
          <a:xfrm>
            <a:off x="11194653" y="6231517"/>
            <a:ext cx="1620636"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3000" b="1" i="0" u="none" strike="noStrike" kern="0" cap="none" spc="0" normalizeH="0" baseline="0" noProof="0" dirty="0" smtClean="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Period 2</a:t>
            </a:r>
            <a:endParaRPr kumimoji="0" lang="en-US" sz="3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endParaRPr>
          </a:p>
        </p:txBody>
      </p:sp>
      <p:sp>
        <p:nvSpPr>
          <p:cNvPr id="30" name="TextBox 29">
            <a:extLst>
              <a:ext uri="{FF2B5EF4-FFF2-40B4-BE49-F238E27FC236}">
                <a16:creationId xmlns:a16="http://schemas.microsoft.com/office/drawing/2014/main" id="{FCEF31E8-B137-4945-8C79-AC386E1C6636}"/>
              </a:ext>
            </a:extLst>
          </p:cNvPr>
          <p:cNvSpPr txBox="1"/>
          <p:nvPr/>
        </p:nvSpPr>
        <p:spPr>
          <a:xfrm>
            <a:off x="18311790" y="6237338"/>
            <a:ext cx="2795637" cy="5642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3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Current </a:t>
            </a:r>
            <a:r>
              <a:rPr kumimoji="0" lang="en-US" sz="3000" b="1" i="0" u="none" strike="noStrike" kern="0" cap="none" spc="0" normalizeH="0" baseline="0" noProof="0" dirty="0" smtClean="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Period</a:t>
            </a:r>
          </a:p>
        </p:txBody>
      </p:sp>
      <p:graphicFrame>
        <p:nvGraphicFramePr>
          <p:cNvPr id="10" name="Table 9">
            <a:extLst>
              <a:ext uri="{FF2B5EF4-FFF2-40B4-BE49-F238E27FC236}">
                <a16:creationId xmlns:a16="http://schemas.microsoft.com/office/drawing/2014/main" id="{61D55D27-0BA3-C24F-B34A-A9BEBABC566F}"/>
              </a:ext>
            </a:extLst>
          </p:cNvPr>
          <p:cNvGraphicFramePr>
            <a:graphicFrameLocks noGrp="1"/>
          </p:cNvGraphicFramePr>
          <p:nvPr>
            <p:extLst/>
          </p:nvPr>
        </p:nvGraphicFramePr>
        <p:xfrm>
          <a:off x="930088" y="7081736"/>
          <a:ext cx="22752949" cy="5814258"/>
        </p:xfrm>
        <a:graphic>
          <a:graphicData uri="http://schemas.openxmlformats.org/drawingml/2006/table">
            <a:tbl>
              <a:tblPr firstRow="1" bandRow="1">
                <a:tableStyleId>{5940675A-B579-460E-94D1-54222C63F5DA}</a:tableStyleId>
              </a:tblPr>
              <a:tblGrid>
                <a:gridCol w="11071490">
                  <a:extLst>
                    <a:ext uri="{9D8B030D-6E8A-4147-A177-3AD203B41FA5}">
                      <a16:colId xmlns:a16="http://schemas.microsoft.com/office/drawing/2014/main" val="1885924133"/>
                    </a:ext>
                  </a:extLst>
                </a:gridCol>
                <a:gridCol w="388620">
                  <a:extLst>
                    <a:ext uri="{9D8B030D-6E8A-4147-A177-3AD203B41FA5}">
                      <a16:colId xmlns:a16="http://schemas.microsoft.com/office/drawing/2014/main" val="2089907025"/>
                    </a:ext>
                  </a:extLst>
                </a:gridCol>
                <a:gridCol w="11292839">
                  <a:extLst>
                    <a:ext uri="{9D8B030D-6E8A-4147-A177-3AD203B41FA5}">
                      <a16:colId xmlns:a16="http://schemas.microsoft.com/office/drawing/2014/main" val="1880392613"/>
                    </a:ext>
                  </a:extLst>
                </a:gridCol>
              </a:tblGrid>
              <a:tr h="571698">
                <a:tc>
                  <a:txBody>
                    <a:bodyPr/>
                    <a:lstStyle/>
                    <a:p>
                      <a:r>
                        <a:rPr lang="en-US" sz="2800" b="0" dirty="0">
                          <a:solidFill>
                            <a:schemeClr val="bg1"/>
                          </a:solidFill>
                        </a:rPr>
                        <a:t>FOCUS ON </a:t>
                      </a:r>
                      <a:r>
                        <a:rPr lang="en-US" sz="2800" b="1" dirty="0">
                          <a:solidFill>
                            <a:schemeClr val="bg1"/>
                          </a:solidFill>
                        </a:rPr>
                        <a:t>POSITIVE</a:t>
                      </a:r>
                      <a:r>
                        <a:rPr lang="en-US" sz="2800" b="0" dirty="0">
                          <a:solidFill>
                            <a:schemeClr val="bg1"/>
                          </a:solidFill>
                        </a:rPr>
                        <a:t> DISCUSSED ATTRIBUTES</a:t>
                      </a:r>
                    </a:p>
                  </a:txBody>
                  <a:tcPr anchor="ctr">
                    <a:lnL w="76200" cap="flat" cmpd="sng" algn="ctr">
                      <a:solidFill>
                        <a:schemeClr val="bg1"/>
                      </a:solidFill>
                      <a:prstDash val="solid"/>
                      <a:round/>
                      <a:headEnd type="none" w="med" len="med"/>
                      <a:tailEnd type="none" w="med" len="med"/>
                    </a:lnL>
                    <a:lnR w="76200" cap="flat" cmpd="sng" algn="ctr">
                      <a:noFill/>
                      <a:prstDash val="solid"/>
                      <a:round/>
                      <a:headEnd type="none" w="med" len="med"/>
                      <a:tailEnd type="none" w="med" len="med"/>
                    </a:lnR>
                    <a:lnT w="76200" cap="flat" cmpd="sng" algn="ctr">
                      <a:solidFill>
                        <a:schemeClr val="bg1"/>
                      </a:solidFill>
                      <a:prstDash val="solid"/>
                      <a:round/>
                      <a:headEnd type="none" w="med" len="med"/>
                      <a:tailEnd type="none" w="med" len="med"/>
                    </a:lnT>
                    <a:lnB w="38100" cap="flat" cmpd="sng" algn="ctr">
                      <a:solidFill>
                        <a:srgbClr val="5A9EF0"/>
                      </a:solidFill>
                      <a:prstDash val="sysDash"/>
                      <a:round/>
                      <a:headEnd type="none" w="med" len="med"/>
                      <a:tailEnd type="none" w="med" len="med"/>
                    </a:lnB>
                    <a:solidFill>
                      <a:srgbClr val="5A9EF0"/>
                    </a:solidFill>
                  </a:tcPr>
                </a:tc>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endParaRPr lang="en-US" sz="2800" b="0" dirty="0">
                        <a:solidFill>
                          <a:schemeClr val="bg1"/>
                        </a:solidFill>
                      </a:endParaRPr>
                    </a:p>
                  </a:txBody>
                  <a:tcPr anchor="ctr">
                    <a:lnL w="76200" cap="flat" cmpd="sng" algn="ctr">
                      <a:noFill/>
                      <a:prstDash val="solid"/>
                      <a:round/>
                      <a:headEnd type="none" w="med" len="med"/>
                      <a:tailEnd type="none" w="med" len="med"/>
                    </a:lnL>
                    <a:lnR w="76200" cap="flat" cmpd="sng" algn="ctr">
                      <a:noFill/>
                      <a:prstDash val="solid"/>
                      <a:round/>
                      <a:headEnd type="none" w="med" len="med"/>
                      <a:tailEnd type="none" w="med" len="med"/>
                    </a:lnR>
                    <a:lnT w="76200" cap="flat" cmpd="sng" algn="ctr">
                      <a:noFill/>
                      <a:prstDash val="solid"/>
                      <a:round/>
                      <a:headEnd type="none" w="med" len="med"/>
                      <a:tailEnd type="none" w="med" len="med"/>
                    </a:lnT>
                    <a:lnB w="28575"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r>
                        <a:rPr lang="en-US" sz="2800" b="0">
                          <a:solidFill>
                            <a:schemeClr val="bg1"/>
                          </a:solidFill>
                        </a:rPr>
                        <a:t>FOCUS ON </a:t>
                      </a:r>
                      <a:r>
                        <a:rPr lang="en-US" sz="2800" b="1">
                          <a:solidFill>
                            <a:schemeClr val="bg1"/>
                          </a:solidFill>
                        </a:rPr>
                        <a:t>NEGATIVE</a:t>
                      </a:r>
                      <a:r>
                        <a:rPr lang="en-US" sz="2800" b="0">
                          <a:solidFill>
                            <a:schemeClr val="bg1"/>
                          </a:solidFill>
                        </a:rPr>
                        <a:t> DISCUSSED ATTRIBUTES</a:t>
                      </a:r>
                      <a:endParaRPr lang="en-US" sz="2800" b="0" dirty="0">
                        <a:solidFill>
                          <a:schemeClr val="bg1"/>
                        </a:solidFill>
                      </a:endParaRPr>
                    </a:p>
                  </a:txBody>
                  <a:tcPr anchor="ctr">
                    <a:lnL w="76200" cap="flat" cmpd="sng" algn="ctr">
                      <a:no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38100" cap="flat" cmpd="sng" algn="ctr">
                      <a:solidFill>
                        <a:srgbClr val="A33123"/>
                      </a:solidFill>
                      <a:prstDash val="sysDash"/>
                      <a:round/>
                      <a:headEnd type="none" w="med" len="med"/>
                      <a:tailEnd type="none" w="med" len="med"/>
                    </a:lnB>
                    <a:solidFill>
                      <a:srgbClr val="A33123"/>
                    </a:solidFill>
                  </a:tcPr>
                </a:tc>
                <a:extLst>
                  <a:ext uri="{0D108BD9-81ED-4DB2-BD59-A6C34878D82A}">
                    <a16:rowId xmlns:a16="http://schemas.microsoft.com/office/drawing/2014/main" val="2077802311"/>
                  </a:ext>
                </a:extLst>
              </a:tr>
              <a:tr h="5187078">
                <a:tc>
                  <a:txBody>
                    <a:bodyPr/>
                    <a:lstStyle/>
                    <a:p>
                      <a:pPr marL="0" marR="0" indent="0" algn="l" defTabSz="825481" rtl="0" eaLnBrk="1" fontAlgn="auto" latinLnBrk="0" hangingPunct="1">
                        <a:lnSpc>
                          <a:spcPct val="100000"/>
                        </a:lnSpc>
                        <a:spcBef>
                          <a:spcPts val="0"/>
                        </a:spcBef>
                        <a:spcAft>
                          <a:spcPts val="0"/>
                        </a:spcAft>
                        <a:buClrTx/>
                        <a:buSzTx/>
                        <a:buFontTx/>
                        <a:buNone/>
                        <a:tabLst/>
                        <a:defRPr/>
                      </a:pPr>
                      <a:r>
                        <a:rPr lang="en-US" sz="2600" b="1" dirty="0">
                          <a:solidFill>
                            <a:schemeClr val="tx1"/>
                          </a:solidFill>
                          <a:latin typeface="+mj-lt"/>
                          <a:cs typeface="Arial" panose="020B0604020202020204" pitchFamily="34" charset="0"/>
                        </a:rPr>
                        <a:t>     </a:t>
                      </a:r>
                      <a:r>
                        <a:rPr lang="vi-VN" sz="2600" b="1" dirty="0">
                          <a:solidFill>
                            <a:schemeClr val="tx1"/>
                          </a:solidFill>
                          <a:latin typeface="+mj-lt"/>
                          <a:cs typeface="Arial" panose="020B0604020202020204" pitchFamily="34" charset="0"/>
                        </a:rPr>
                        <a:t>[</a:t>
                      </a:r>
                      <a:r>
                        <a:rPr lang="en-US" sz="2600" b="1" dirty="0">
                          <a:solidFill>
                            <a:schemeClr val="tx1"/>
                          </a:solidFill>
                          <a:latin typeface="+mj-lt"/>
                          <a:cs typeface="Arial" panose="020B0604020202020204" pitchFamily="34" charset="0"/>
                        </a:rPr>
                        <a:t>Function</a:t>
                      </a:r>
                      <a:r>
                        <a:rPr lang="vi-VN" sz="2600" b="1" dirty="0">
                          <a:solidFill>
                            <a:schemeClr val="tx1"/>
                          </a:solidFill>
                          <a:latin typeface="+mj-lt"/>
                          <a:cs typeface="Arial" panose="020B0604020202020204" pitchFamily="34" charset="0"/>
                        </a:rPr>
                        <a:t>]</a:t>
                      </a:r>
                      <a:r>
                        <a:rPr lang="en-US" sz="2600" b="1" baseline="0" dirty="0">
                          <a:solidFill>
                            <a:schemeClr val="tx1"/>
                          </a:solidFill>
                          <a:latin typeface="+mj-lt"/>
                          <a:cs typeface="Arial" panose="020B0604020202020204" pitchFamily="34" charset="0"/>
                        </a:rPr>
                        <a:t> </a:t>
                      </a:r>
                      <a:r>
                        <a:rPr lang="en-US" sz="2600" b="1" i="0" u="none" strike="noStrike" cap="none" spc="0" baseline="0" dirty="0">
                          <a:ln>
                            <a:noFill/>
                          </a:ln>
                          <a:solidFill>
                            <a:schemeClr val="tx1"/>
                          </a:solidFill>
                          <a:uFillTx/>
                          <a:latin typeface="+mj-lt"/>
                          <a:ea typeface="+mn-ea"/>
                          <a:cs typeface="Arial" panose="020B0604020202020204" pitchFamily="34" charset="0"/>
                          <a:sym typeface="Helvetica Light"/>
                        </a:rPr>
                        <a:t>Users are excited to play game </a:t>
                      </a:r>
                      <a:endParaRPr lang="en-US" sz="2600" b="1" i="0" u="none" strike="noStrike" cap="none" spc="0" baseline="0" dirty="0" smtClean="0">
                        <a:ln>
                          <a:noFill/>
                        </a:ln>
                        <a:solidFill>
                          <a:schemeClr val="tx1"/>
                        </a:solidFill>
                        <a:uFillTx/>
                        <a:latin typeface="+mj-lt"/>
                        <a:ea typeface="+mn-ea"/>
                        <a:cs typeface="Arial" panose="020B0604020202020204" pitchFamily="34" charset="0"/>
                        <a:sym typeface="Helvetica Light"/>
                      </a:endParaRPr>
                    </a:p>
                    <a:p>
                      <a:pPr marL="0" marR="0" indent="0" algn="l" defTabSz="825481" rtl="0" eaLnBrk="1" fontAlgn="auto" latinLnBrk="0" hangingPunct="1">
                        <a:lnSpc>
                          <a:spcPct val="100000"/>
                        </a:lnSpc>
                        <a:spcBef>
                          <a:spcPts val="0"/>
                        </a:spcBef>
                        <a:spcAft>
                          <a:spcPts val="0"/>
                        </a:spcAft>
                        <a:buClrTx/>
                        <a:buSzTx/>
                        <a:buFontTx/>
                        <a:buNone/>
                        <a:tabLst/>
                        <a:defRPr/>
                      </a:pPr>
                      <a:r>
                        <a:rPr lang="vi-VN" sz="2600" b="1" dirty="0" smtClean="0">
                          <a:solidFill>
                            <a:schemeClr val="tx1"/>
                          </a:solidFill>
                          <a:latin typeface="+mj-lt"/>
                          <a:cs typeface="Arial" panose="020B0604020202020204" pitchFamily="34" charset="0"/>
                        </a:rPr>
                        <a:t>Verbatim</a:t>
                      </a:r>
                      <a:r>
                        <a:rPr lang="vi-VN" sz="2600" b="1" i="0" u="none" strike="noStrike" kern="1200" cap="none" spc="0" baseline="0" dirty="0" smtClean="0">
                          <a:ln>
                            <a:noFill/>
                          </a:ln>
                          <a:solidFill>
                            <a:schemeClr val="tx1"/>
                          </a:solidFill>
                          <a:effectLst/>
                          <a:uFillTx/>
                          <a:latin typeface="+mj-lt"/>
                          <a:ea typeface="+mn-ea"/>
                          <a:cs typeface="Arial" panose="020B0604020202020204" pitchFamily="34" charset="0"/>
                        </a:rPr>
                        <a:t>:</a:t>
                      </a:r>
                      <a:r>
                        <a:rPr lang="en-US" sz="2600" b="1" i="0" u="none" strike="noStrike" kern="1200" cap="none" spc="0" baseline="0" dirty="0" smtClean="0">
                          <a:ln>
                            <a:noFill/>
                          </a:ln>
                          <a:solidFill>
                            <a:schemeClr val="tx1"/>
                          </a:solidFill>
                          <a:effectLst/>
                          <a:uFillTx/>
                          <a:latin typeface="+mj-lt"/>
                          <a:ea typeface="+mn-ea"/>
                          <a:cs typeface="Arial" panose="020B0604020202020204" pitchFamily="34" charset="0"/>
                        </a:rPr>
                        <a:t> </a:t>
                      </a:r>
                      <a:r>
                        <a:rPr lang="vi-VN" sz="2600" b="0" i="0" u="none" strike="noStrike" cap="none" spc="0" baseline="0" dirty="0" smtClean="0">
                          <a:ln>
                            <a:noFill/>
                          </a:ln>
                          <a:solidFill>
                            <a:schemeClr val="tx1"/>
                          </a:solidFill>
                          <a:effectLst/>
                          <a:uFillTx/>
                          <a:latin typeface="+mj-lt"/>
                          <a:ea typeface="+mn-ea"/>
                          <a:cs typeface="+mn-cs"/>
                          <a:sym typeface="Helvetica Light"/>
                        </a:rPr>
                        <a:t>Nokia Mobile fix lỗi drop fps rùi ad ạ. </a:t>
                      </a:r>
                      <a:r>
                        <a:rPr lang="vi-VN" sz="2600" b="0" i="0" u="none" strike="noStrike" cap="none" spc="0" baseline="0" dirty="0" smtClean="0">
                          <a:ln>
                            <a:noFill/>
                          </a:ln>
                          <a:solidFill>
                            <a:srgbClr val="0070C0"/>
                          </a:solidFill>
                          <a:effectLst/>
                          <a:uFillTx/>
                          <a:latin typeface="+mj-lt"/>
                          <a:ea typeface="+mn-ea"/>
                          <a:cs typeface="+mn-cs"/>
                          <a:sym typeface="Helvetica Light"/>
                        </a:rPr>
                        <a:t>Bắn PUBG mượt lắm</a:t>
                      </a:r>
                      <a:r>
                        <a:rPr lang="vi-VN" sz="2600" b="0" i="0" u="none" strike="noStrike" cap="none" spc="0" baseline="0" dirty="0" smtClean="0">
                          <a:ln>
                            <a:noFill/>
                          </a:ln>
                          <a:solidFill>
                            <a:schemeClr val="tx1"/>
                          </a:solidFill>
                          <a:effectLst/>
                          <a:uFillTx/>
                          <a:latin typeface="+mj-lt"/>
                          <a:ea typeface="+mn-ea"/>
                          <a:cs typeface="+mn-cs"/>
                          <a:sym typeface="Helvetica Light"/>
                        </a:rPr>
                        <a:t>. Cử chỉ mới vuốt cũng rất mượt </a:t>
                      </a:r>
                      <a:r>
                        <a:rPr lang="en-US" sz="2600" b="0" i="0" u="none" strike="noStrike" cap="none" spc="0" baseline="0" dirty="0" smtClean="0">
                          <a:ln>
                            <a:noFill/>
                          </a:ln>
                          <a:solidFill>
                            <a:schemeClr val="tx1"/>
                          </a:solidFill>
                          <a:effectLst/>
                          <a:uFillTx/>
                          <a:latin typeface="+mj-lt"/>
                          <a:ea typeface="+mn-ea"/>
                          <a:cs typeface="+mn-cs"/>
                          <a:sym typeface="Helvetica Light"/>
                        </a:rPr>
                        <a:t>😘😘– </a:t>
                      </a:r>
                      <a:r>
                        <a:rPr lang="en-US" sz="2600" b="0" i="0" u="none" strike="noStrike" cap="none" spc="0" baseline="0" dirty="0" smtClean="0">
                          <a:ln>
                            <a:noFill/>
                          </a:ln>
                          <a:solidFill>
                            <a:schemeClr val="tx1"/>
                          </a:solidFill>
                          <a:effectLst/>
                          <a:uFillTx/>
                          <a:latin typeface="+mj-lt"/>
                          <a:ea typeface="+mn-ea"/>
                          <a:cs typeface="+mn-cs"/>
                          <a:sym typeface="Helvetica Light"/>
                          <a:hlinkClick r:id="rId5"/>
                        </a:rPr>
                        <a:t>Link</a:t>
                      </a:r>
                      <a:r>
                        <a:rPr lang="en-US" sz="2600" b="0" i="0" u="none" strike="noStrike" cap="none" spc="0" baseline="0" dirty="0" smtClean="0">
                          <a:ln>
                            <a:noFill/>
                          </a:ln>
                          <a:solidFill>
                            <a:schemeClr val="tx1"/>
                          </a:solidFill>
                          <a:effectLst/>
                          <a:uFillTx/>
                          <a:latin typeface="+mj-lt"/>
                          <a:ea typeface="+mn-ea"/>
                          <a:cs typeface="+mn-cs"/>
                          <a:sym typeface="Helvetica Light"/>
                        </a:rPr>
                        <a:t> (Oct 10, 2019 02:25 PM</a:t>
                      </a:r>
                      <a:r>
                        <a:rPr lang="de-DE" sz="2600" b="0" i="0" u="none" strike="noStrike" cap="none" spc="0" baseline="0" dirty="0" smtClean="0">
                          <a:ln>
                            <a:noFill/>
                          </a:ln>
                          <a:solidFill>
                            <a:schemeClr val="tx1"/>
                          </a:solidFill>
                          <a:effectLst/>
                          <a:uFillTx/>
                          <a:latin typeface="+mj-lt"/>
                          <a:ea typeface="+mn-ea"/>
                          <a:cs typeface="+mn-cs"/>
                          <a:sym typeface="Helvetica Light"/>
                        </a:rPr>
                        <a:t>)</a:t>
                      </a:r>
                    </a:p>
                    <a:p>
                      <a:pPr algn="l"/>
                      <a:r>
                        <a:rPr lang="en-US" sz="2600" b="1" u="none" dirty="0" smtClean="0">
                          <a:solidFill>
                            <a:schemeClr val="tx1"/>
                          </a:solidFill>
                          <a:latin typeface="+mj-lt"/>
                          <a:cs typeface="Arial" panose="020B0604020202020204" pitchFamily="34" charset="0"/>
                        </a:rPr>
                        <a:t>    [Design</a:t>
                      </a:r>
                      <a:r>
                        <a:rPr lang="vi-VN" sz="2600" b="1" u="none" dirty="0" smtClean="0">
                          <a:solidFill>
                            <a:schemeClr val="tx1"/>
                          </a:solidFill>
                          <a:latin typeface="+mj-lt"/>
                          <a:cs typeface="Arial" panose="020B0604020202020204" pitchFamily="34" charset="0"/>
                        </a:rPr>
                        <a:t>]</a:t>
                      </a:r>
                      <a:r>
                        <a:rPr lang="en-US" sz="2600" b="1" u="none" baseline="0" dirty="0" smtClean="0">
                          <a:solidFill>
                            <a:schemeClr val="tx1"/>
                          </a:solidFill>
                          <a:latin typeface="+mj-lt"/>
                          <a:cs typeface="Arial" panose="020B0604020202020204" pitchFamily="34" charset="0"/>
                        </a:rPr>
                        <a:t> Users are satisfied with</a:t>
                      </a:r>
                      <a:r>
                        <a:rPr lang="en-US" sz="2600" b="1" baseline="0" dirty="0" smtClean="0">
                          <a:solidFill>
                            <a:schemeClr val="tx1"/>
                          </a:solidFill>
                          <a:latin typeface="+mj-lt"/>
                          <a:cs typeface="Arial" panose="020B0604020202020204" pitchFamily="34" charset="0"/>
                        </a:rPr>
                        <a:t> the design</a:t>
                      </a:r>
                      <a:r>
                        <a:rPr lang="vi-VN" sz="2600" b="0" dirty="0" smtClean="0">
                          <a:solidFill>
                            <a:schemeClr val="tx1"/>
                          </a:solidFill>
                          <a:latin typeface="+mj-lt"/>
                          <a:cs typeface="Arial" panose="020B0604020202020204" pitchFamily="34" charset="0"/>
                        </a:rPr>
                        <a:t/>
                      </a:r>
                      <a:br>
                        <a:rPr lang="vi-VN" sz="2600" b="0" dirty="0" smtClean="0">
                          <a:solidFill>
                            <a:schemeClr val="tx1"/>
                          </a:solidFill>
                          <a:latin typeface="+mj-lt"/>
                          <a:cs typeface="Arial" panose="020B0604020202020204" pitchFamily="34" charset="0"/>
                        </a:rPr>
                      </a:br>
                      <a:r>
                        <a:rPr lang="vi-VN" sz="2600" b="1" dirty="0" smtClean="0">
                          <a:solidFill>
                            <a:schemeClr val="tx1"/>
                          </a:solidFill>
                          <a:latin typeface="+mj-lt"/>
                          <a:cs typeface="Arial" panose="020B0604020202020204" pitchFamily="34" charset="0"/>
                        </a:rPr>
                        <a:t>Verbatim</a:t>
                      </a:r>
                      <a:r>
                        <a:rPr lang="en-US" sz="2600" b="1" dirty="0" smtClean="0">
                          <a:solidFill>
                            <a:schemeClr val="tx1"/>
                          </a:solidFill>
                          <a:latin typeface="+mj-lt"/>
                          <a:cs typeface="Arial" panose="020B0604020202020204" pitchFamily="34" charset="0"/>
                        </a:rPr>
                        <a:t>: </a:t>
                      </a:r>
                      <a:r>
                        <a:rPr lang="en-US" sz="2600" b="0" i="0" u="none" strike="noStrike" cap="none" spc="0" baseline="0" dirty="0" smtClean="0">
                          <a:ln>
                            <a:noFill/>
                          </a:ln>
                          <a:solidFill>
                            <a:schemeClr val="tx1"/>
                          </a:solidFill>
                          <a:effectLst/>
                          <a:uFillTx/>
                          <a:latin typeface="+mj-lt"/>
                          <a:ea typeface="+mn-ea"/>
                          <a:cs typeface="+mn-cs"/>
                          <a:sym typeface="Helvetica Light"/>
                        </a:rPr>
                        <a:t>Nokia 6.1+ nhé .. 4tr.. Màn hình 5.8 cũng gần 6' r. </a:t>
                      </a:r>
                      <a:r>
                        <a:rPr lang="en-US" sz="2600" b="0" i="0" u="none" strike="noStrike" cap="none" spc="0" baseline="0" dirty="0" smtClean="0">
                          <a:ln>
                            <a:noFill/>
                          </a:ln>
                          <a:solidFill>
                            <a:srgbClr val="0070C0"/>
                          </a:solidFill>
                          <a:effectLst/>
                          <a:uFillTx/>
                          <a:latin typeface="+mj-lt"/>
                          <a:ea typeface="+mn-ea"/>
                          <a:cs typeface="+mn-cs"/>
                          <a:sym typeface="Helvetica Light"/>
                        </a:rPr>
                        <a:t>Thiết kế đẹp hiệu năng tốt</a:t>
                      </a:r>
                      <a:r>
                        <a:rPr lang="en-US" sz="2600" b="0" i="0" u="none" strike="noStrike" cap="none" spc="0" baseline="0" dirty="0" smtClean="0">
                          <a:ln>
                            <a:noFill/>
                          </a:ln>
                          <a:solidFill>
                            <a:schemeClr val="tx1"/>
                          </a:solidFill>
                          <a:effectLst/>
                          <a:uFillTx/>
                          <a:latin typeface="+mj-lt"/>
                          <a:ea typeface="+mn-ea"/>
                          <a:cs typeface="+mn-cs"/>
                          <a:sym typeface="Helvetica Light"/>
                        </a:rPr>
                        <a:t>.. </a:t>
                      </a:r>
                      <a:r>
                        <a:rPr lang="en-US" sz="2600" b="0" i="0" u="none" strike="noStrike" cap="none" spc="0" baseline="0" dirty="0" err="1" smtClean="0">
                          <a:ln>
                            <a:noFill/>
                          </a:ln>
                          <a:solidFill>
                            <a:schemeClr val="tx1"/>
                          </a:solidFill>
                          <a:effectLst/>
                          <a:uFillTx/>
                          <a:latin typeface="+mj-lt"/>
                          <a:ea typeface="+mn-ea"/>
                          <a:cs typeface="+mn-cs"/>
                          <a:sym typeface="Helvetica Light"/>
                        </a:rPr>
                        <a:t>Ko</a:t>
                      </a:r>
                      <a:r>
                        <a:rPr lang="en-US" sz="2600" b="0" i="0" u="none" strike="noStrike" cap="none" spc="0" baseline="0" dirty="0" smtClean="0">
                          <a:ln>
                            <a:noFill/>
                          </a:ln>
                          <a:solidFill>
                            <a:schemeClr val="tx1"/>
                          </a:solidFill>
                          <a:effectLst/>
                          <a:uFillTx/>
                          <a:latin typeface="+mj-lt"/>
                          <a:ea typeface="+mn-ea"/>
                          <a:cs typeface="+mn-cs"/>
                          <a:sym typeface="Helvetica Light"/>
                        </a:rPr>
                        <a:t> có gì phải bàn..– </a:t>
                      </a:r>
                      <a:r>
                        <a:rPr lang="en-US" sz="2600" b="0" i="0" u="none" strike="noStrike" cap="none" spc="0" baseline="0" dirty="0" smtClean="0">
                          <a:ln>
                            <a:noFill/>
                          </a:ln>
                          <a:solidFill>
                            <a:schemeClr val="tx1"/>
                          </a:solidFill>
                          <a:effectLst/>
                          <a:uFillTx/>
                          <a:latin typeface="+mj-lt"/>
                          <a:ea typeface="+mn-ea"/>
                          <a:cs typeface="+mn-cs"/>
                          <a:sym typeface="Helvetica Light"/>
                          <a:hlinkClick r:id="rId6"/>
                        </a:rPr>
                        <a:t>Link</a:t>
                      </a:r>
                      <a:r>
                        <a:rPr lang="en-US" sz="2600" b="0" i="0" u="none" strike="noStrike" cap="none" spc="0" baseline="0" dirty="0" smtClean="0">
                          <a:ln>
                            <a:noFill/>
                          </a:ln>
                          <a:solidFill>
                            <a:schemeClr val="tx1"/>
                          </a:solidFill>
                          <a:effectLst/>
                          <a:uFillTx/>
                          <a:latin typeface="+mj-lt"/>
                          <a:ea typeface="+mn-ea"/>
                          <a:cs typeface="+mn-cs"/>
                          <a:sym typeface="Helvetica Light"/>
                        </a:rPr>
                        <a:t> (Oct 07, 2019 08:21 PM</a:t>
                      </a:r>
                      <a:r>
                        <a:rPr lang="nb-NO" sz="2600" b="0" i="0" u="none" strike="noStrike" cap="none" spc="0" baseline="0" dirty="0" smtClean="0">
                          <a:ln>
                            <a:noFill/>
                          </a:ln>
                          <a:solidFill>
                            <a:schemeClr val="tx1"/>
                          </a:solidFill>
                          <a:effectLst/>
                          <a:uFillTx/>
                          <a:latin typeface="+mj-lt"/>
                          <a:ea typeface="+mn-ea"/>
                          <a:cs typeface="+mn-cs"/>
                          <a:sym typeface="Helvetica Light"/>
                        </a:rPr>
                        <a:t>).</a:t>
                      </a:r>
                    </a:p>
                    <a:p>
                      <a:pPr algn="l"/>
                      <a:r>
                        <a:rPr lang="nb-NO" sz="2600" b="1" i="0" u="none" strike="noStrike" cap="none" spc="0" baseline="0" dirty="0" smtClean="0">
                          <a:ln>
                            <a:noFill/>
                          </a:ln>
                          <a:solidFill>
                            <a:schemeClr val="tx1"/>
                          </a:solidFill>
                          <a:effectLst/>
                          <a:uFillTx/>
                          <a:latin typeface="+mj-lt"/>
                          <a:ea typeface="+mn-ea"/>
                          <a:cs typeface="+mn-cs"/>
                          <a:sym typeface="Helvetica Light"/>
                        </a:rPr>
                        <a:t>Verbatim</a:t>
                      </a:r>
                      <a:r>
                        <a:rPr lang="nb-NO" sz="2600" b="0" i="0" u="none" strike="noStrike" cap="none" spc="0" baseline="0" dirty="0" smtClean="0">
                          <a:ln>
                            <a:noFill/>
                          </a:ln>
                          <a:solidFill>
                            <a:schemeClr val="tx1"/>
                          </a:solidFill>
                          <a:effectLst/>
                          <a:uFillTx/>
                          <a:latin typeface="+mj-lt"/>
                          <a:ea typeface="+mn-ea"/>
                          <a:cs typeface="+mn-cs"/>
                          <a:sym typeface="Helvetica Light"/>
                        </a:rPr>
                        <a:t>: </a:t>
                      </a:r>
                      <a:r>
                        <a:rPr lang="vi-VN" sz="2600" b="0" i="0" u="none" strike="noStrike" cap="none" spc="0" baseline="0" dirty="0" smtClean="0">
                          <a:ln>
                            <a:noFill/>
                          </a:ln>
                          <a:solidFill>
                            <a:schemeClr val="tx1"/>
                          </a:solidFill>
                          <a:effectLst/>
                          <a:uFillTx/>
                          <a:latin typeface="+mj-lt"/>
                          <a:ea typeface="+mn-ea"/>
                          <a:cs typeface="+mn-cs"/>
                          <a:sym typeface="Helvetica Light"/>
                        </a:rPr>
                        <a:t>Làm máy phụ chơi vui cũng được rồi, </a:t>
                      </a:r>
                      <a:r>
                        <a:rPr lang="vi-VN" sz="2600" b="0" i="0" u="none" strike="noStrike" cap="none" spc="0" baseline="0" dirty="0" smtClean="0">
                          <a:ln>
                            <a:noFill/>
                          </a:ln>
                          <a:solidFill>
                            <a:srgbClr val="0070C0"/>
                          </a:solidFill>
                          <a:effectLst/>
                          <a:uFillTx/>
                          <a:latin typeface="+mj-lt"/>
                          <a:ea typeface="+mn-ea"/>
                          <a:cs typeface="+mn-cs"/>
                          <a:sym typeface="Helvetica Light"/>
                        </a:rPr>
                        <a:t>máy đẹp quá</a:t>
                      </a:r>
                      <a:r>
                        <a:rPr lang="en-US" sz="2600" b="0" i="0" u="none" strike="noStrike" cap="none" spc="0" baseline="0" dirty="0" smtClean="0">
                          <a:ln>
                            <a:noFill/>
                          </a:ln>
                          <a:solidFill>
                            <a:schemeClr val="tx1"/>
                          </a:solidFill>
                          <a:effectLst/>
                          <a:uFillTx/>
                          <a:latin typeface="+mj-lt"/>
                          <a:ea typeface="+mn-ea"/>
                          <a:cs typeface="+mn-cs"/>
                          <a:sym typeface="Helvetica Light"/>
                        </a:rPr>
                        <a:t>- </a:t>
                      </a:r>
                      <a:r>
                        <a:rPr lang="en-US" sz="2600" b="0" i="0" u="none" strike="noStrike" cap="none" spc="0" baseline="0" dirty="0" smtClean="0">
                          <a:ln>
                            <a:noFill/>
                          </a:ln>
                          <a:solidFill>
                            <a:schemeClr val="tx1"/>
                          </a:solidFill>
                          <a:effectLst/>
                          <a:uFillTx/>
                          <a:latin typeface="+mj-lt"/>
                          <a:ea typeface="+mn-ea"/>
                          <a:cs typeface="+mn-cs"/>
                          <a:sym typeface="Helvetica Light"/>
                          <a:hlinkClick r:id="rId7"/>
                        </a:rPr>
                        <a:t>Link</a:t>
                      </a:r>
                      <a:r>
                        <a:rPr lang="en-US" sz="2600" b="0" i="0" u="none" strike="noStrike" cap="none" spc="0" baseline="0" dirty="0" smtClean="0">
                          <a:ln>
                            <a:noFill/>
                          </a:ln>
                          <a:solidFill>
                            <a:schemeClr val="tx1"/>
                          </a:solidFill>
                          <a:effectLst/>
                          <a:uFillTx/>
                          <a:latin typeface="+mj-lt"/>
                          <a:ea typeface="+mn-ea"/>
                          <a:cs typeface="+mn-cs"/>
                          <a:sym typeface="Helvetica Light"/>
                        </a:rPr>
                        <a:t> (Oct 02, 2019 03:59 PM)</a:t>
                      </a:r>
                      <a:endParaRPr lang="nb-NO" sz="2600" b="0" i="0" u="none" strike="noStrike" cap="none" spc="0" baseline="0" dirty="0" smtClean="0">
                        <a:ln>
                          <a:noFill/>
                        </a:ln>
                        <a:solidFill>
                          <a:schemeClr val="tx1"/>
                        </a:solidFill>
                        <a:effectLst/>
                        <a:uFillTx/>
                        <a:latin typeface="+mj-lt"/>
                        <a:ea typeface="+mn-ea"/>
                        <a:cs typeface="+mn-cs"/>
                        <a:sym typeface="Helvetica Light"/>
                      </a:endParaRPr>
                    </a:p>
                    <a:p>
                      <a:pPr algn="l"/>
                      <a:r>
                        <a:rPr lang="en-US" sz="2600" b="1" i="0" u="none" strike="noStrike" cap="none" spc="0" baseline="0" dirty="0" smtClean="0">
                          <a:ln>
                            <a:noFill/>
                          </a:ln>
                          <a:solidFill>
                            <a:schemeClr val="tx1"/>
                          </a:solidFill>
                          <a:uFillTx/>
                          <a:latin typeface="+mj-lt"/>
                          <a:ea typeface="+mn-ea"/>
                          <a:cs typeface="Arial" panose="020B0604020202020204" pitchFamily="34" charset="0"/>
                          <a:sym typeface="Helvetica Light"/>
                        </a:rPr>
                        <a:t>    [</a:t>
                      </a:r>
                      <a:r>
                        <a:rPr lang="en-US" sz="2600" b="1" i="0" u="none" strike="noStrike" cap="none" spc="0" baseline="0" dirty="0" err="1" smtClean="0">
                          <a:ln>
                            <a:noFill/>
                          </a:ln>
                          <a:solidFill>
                            <a:schemeClr val="tx1"/>
                          </a:solidFill>
                          <a:uFillTx/>
                          <a:latin typeface="+mj-lt"/>
                          <a:ea typeface="+mn-ea"/>
                          <a:cs typeface="Arial" panose="020B0604020202020204" pitchFamily="34" charset="0"/>
                          <a:sym typeface="Helvetica Light"/>
                        </a:rPr>
                        <a:t>OS_Upgrade</a:t>
                      </a:r>
                      <a:r>
                        <a:rPr lang="en-US" sz="2600" b="1" i="0" u="none" strike="noStrike" cap="none" spc="0" baseline="0" dirty="0" smtClean="0">
                          <a:ln>
                            <a:noFill/>
                          </a:ln>
                          <a:solidFill>
                            <a:schemeClr val="tx1"/>
                          </a:solidFill>
                          <a:uFillTx/>
                          <a:latin typeface="+mj-lt"/>
                          <a:ea typeface="+mn-ea"/>
                          <a:cs typeface="Arial" panose="020B0604020202020204" pitchFamily="34" charset="0"/>
                          <a:sym typeface="Helvetica Light"/>
                        </a:rPr>
                        <a:t>] Users are satisfied about </a:t>
                      </a:r>
                      <a:r>
                        <a:rPr lang="en-US" sz="2600" b="1" i="0" u="none" strike="noStrike" cap="none" spc="0" baseline="0" dirty="0" err="1" smtClean="0">
                          <a:ln>
                            <a:noFill/>
                          </a:ln>
                          <a:solidFill>
                            <a:schemeClr val="tx1"/>
                          </a:solidFill>
                          <a:uFillTx/>
                          <a:latin typeface="+mj-lt"/>
                          <a:ea typeface="+mn-ea"/>
                          <a:cs typeface="Arial" panose="020B0604020202020204" pitchFamily="34" charset="0"/>
                          <a:sym typeface="Helvetica Light"/>
                        </a:rPr>
                        <a:t>OS_Upgrade</a:t>
                      </a:r>
                      <a:r>
                        <a:rPr lang="en-US" sz="2600" b="1" i="0" u="none" strike="noStrike" cap="none" spc="0" baseline="0" dirty="0" smtClean="0">
                          <a:ln>
                            <a:noFill/>
                          </a:ln>
                          <a:solidFill>
                            <a:schemeClr val="tx1"/>
                          </a:solidFill>
                          <a:uFillTx/>
                          <a:latin typeface="+mj-lt"/>
                          <a:ea typeface="+mn-ea"/>
                          <a:cs typeface="Arial" panose="020B0604020202020204" pitchFamily="34" charset="0"/>
                          <a:sym typeface="Helvetica Light"/>
                        </a:rPr>
                        <a:t>.</a:t>
                      </a:r>
                    </a:p>
                    <a:p>
                      <a:pPr algn="l"/>
                      <a:r>
                        <a:rPr lang="vi-VN" sz="2600" b="1" i="0" u="none" strike="noStrike" cap="none" spc="0" baseline="0" dirty="0" smtClean="0">
                          <a:ln>
                            <a:noFill/>
                          </a:ln>
                          <a:solidFill>
                            <a:schemeClr val="tx1"/>
                          </a:solidFill>
                          <a:uFillTx/>
                          <a:latin typeface="+mj-lt"/>
                          <a:ea typeface="+mn-ea"/>
                          <a:cs typeface="Arial" panose="020B0604020202020204" pitchFamily="34" charset="0"/>
                          <a:sym typeface="Helvetica Light"/>
                        </a:rPr>
                        <a:t>Verbatim</a:t>
                      </a:r>
                      <a:r>
                        <a:rPr lang="en-US" sz="2600" b="1" i="0" u="none" strike="noStrike" cap="none" spc="0" baseline="0" dirty="0" smtClean="0">
                          <a:ln>
                            <a:noFill/>
                          </a:ln>
                          <a:solidFill>
                            <a:schemeClr val="tx1"/>
                          </a:solidFill>
                          <a:uFillTx/>
                          <a:latin typeface="+mj-lt"/>
                          <a:ea typeface="+mn-ea"/>
                          <a:cs typeface="Arial" panose="020B0604020202020204" pitchFamily="34" charset="0"/>
                          <a:sym typeface="Helvetica Light"/>
                        </a:rPr>
                        <a:t>: </a:t>
                      </a:r>
                      <a:r>
                        <a:rPr lang="vi-VN" sz="2600" b="0" i="0" u="none" strike="noStrike" cap="none" spc="0" baseline="0" dirty="0" smtClean="0">
                          <a:ln>
                            <a:noFill/>
                          </a:ln>
                          <a:solidFill>
                            <a:schemeClr val="tx1"/>
                          </a:solidFill>
                          <a:effectLst/>
                          <a:uFillTx/>
                          <a:latin typeface="+mj-lt"/>
                          <a:ea typeface="+mn-ea"/>
                          <a:cs typeface="+mn-cs"/>
                          <a:sym typeface="Helvetica Light"/>
                        </a:rPr>
                        <a:t>Nokia Mobile . Cảm ơn Nokia. Do tôi chưa sao lưu nên hệ thống chưa ổn. </a:t>
                      </a:r>
                      <a:r>
                        <a:rPr lang="vi-VN" sz="2600" b="0" i="0" u="none" strike="noStrike" cap="none" spc="0" baseline="0" dirty="0" smtClean="0">
                          <a:ln>
                            <a:noFill/>
                          </a:ln>
                          <a:solidFill>
                            <a:srgbClr val="0070C0"/>
                          </a:solidFill>
                          <a:effectLst/>
                          <a:uFillTx/>
                          <a:latin typeface="+mj-lt"/>
                          <a:ea typeface="+mn-ea"/>
                          <a:cs typeface="+mn-cs"/>
                          <a:sym typeface="Helvetica Light"/>
                        </a:rPr>
                        <a:t>Hiện tại android 10 hoạt động khá tốt và mượt</a:t>
                      </a:r>
                      <a:r>
                        <a:rPr lang="vi-VN" sz="2600" b="0" i="0" u="none" strike="noStrike" cap="none" spc="0" baseline="0" dirty="0" smtClean="0">
                          <a:ln>
                            <a:noFill/>
                          </a:ln>
                          <a:solidFill>
                            <a:schemeClr val="tx1"/>
                          </a:solidFill>
                          <a:effectLst/>
                          <a:uFillTx/>
                          <a:latin typeface="+mj-lt"/>
                          <a:ea typeface="+mn-ea"/>
                          <a:cs typeface="+mn-cs"/>
                          <a:sym typeface="Helvetica Light"/>
                        </a:rPr>
                        <a:t>. Chúc NOKIA thành công !</a:t>
                      </a:r>
                      <a:r>
                        <a:rPr lang="en-US" sz="2600" b="0" i="0" u="none" strike="noStrike" cap="none" spc="0" baseline="0" dirty="0" smtClean="0">
                          <a:ln>
                            <a:noFill/>
                          </a:ln>
                          <a:solidFill>
                            <a:schemeClr val="tx1"/>
                          </a:solidFill>
                          <a:effectLst/>
                          <a:uFillTx/>
                          <a:latin typeface="+mj-lt"/>
                          <a:ea typeface="+mn-ea"/>
                          <a:cs typeface="+mn-cs"/>
                          <a:sym typeface="Helvetica Light"/>
                        </a:rPr>
                        <a:t>- </a:t>
                      </a:r>
                      <a:r>
                        <a:rPr lang="en-US" sz="2600" b="0" i="0" u="none" strike="noStrike" cap="none" spc="0" baseline="0" dirty="0" smtClean="0">
                          <a:ln>
                            <a:noFill/>
                          </a:ln>
                          <a:solidFill>
                            <a:schemeClr val="tx1"/>
                          </a:solidFill>
                          <a:effectLst/>
                          <a:uFillTx/>
                          <a:latin typeface="+mj-lt"/>
                          <a:ea typeface="+mn-ea"/>
                          <a:cs typeface="+mn-cs"/>
                          <a:sym typeface="Helvetica Light"/>
                          <a:hlinkClick r:id="rId8"/>
                        </a:rPr>
                        <a:t>Link</a:t>
                      </a:r>
                      <a:r>
                        <a:rPr lang="en-US" sz="2600" b="0" i="0" u="none" strike="noStrike" cap="none" spc="0" baseline="0" dirty="0" smtClean="0">
                          <a:ln>
                            <a:noFill/>
                          </a:ln>
                          <a:solidFill>
                            <a:schemeClr val="tx1"/>
                          </a:solidFill>
                          <a:effectLst/>
                          <a:uFillTx/>
                          <a:latin typeface="+mj-lt"/>
                          <a:ea typeface="+mn-ea"/>
                          <a:cs typeface="+mn-cs"/>
                          <a:sym typeface="Helvetica Light"/>
                        </a:rPr>
                        <a:t> (Oct 12, 2019 09:08 PM)</a:t>
                      </a:r>
                      <a:r>
                        <a:rPr lang="vi-VN" sz="2600" b="0" i="0" u="none" strike="noStrike" cap="none" spc="0" baseline="0" dirty="0" smtClean="0">
                          <a:ln>
                            <a:noFill/>
                          </a:ln>
                          <a:solidFill>
                            <a:schemeClr val="tx1"/>
                          </a:solidFill>
                          <a:uFillTx/>
                          <a:latin typeface="+mj-lt"/>
                          <a:ea typeface="+mn-ea"/>
                          <a:cs typeface="Arial" panose="020B0604020202020204" pitchFamily="34" charset="0"/>
                          <a:sym typeface="Helvetica Light"/>
                        </a:rPr>
                        <a:t/>
                      </a:r>
                      <a:br>
                        <a:rPr lang="vi-VN" sz="2600" b="0" i="0" u="none" strike="noStrike" cap="none" spc="0" baseline="0" dirty="0" smtClean="0">
                          <a:ln>
                            <a:noFill/>
                          </a:ln>
                          <a:solidFill>
                            <a:schemeClr val="tx1"/>
                          </a:solidFill>
                          <a:uFillTx/>
                          <a:latin typeface="+mj-lt"/>
                          <a:ea typeface="+mn-ea"/>
                          <a:cs typeface="Arial" panose="020B0604020202020204" pitchFamily="34" charset="0"/>
                          <a:sym typeface="Helvetica Light"/>
                        </a:rPr>
                      </a:br>
                      <a:endParaRPr lang="en-US" sz="2600" b="0" i="0" u="none" strike="noStrike" cap="none" spc="0" baseline="0" dirty="0">
                        <a:ln>
                          <a:noFill/>
                        </a:ln>
                        <a:solidFill>
                          <a:schemeClr val="tx1"/>
                        </a:solidFill>
                        <a:effectLst/>
                        <a:uFillTx/>
                        <a:latin typeface="+mj-lt"/>
                        <a:ea typeface="+mn-ea"/>
                        <a:cs typeface="+mn-cs"/>
                        <a:sym typeface="Helvetica Light"/>
                      </a:endParaRPr>
                    </a:p>
                  </a:txBody>
                  <a:tcPr>
                    <a:lnL w="38100" cap="flat" cmpd="sng" algn="ctr">
                      <a:solidFill>
                        <a:srgbClr val="5A9EF0"/>
                      </a:solidFill>
                      <a:prstDash val="sysDash"/>
                      <a:round/>
                      <a:headEnd type="none" w="med" len="med"/>
                      <a:tailEnd type="none" w="med" len="med"/>
                    </a:lnL>
                    <a:lnR w="38100" cap="flat" cmpd="sng" algn="ctr">
                      <a:solidFill>
                        <a:srgbClr val="5A9EF0"/>
                      </a:solidFill>
                      <a:prstDash val="sysDash"/>
                      <a:round/>
                      <a:headEnd type="none" w="med" len="med"/>
                      <a:tailEnd type="none" w="med" len="med"/>
                    </a:lnR>
                    <a:lnT w="38100" cap="flat" cmpd="sng" algn="ctr">
                      <a:solidFill>
                        <a:srgbClr val="5A9EF0"/>
                      </a:solidFill>
                      <a:prstDash val="sysDash"/>
                      <a:round/>
                      <a:headEnd type="none" w="med" len="med"/>
                      <a:tailEnd type="none" w="med" len="med"/>
                    </a:lnT>
                    <a:lnB w="38100" cap="flat" cmpd="sng" algn="ctr">
                      <a:solidFill>
                        <a:srgbClr val="5A9EF0"/>
                      </a:solidFill>
                      <a:prstDash val="sysDash"/>
                      <a:round/>
                      <a:headEnd type="none" w="med" len="med"/>
                      <a:tailEnd type="none" w="med" len="med"/>
                    </a:lnB>
                  </a:tcPr>
                </a:tc>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endParaRPr lang="en-US" sz="2600" b="0" dirty="0">
                        <a:solidFill>
                          <a:schemeClr val="tx1"/>
                        </a:solidFill>
                        <a:latin typeface="+mj-lt"/>
                        <a:cs typeface="Arial" panose="020B0604020202020204" pitchFamily="34" charset="0"/>
                      </a:endParaRPr>
                    </a:p>
                  </a:txBody>
                  <a:tcPr>
                    <a:lnL w="38100" cap="flat" cmpd="sng" algn="ctr">
                      <a:solidFill>
                        <a:srgbClr val="5A9EF0"/>
                      </a:solidFill>
                      <a:prstDash val="sysDash"/>
                      <a:round/>
                      <a:headEnd type="none" w="med" len="med"/>
                      <a:tailEnd type="none" w="med" len="med"/>
                    </a:lnL>
                    <a:lnR w="38100" cap="flat" cmpd="sng" algn="ctr">
                      <a:solidFill>
                        <a:srgbClr val="A33123"/>
                      </a:solidFill>
                      <a:prstDash val="sysDash"/>
                      <a:round/>
                      <a:headEnd type="none" w="med" len="med"/>
                      <a:tailEnd type="none" w="med" len="med"/>
                    </a:lnR>
                    <a:lnT w="28575" cap="flat" cmpd="sng" algn="ctr">
                      <a:noFill/>
                      <a:prstDash val="sysDash"/>
                      <a:round/>
                      <a:headEnd type="none" w="med" len="med"/>
                      <a:tailEnd type="none" w="med" len="med"/>
                    </a:lnT>
                    <a:lnB w="28575" cap="flat" cmpd="sng" algn="ctr">
                      <a:no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indent="0" algn="l" defTabSz="825481" rtl="0" eaLnBrk="1" fontAlgn="auto" latinLnBrk="0" hangingPunct="1">
                        <a:lnSpc>
                          <a:spcPct val="100000"/>
                        </a:lnSpc>
                        <a:spcBef>
                          <a:spcPts val="0"/>
                        </a:spcBef>
                        <a:spcAft>
                          <a:spcPts val="0"/>
                        </a:spcAft>
                        <a:buClrTx/>
                        <a:buSzTx/>
                        <a:buFontTx/>
                        <a:buNone/>
                        <a:tabLst/>
                        <a:defRPr/>
                      </a:pPr>
                      <a:r>
                        <a:rPr lang="en-US" sz="2600" b="1" dirty="0">
                          <a:solidFill>
                            <a:schemeClr val="tx1"/>
                          </a:solidFill>
                          <a:latin typeface="+mj-lt"/>
                          <a:cs typeface="Arial" panose="020B0604020202020204" pitchFamily="34" charset="0"/>
                        </a:rPr>
                        <a:t> </a:t>
                      </a:r>
                      <a:r>
                        <a:rPr lang="en-US" sz="2600" b="1" dirty="0" smtClean="0">
                          <a:solidFill>
                            <a:schemeClr val="tx1"/>
                          </a:solidFill>
                          <a:latin typeface="+mj-lt"/>
                          <a:cs typeface="Arial" panose="020B0604020202020204" pitchFamily="34" charset="0"/>
                        </a:rPr>
                        <a:t>    [Function</a:t>
                      </a:r>
                      <a:r>
                        <a:rPr lang="vi-VN" sz="2600" b="1" dirty="0" smtClean="0">
                          <a:solidFill>
                            <a:schemeClr val="tx1"/>
                          </a:solidFill>
                          <a:latin typeface="+mj-lt"/>
                          <a:cs typeface="Arial" panose="020B0604020202020204" pitchFamily="34" charset="0"/>
                        </a:rPr>
                        <a:t>]</a:t>
                      </a:r>
                      <a:r>
                        <a:rPr lang="en-US" sz="2600" b="1" baseline="0" dirty="0" smtClean="0">
                          <a:solidFill>
                            <a:schemeClr val="tx1"/>
                          </a:solidFill>
                          <a:latin typeface="+mj-lt"/>
                          <a:cs typeface="Arial" panose="020B0604020202020204" pitchFamily="34" charset="0"/>
                        </a:rPr>
                        <a:t> </a:t>
                      </a:r>
                      <a:r>
                        <a:rPr lang="en-US" sz="2600" b="1" i="0" u="none" strike="noStrike" cap="none" spc="0" baseline="0" dirty="0" smtClean="0">
                          <a:ln>
                            <a:noFill/>
                          </a:ln>
                          <a:solidFill>
                            <a:schemeClr val="tx1"/>
                          </a:solidFill>
                          <a:uFillTx/>
                          <a:latin typeface="+mj-lt"/>
                          <a:ea typeface="+mn-ea"/>
                          <a:cs typeface="Arial" panose="020B0604020202020204" pitchFamily="34" charset="0"/>
                          <a:sym typeface="Helvetica Light"/>
                        </a:rPr>
                        <a:t>Users complain about Security</a:t>
                      </a:r>
                    </a:p>
                    <a:p>
                      <a:pPr marL="0" marR="0" indent="0" algn="l" defTabSz="825481" rtl="0" eaLnBrk="1" fontAlgn="auto" latinLnBrk="0" hangingPunct="1">
                        <a:lnSpc>
                          <a:spcPct val="100000"/>
                        </a:lnSpc>
                        <a:spcBef>
                          <a:spcPts val="0"/>
                        </a:spcBef>
                        <a:spcAft>
                          <a:spcPts val="0"/>
                        </a:spcAft>
                        <a:buClrTx/>
                        <a:buSzTx/>
                        <a:buFontTx/>
                        <a:buNone/>
                        <a:tabLst/>
                        <a:defRPr/>
                      </a:pPr>
                      <a:r>
                        <a:rPr lang="vi-VN" sz="2600" b="1" dirty="0" smtClean="0">
                          <a:solidFill>
                            <a:schemeClr val="tx1"/>
                          </a:solidFill>
                          <a:latin typeface="+mj-lt"/>
                          <a:cs typeface="Arial" panose="020B0604020202020204" pitchFamily="34" charset="0"/>
                        </a:rPr>
                        <a:t>Verbatim</a:t>
                      </a:r>
                      <a:r>
                        <a:rPr lang="en-US" sz="2600" b="1" dirty="0" smtClean="0">
                          <a:solidFill>
                            <a:schemeClr val="tx1"/>
                          </a:solidFill>
                          <a:latin typeface="+mj-lt"/>
                          <a:cs typeface="Arial" panose="020B0604020202020204" pitchFamily="34" charset="0"/>
                        </a:rPr>
                        <a:t>: </a:t>
                      </a:r>
                      <a:r>
                        <a:rPr lang="vi-VN" sz="2600" b="0" i="0" u="none" strike="noStrike" cap="none" spc="0" baseline="0" dirty="0" smtClean="0">
                          <a:ln>
                            <a:noFill/>
                          </a:ln>
                          <a:solidFill>
                            <a:schemeClr val="tx1"/>
                          </a:solidFill>
                          <a:effectLst/>
                          <a:uFillTx/>
                          <a:latin typeface="+mj-lt"/>
                          <a:ea typeface="+mn-ea"/>
                          <a:cs typeface="+mn-cs"/>
                          <a:sym typeface="Helvetica Light"/>
                        </a:rPr>
                        <a:t>Có cách nào cho về android 9 ko ạ. Android 10 chán quá, </a:t>
                      </a:r>
                      <a:r>
                        <a:rPr lang="vi-VN" sz="2600" b="0" i="0" u="none" strike="noStrike" cap="none" spc="0" baseline="0" dirty="0" smtClean="0">
                          <a:ln>
                            <a:noFill/>
                          </a:ln>
                          <a:solidFill>
                            <a:srgbClr val="C00000"/>
                          </a:solidFill>
                          <a:effectLst/>
                          <a:uFillTx/>
                          <a:latin typeface="+mj-lt"/>
                          <a:ea typeface="+mn-ea"/>
                          <a:cs typeface="+mn-cs"/>
                          <a:sym typeface="Helvetica Light"/>
                        </a:rPr>
                        <a:t>mất nhận diện khuôn mặt</a:t>
                      </a:r>
                      <a:r>
                        <a:rPr lang="vi-VN" sz="2600" b="0" i="0" u="none" strike="noStrike" cap="none" spc="0" baseline="0" dirty="0" smtClean="0">
                          <a:ln>
                            <a:noFill/>
                          </a:ln>
                          <a:solidFill>
                            <a:schemeClr val="tx1"/>
                          </a:solidFill>
                          <a:effectLst/>
                          <a:uFillTx/>
                          <a:latin typeface="+mj-lt"/>
                          <a:ea typeface="+mn-ea"/>
                          <a:cs typeface="+mn-cs"/>
                          <a:sym typeface="Helvetica Light"/>
                        </a:rPr>
                        <a:t>, khi vuốt lên toàn hiện 5 ứng dụng vừa sử dụng. Quá thất vọng luôn</a:t>
                      </a:r>
                      <a:r>
                        <a:rPr lang="en-US" sz="2600" b="0" i="0" u="none" strike="noStrike" cap="none" spc="0" baseline="0" dirty="0" smtClean="0">
                          <a:ln>
                            <a:noFill/>
                          </a:ln>
                          <a:solidFill>
                            <a:schemeClr val="tx1"/>
                          </a:solidFill>
                          <a:effectLst/>
                          <a:uFillTx/>
                          <a:latin typeface="+mj-lt"/>
                          <a:ea typeface="+mn-ea"/>
                          <a:cs typeface="+mn-cs"/>
                          <a:sym typeface="Helvetica Light"/>
                        </a:rPr>
                        <a:t>– </a:t>
                      </a:r>
                      <a:r>
                        <a:rPr lang="en-US" sz="2600" b="0" i="0" u="none" strike="noStrike" cap="none" spc="0" baseline="0" dirty="0" smtClean="0">
                          <a:ln>
                            <a:noFill/>
                          </a:ln>
                          <a:solidFill>
                            <a:schemeClr val="tx1"/>
                          </a:solidFill>
                          <a:effectLst/>
                          <a:uFillTx/>
                          <a:latin typeface="+mj-lt"/>
                          <a:ea typeface="+mn-ea"/>
                          <a:cs typeface="+mn-cs"/>
                          <a:sym typeface="Helvetica Light"/>
                          <a:hlinkClick r:id="rId9"/>
                        </a:rPr>
                        <a:t>Link</a:t>
                      </a:r>
                      <a:r>
                        <a:rPr lang="en-US" sz="2600" b="0" i="0" u="none" strike="noStrike" cap="none" spc="0" baseline="0" dirty="0" smtClean="0">
                          <a:ln>
                            <a:noFill/>
                          </a:ln>
                          <a:solidFill>
                            <a:schemeClr val="tx1"/>
                          </a:solidFill>
                          <a:effectLst/>
                          <a:uFillTx/>
                          <a:latin typeface="+mj-lt"/>
                          <a:ea typeface="+mn-ea"/>
                          <a:cs typeface="+mn-cs"/>
                          <a:sym typeface="Helvetica Light"/>
                        </a:rPr>
                        <a:t> (Oct 13, 2019 04:42 PM</a:t>
                      </a:r>
                      <a:r>
                        <a:rPr lang="de-DE" sz="2600" b="0" i="0" u="none" strike="noStrike" cap="none" spc="0" baseline="0" dirty="0" smtClean="0">
                          <a:ln>
                            <a:noFill/>
                          </a:ln>
                          <a:solidFill>
                            <a:schemeClr val="tx1"/>
                          </a:solidFill>
                          <a:effectLst/>
                          <a:uFillTx/>
                          <a:latin typeface="+mj-lt"/>
                          <a:ea typeface="+mn-ea"/>
                          <a:cs typeface="+mn-cs"/>
                          <a:sym typeface="Helvetica Light"/>
                        </a:rPr>
                        <a:t>)</a:t>
                      </a:r>
                      <a:endParaRPr lang="en-US" sz="2600" b="1" dirty="0" smtClean="0">
                        <a:solidFill>
                          <a:schemeClr val="tx1"/>
                        </a:solidFill>
                        <a:latin typeface="+mj-lt"/>
                        <a:cs typeface="Arial" panose="020B0604020202020204" pitchFamily="34" charset="0"/>
                      </a:endParaRPr>
                    </a:p>
                    <a:p>
                      <a:pPr algn="l"/>
                      <a:r>
                        <a:rPr lang="en-US" sz="2600" b="1" dirty="0" smtClean="0">
                          <a:solidFill>
                            <a:schemeClr val="tx1"/>
                          </a:solidFill>
                          <a:latin typeface="+mj-lt"/>
                          <a:cs typeface="Arial" panose="020B0604020202020204" pitchFamily="34" charset="0"/>
                        </a:rPr>
                        <a:t>Verbatim: </a:t>
                      </a:r>
                      <a:r>
                        <a:rPr lang="en-US" sz="2600" b="0" i="0" u="none" strike="noStrike" cap="none" spc="0" baseline="0" dirty="0" smtClean="0">
                          <a:ln>
                            <a:noFill/>
                          </a:ln>
                          <a:solidFill>
                            <a:schemeClr val="tx1"/>
                          </a:solidFill>
                          <a:effectLst/>
                          <a:uFillTx/>
                          <a:latin typeface="+mj-lt"/>
                          <a:ea typeface="+mn-ea"/>
                          <a:cs typeface="+mn-cs"/>
                          <a:sym typeface="Helvetica Light"/>
                        </a:rPr>
                        <a:t>Nokia 8.1 lên android 10 cũng </a:t>
                      </a:r>
                      <a:r>
                        <a:rPr lang="en-US" sz="2600" b="0" i="0" u="none" strike="noStrike" cap="none" spc="0" baseline="0" dirty="0" smtClean="0">
                          <a:ln>
                            <a:noFill/>
                          </a:ln>
                          <a:solidFill>
                            <a:srgbClr val="C00000"/>
                          </a:solidFill>
                          <a:effectLst/>
                          <a:uFillTx/>
                          <a:latin typeface="+mj-lt"/>
                          <a:ea typeface="+mn-ea"/>
                          <a:cs typeface="+mn-cs"/>
                          <a:sym typeface="Helvetica Light"/>
                        </a:rPr>
                        <a:t>bị mất face unlock</a:t>
                      </a:r>
                      <a:r>
                        <a:rPr lang="vi-VN" sz="2600" b="0" i="0" u="none" strike="noStrike" cap="none" spc="0" baseline="0" dirty="0" smtClean="0">
                          <a:ln>
                            <a:noFill/>
                          </a:ln>
                          <a:solidFill>
                            <a:schemeClr val="tx1"/>
                          </a:solidFill>
                          <a:effectLst/>
                          <a:uFillTx/>
                          <a:latin typeface="+mj-lt"/>
                          <a:ea typeface="+mn-ea"/>
                          <a:cs typeface="+mn-cs"/>
                          <a:sym typeface="Helvetica Light"/>
                        </a:rPr>
                        <a:t>.</a:t>
                      </a:r>
                      <a:r>
                        <a:rPr lang="en-US" sz="2600" b="0" i="0" u="none" strike="noStrike" cap="none" spc="0" baseline="0" dirty="0" smtClean="0">
                          <a:ln>
                            <a:noFill/>
                          </a:ln>
                          <a:solidFill>
                            <a:schemeClr val="tx1"/>
                          </a:solidFill>
                          <a:effectLst/>
                          <a:uFillTx/>
                          <a:latin typeface="+mj-lt"/>
                          <a:ea typeface="+mn-ea"/>
                          <a:cs typeface="+mn-cs"/>
                          <a:sym typeface="Helvetica Light"/>
                        </a:rPr>
                        <a:t>– </a:t>
                      </a:r>
                      <a:r>
                        <a:rPr lang="en-US" sz="2600" b="0" i="0" u="none" strike="noStrike" cap="none" spc="0" baseline="0" dirty="0" smtClean="0">
                          <a:ln>
                            <a:noFill/>
                          </a:ln>
                          <a:solidFill>
                            <a:schemeClr val="tx1"/>
                          </a:solidFill>
                          <a:effectLst/>
                          <a:uFillTx/>
                          <a:latin typeface="+mj-lt"/>
                          <a:ea typeface="+mn-ea"/>
                          <a:cs typeface="+mn-cs"/>
                          <a:sym typeface="Helvetica Light"/>
                          <a:hlinkClick r:id="rId10"/>
                        </a:rPr>
                        <a:t>Link</a:t>
                      </a:r>
                      <a:r>
                        <a:rPr lang="en-US" sz="2600" b="0" i="0" u="none" strike="noStrike" cap="none" spc="0" baseline="0" dirty="0" smtClean="0">
                          <a:ln>
                            <a:noFill/>
                          </a:ln>
                          <a:solidFill>
                            <a:schemeClr val="tx1"/>
                          </a:solidFill>
                          <a:effectLst/>
                          <a:uFillTx/>
                          <a:latin typeface="+mj-lt"/>
                          <a:ea typeface="+mn-ea"/>
                          <a:cs typeface="+mn-cs"/>
                          <a:sym typeface="Helvetica Light"/>
                        </a:rPr>
                        <a:t> (Oct 12, 2019 07:17 PM</a:t>
                      </a:r>
                      <a:r>
                        <a:rPr lang="nb-NO" sz="2600" b="0" i="0" u="none" strike="noStrike" cap="none" spc="0" baseline="0" dirty="0" smtClean="0">
                          <a:ln>
                            <a:noFill/>
                          </a:ln>
                          <a:solidFill>
                            <a:schemeClr val="tx1"/>
                          </a:solidFill>
                          <a:effectLst/>
                          <a:uFillTx/>
                          <a:latin typeface="+mj-lt"/>
                          <a:ea typeface="+mn-ea"/>
                          <a:cs typeface="+mn-cs"/>
                          <a:sym typeface="Helvetica Light"/>
                        </a:rPr>
                        <a:t>)</a:t>
                      </a:r>
                    </a:p>
                    <a:p>
                      <a:pPr algn="l"/>
                      <a:r>
                        <a:rPr lang="nb-NO" sz="2600" b="0" i="0" u="none" strike="noStrike" cap="none" spc="0" baseline="0" dirty="0" smtClean="0">
                          <a:ln>
                            <a:noFill/>
                          </a:ln>
                          <a:solidFill>
                            <a:schemeClr val="tx1"/>
                          </a:solidFill>
                          <a:effectLst/>
                          <a:uFillTx/>
                          <a:latin typeface="+mj-lt"/>
                          <a:ea typeface="+mn-ea"/>
                          <a:cs typeface="+mn-cs"/>
                          <a:sym typeface="Helvetica Light"/>
                        </a:rPr>
                        <a:t>     </a:t>
                      </a:r>
                      <a:r>
                        <a:rPr lang="nb-NO" sz="2600" b="1" i="0" u="none" strike="noStrike" cap="none" spc="0" baseline="0" dirty="0" smtClean="0">
                          <a:ln>
                            <a:noFill/>
                          </a:ln>
                          <a:solidFill>
                            <a:schemeClr val="tx1"/>
                          </a:solidFill>
                          <a:effectLst/>
                          <a:uFillTx/>
                          <a:latin typeface="+mj-lt"/>
                          <a:ea typeface="+mn-ea"/>
                          <a:cs typeface="+mn-cs"/>
                          <a:sym typeface="Helvetica Light"/>
                        </a:rPr>
                        <a:t>[Function] </a:t>
                      </a:r>
                      <a:r>
                        <a:rPr lang="en-US" sz="2600" b="1" i="0" u="none" strike="noStrike" cap="none" spc="0" baseline="0" dirty="0" smtClean="0">
                          <a:ln>
                            <a:noFill/>
                          </a:ln>
                          <a:solidFill>
                            <a:schemeClr val="tx1"/>
                          </a:solidFill>
                          <a:uFillTx/>
                          <a:latin typeface="+mj-lt"/>
                          <a:ea typeface="+mn-ea"/>
                          <a:cs typeface="Arial" panose="020B0604020202020204" pitchFamily="34" charset="0"/>
                          <a:sym typeface="Helvetica Light"/>
                        </a:rPr>
                        <a:t>Users complain about Touch</a:t>
                      </a:r>
                    </a:p>
                    <a:p>
                      <a:pPr algn="l"/>
                      <a:r>
                        <a:rPr lang="vi-VN" sz="2600" b="1" dirty="0" smtClean="0">
                          <a:solidFill>
                            <a:schemeClr val="tx1"/>
                          </a:solidFill>
                          <a:latin typeface="+mj-lt"/>
                          <a:cs typeface="Arial" panose="020B0604020202020204" pitchFamily="34" charset="0"/>
                        </a:rPr>
                        <a:t>Verbatim</a:t>
                      </a:r>
                      <a:r>
                        <a:rPr lang="en-US" sz="2600" b="1" dirty="0" smtClean="0">
                          <a:solidFill>
                            <a:schemeClr val="tx1"/>
                          </a:solidFill>
                          <a:latin typeface="+mj-lt"/>
                          <a:cs typeface="Arial" panose="020B0604020202020204" pitchFamily="34" charset="0"/>
                        </a:rPr>
                        <a:t>: </a:t>
                      </a:r>
                      <a:r>
                        <a:rPr lang="vi-VN" sz="2600" b="0" i="0" u="none" strike="noStrike" cap="none" spc="0" baseline="0" dirty="0" smtClean="0">
                          <a:ln>
                            <a:noFill/>
                          </a:ln>
                          <a:solidFill>
                            <a:srgbClr val="C00000"/>
                          </a:solidFill>
                          <a:effectLst/>
                          <a:uFillTx/>
                          <a:latin typeface="+mj-lt"/>
                          <a:ea typeface="+mn-ea"/>
                          <a:cs typeface="+mn-cs"/>
                          <a:sym typeface="Helvetica Light"/>
                        </a:rPr>
                        <a:t>Chơi lq cái cử chỉ mới xài khó quá</a:t>
                      </a:r>
                      <a:r>
                        <a:rPr lang="en-US" sz="2600" b="0" i="0" u="none" strike="noStrike" cap="none" spc="0" baseline="0" dirty="0" smtClean="0">
                          <a:ln>
                            <a:noFill/>
                          </a:ln>
                          <a:solidFill>
                            <a:schemeClr val="tx1"/>
                          </a:solidFill>
                          <a:effectLst/>
                          <a:uFillTx/>
                          <a:latin typeface="+mj-lt"/>
                          <a:ea typeface="+mn-ea"/>
                          <a:cs typeface="+mn-cs"/>
                          <a:sym typeface="Helvetica Light"/>
                        </a:rPr>
                        <a:t>–  </a:t>
                      </a:r>
                      <a:r>
                        <a:rPr lang="en-US" sz="2600" b="0" i="0" u="none" strike="noStrike" cap="none" spc="0" baseline="0" dirty="0" smtClean="0">
                          <a:ln>
                            <a:noFill/>
                          </a:ln>
                          <a:solidFill>
                            <a:schemeClr val="tx1"/>
                          </a:solidFill>
                          <a:effectLst/>
                          <a:uFillTx/>
                          <a:latin typeface="+mj-lt"/>
                          <a:ea typeface="+mn-ea"/>
                          <a:cs typeface="+mn-cs"/>
                          <a:sym typeface="Helvetica Light"/>
                          <a:hlinkClick r:id="rId11"/>
                        </a:rPr>
                        <a:t>Link</a:t>
                      </a:r>
                      <a:r>
                        <a:rPr lang="en-US" sz="2600" b="0" i="0" u="none" strike="noStrike" cap="none" spc="0" baseline="0" dirty="0" smtClean="0">
                          <a:ln>
                            <a:noFill/>
                          </a:ln>
                          <a:solidFill>
                            <a:schemeClr val="tx1"/>
                          </a:solidFill>
                          <a:effectLst/>
                          <a:uFillTx/>
                          <a:latin typeface="+mj-lt"/>
                          <a:ea typeface="+mn-ea"/>
                          <a:cs typeface="+mn-cs"/>
                          <a:sym typeface="Helvetica Light"/>
                        </a:rPr>
                        <a:t> (Oct 11, 2019 05:03 PM</a:t>
                      </a:r>
                      <a:r>
                        <a:rPr lang="nb-NO" sz="2600" b="0" i="0" u="none" strike="noStrike" cap="none" spc="0" baseline="0" dirty="0" smtClean="0">
                          <a:ln>
                            <a:noFill/>
                          </a:ln>
                          <a:solidFill>
                            <a:schemeClr val="tx1"/>
                          </a:solidFill>
                          <a:effectLst/>
                          <a:uFillTx/>
                          <a:latin typeface="+mj-lt"/>
                          <a:ea typeface="+mn-ea"/>
                          <a:cs typeface="+mn-cs"/>
                          <a:sym typeface="Helvetica Light"/>
                        </a:rPr>
                        <a:t>)</a:t>
                      </a:r>
                      <a:endParaRPr lang="vi-VN" sz="2600" b="0" i="0" u="none" strike="noStrike" cap="none" spc="0" baseline="0" dirty="0" smtClean="0">
                        <a:ln>
                          <a:noFill/>
                        </a:ln>
                        <a:solidFill>
                          <a:schemeClr val="tx1"/>
                        </a:solidFill>
                        <a:effectLst/>
                        <a:uFillTx/>
                        <a:latin typeface="+mj-lt"/>
                        <a:ea typeface="+mn-ea"/>
                        <a:cs typeface="+mn-cs"/>
                        <a:sym typeface="Helvetica Light"/>
                      </a:endParaRPr>
                    </a:p>
                    <a:p>
                      <a:pPr algn="l"/>
                      <a:r>
                        <a:rPr lang="vi-VN" sz="2600" b="1" dirty="0" smtClean="0">
                          <a:solidFill>
                            <a:schemeClr val="tx1"/>
                          </a:solidFill>
                          <a:latin typeface="+mj-lt"/>
                          <a:cs typeface="Arial" panose="020B0604020202020204" pitchFamily="34" charset="0"/>
                        </a:rPr>
                        <a:t>Verbatim</a:t>
                      </a:r>
                      <a:r>
                        <a:rPr lang="en-US" sz="2600" b="1" dirty="0" smtClean="0">
                          <a:solidFill>
                            <a:schemeClr val="tx1"/>
                          </a:solidFill>
                          <a:latin typeface="+mj-lt"/>
                          <a:cs typeface="Arial" panose="020B0604020202020204" pitchFamily="34" charset="0"/>
                        </a:rPr>
                        <a:t>: </a:t>
                      </a:r>
                      <a:r>
                        <a:rPr lang="vi-VN" sz="2600" b="0" i="0" u="none" strike="noStrike" cap="none" spc="0" baseline="0" dirty="0" smtClean="0">
                          <a:ln>
                            <a:noFill/>
                          </a:ln>
                          <a:solidFill>
                            <a:schemeClr val="tx1"/>
                          </a:solidFill>
                          <a:effectLst/>
                          <a:uFillTx/>
                          <a:latin typeface="+mj-lt"/>
                          <a:ea typeface="+mn-ea"/>
                          <a:cs typeface="+mn-cs"/>
                          <a:sym typeface="Helvetica Light"/>
                        </a:rPr>
                        <a:t>Cảm ứng màn hình lúc được làm cả không là sao qtv ơi. </a:t>
                      </a:r>
                      <a:r>
                        <a:rPr lang="vi-VN" sz="2600" b="0" i="0" u="none" strike="noStrike" cap="none" spc="0" baseline="0" dirty="0" smtClean="0">
                          <a:ln>
                            <a:noFill/>
                          </a:ln>
                          <a:solidFill>
                            <a:srgbClr val="C00000"/>
                          </a:solidFill>
                          <a:effectLst/>
                          <a:uFillTx/>
                          <a:latin typeface="+mj-lt"/>
                          <a:ea typeface="+mn-ea"/>
                          <a:cs typeface="+mn-cs"/>
                          <a:sym typeface="Helvetica Light"/>
                        </a:rPr>
                        <a:t>Tắt màn hình, mở lại lúc đc lúc không, có cuộc gọi đến lại ko quẹt để trả lời đc</a:t>
                      </a:r>
                      <a:r>
                        <a:rPr lang="vi-VN" sz="2600" b="0" i="0" u="none" strike="noStrike" cap="none" spc="0" baseline="0" dirty="0" smtClean="0">
                          <a:ln>
                            <a:noFill/>
                          </a:ln>
                          <a:solidFill>
                            <a:schemeClr val="tx1"/>
                          </a:solidFill>
                          <a:effectLst/>
                          <a:uFillTx/>
                          <a:latin typeface="+mj-lt"/>
                          <a:ea typeface="+mn-ea"/>
                          <a:cs typeface="+mn-cs"/>
                          <a:sym typeface="Helvetica Light"/>
                        </a:rPr>
                        <a:t>, ức chế ghê.</a:t>
                      </a:r>
                      <a:r>
                        <a:rPr lang="en-US" sz="2600" b="0" i="0" u="none" strike="noStrike" cap="none" spc="0" baseline="0" dirty="0" smtClean="0">
                          <a:ln>
                            <a:noFill/>
                          </a:ln>
                          <a:solidFill>
                            <a:schemeClr val="tx1"/>
                          </a:solidFill>
                          <a:effectLst/>
                          <a:uFillTx/>
                          <a:latin typeface="+mj-lt"/>
                          <a:ea typeface="+mn-ea"/>
                          <a:cs typeface="+mn-cs"/>
                          <a:sym typeface="Helvetica Light"/>
                        </a:rPr>
                        <a:t>- </a:t>
                      </a:r>
                      <a:r>
                        <a:rPr lang="en-US" sz="2600" b="0" i="0" u="none" strike="noStrike" cap="none" spc="0" baseline="0" dirty="0" smtClean="0">
                          <a:ln>
                            <a:noFill/>
                          </a:ln>
                          <a:solidFill>
                            <a:schemeClr val="tx1"/>
                          </a:solidFill>
                          <a:effectLst/>
                          <a:uFillTx/>
                          <a:latin typeface="+mj-lt"/>
                          <a:ea typeface="+mn-ea"/>
                          <a:cs typeface="+mn-cs"/>
                          <a:sym typeface="Helvetica Light"/>
                          <a:hlinkClick r:id="rId12"/>
                        </a:rPr>
                        <a:t>Link</a:t>
                      </a:r>
                      <a:r>
                        <a:rPr lang="en-US" sz="2600" b="0" i="0" u="none" strike="noStrike" cap="none" spc="0" baseline="0" dirty="0" smtClean="0">
                          <a:ln>
                            <a:noFill/>
                          </a:ln>
                          <a:solidFill>
                            <a:schemeClr val="tx1"/>
                          </a:solidFill>
                          <a:effectLst/>
                          <a:uFillTx/>
                          <a:latin typeface="+mj-lt"/>
                          <a:ea typeface="+mn-ea"/>
                          <a:cs typeface="+mn-cs"/>
                          <a:sym typeface="Helvetica Light"/>
                        </a:rPr>
                        <a:t> (Oct 02, 2019 10:11 AM</a:t>
                      </a:r>
                      <a:r>
                        <a:rPr lang="de-DE" sz="2600" b="0" i="0" u="none" strike="noStrike" cap="none" spc="0" baseline="0" dirty="0" smtClean="0">
                          <a:ln>
                            <a:noFill/>
                          </a:ln>
                          <a:solidFill>
                            <a:schemeClr val="tx1"/>
                          </a:solidFill>
                          <a:effectLst/>
                          <a:uFillTx/>
                          <a:latin typeface="+mj-lt"/>
                          <a:ea typeface="+mn-ea"/>
                          <a:cs typeface="+mn-cs"/>
                          <a:sym typeface="Helvetica Light"/>
                        </a:rPr>
                        <a:t>)</a:t>
                      </a:r>
                      <a:r>
                        <a:rPr lang="vi-VN" sz="2600" b="0" i="0" u="none" strike="noStrike" cap="none" spc="0" baseline="0" dirty="0" smtClean="0">
                          <a:ln>
                            <a:noFill/>
                          </a:ln>
                          <a:solidFill>
                            <a:schemeClr val="tx1"/>
                          </a:solidFill>
                          <a:effectLst/>
                          <a:uFillTx/>
                          <a:latin typeface="+mj-lt"/>
                          <a:ea typeface="+mn-ea"/>
                          <a:cs typeface="+mn-cs"/>
                          <a:sym typeface="Helvetica Light"/>
                        </a:rPr>
                        <a:t> </a:t>
                      </a:r>
                      <a:r>
                        <a:rPr lang="en-US" sz="2600" b="0" i="0" u="none" strike="noStrike" cap="none" spc="0" baseline="0" dirty="0" smtClean="0">
                          <a:ln>
                            <a:noFill/>
                          </a:ln>
                          <a:solidFill>
                            <a:schemeClr val="tx1"/>
                          </a:solidFill>
                          <a:effectLst/>
                          <a:uFillTx/>
                          <a:latin typeface="+mj-lt"/>
                          <a:ea typeface="+mn-ea"/>
                          <a:cs typeface="+mn-cs"/>
                          <a:sym typeface="Helvetica Light"/>
                        </a:rPr>
                        <a:t> </a:t>
                      </a:r>
                      <a:endParaRPr lang="en-US" sz="2600" b="0" i="0" u="none" strike="noStrike" cap="none" spc="0" baseline="0" dirty="0">
                        <a:ln>
                          <a:noFill/>
                        </a:ln>
                        <a:solidFill>
                          <a:schemeClr val="tx1"/>
                        </a:solidFill>
                        <a:effectLst/>
                        <a:uFillTx/>
                        <a:latin typeface="+mj-lt"/>
                        <a:ea typeface="+mn-ea"/>
                        <a:cs typeface="Arial" panose="020B0604020202020204" pitchFamily="34" charset="0"/>
                        <a:sym typeface="Helvetica Light"/>
                      </a:endParaRPr>
                    </a:p>
                  </a:txBody>
                  <a:tcPr>
                    <a:lnL w="38100" cap="flat" cmpd="sng" algn="ctr">
                      <a:solidFill>
                        <a:srgbClr val="A33123"/>
                      </a:solidFill>
                      <a:prstDash val="sysDash"/>
                      <a:round/>
                      <a:headEnd type="none" w="med" len="med"/>
                      <a:tailEnd type="none" w="med" len="med"/>
                    </a:lnL>
                    <a:lnR w="38100" cap="flat" cmpd="sng" algn="ctr">
                      <a:solidFill>
                        <a:srgbClr val="A33123"/>
                      </a:solidFill>
                      <a:prstDash val="sysDash"/>
                      <a:round/>
                      <a:headEnd type="none" w="med" len="med"/>
                      <a:tailEnd type="none" w="med" len="med"/>
                    </a:lnR>
                    <a:lnT w="38100" cap="flat" cmpd="sng" algn="ctr">
                      <a:solidFill>
                        <a:srgbClr val="A33123"/>
                      </a:solidFill>
                      <a:prstDash val="sysDash"/>
                      <a:round/>
                      <a:headEnd type="none" w="med" len="med"/>
                      <a:tailEnd type="none" w="med" len="med"/>
                    </a:lnT>
                    <a:lnB w="38100" cap="flat" cmpd="sng" algn="ctr">
                      <a:solidFill>
                        <a:srgbClr val="A33123"/>
                      </a:solidFill>
                      <a:prstDash val="sysDash"/>
                      <a:round/>
                      <a:headEnd type="none" w="med" len="med"/>
                      <a:tailEnd type="none" w="med" len="med"/>
                    </a:lnB>
                  </a:tcPr>
                </a:tc>
                <a:extLst>
                  <a:ext uri="{0D108BD9-81ED-4DB2-BD59-A6C34878D82A}">
                    <a16:rowId xmlns:a16="http://schemas.microsoft.com/office/drawing/2014/main" val="3091367901"/>
                  </a:ext>
                </a:extLst>
              </a:tr>
            </a:tbl>
          </a:graphicData>
        </a:graphic>
      </p:graphicFrame>
      <p:cxnSp>
        <p:nvCxnSpPr>
          <p:cNvPr id="13" name="Straight Connector 12"/>
          <p:cNvCxnSpPr/>
          <p:nvPr/>
        </p:nvCxnSpPr>
        <p:spPr>
          <a:xfrm>
            <a:off x="1742704" y="6196550"/>
            <a:ext cx="21183600" cy="0"/>
          </a:xfrm>
          <a:prstGeom prst="line">
            <a:avLst/>
          </a:prstGeom>
          <a:noFill/>
          <a:ln w="25400" cap="flat">
            <a:solidFill>
              <a:schemeClr val="bg1">
                <a:lumMod val="85000"/>
              </a:schemeClr>
            </a:solidFill>
            <a:prstDash val="solid"/>
            <a:miter lim="400000"/>
          </a:ln>
          <a:effectLst/>
          <a:sp3d/>
        </p:spPr>
        <p:style>
          <a:lnRef idx="0">
            <a:scrgbClr r="0" g="0" b="0"/>
          </a:lnRef>
          <a:fillRef idx="0">
            <a:scrgbClr r="0" g="0" b="0"/>
          </a:fillRef>
          <a:effectRef idx="0">
            <a:scrgbClr r="0" g="0" b="0"/>
          </a:effectRef>
          <a:fontRef idx="none"/>
        </p:style>
      </p:cxnSp>
      <p:graphicFrame>
        <p:nvGraphicFramePr>
          <p:cNvPr id="12" name="Chart 11">
            <a:extLst>
              <a:ext uri="{FF2B5EF4-FFF2-40B4-BE49-F238E27FC236}">
                <a16:creationId xmlns:a16="http://schemas.microsoft.com/office/drawing/2014/main" id="{5B2B1341-3C56-0344-9A94-965879C1F3F5}"/>
              </a:ext>
            </a:extLst>
          </p:cNvPr>
          <p:cNvGraphicFramePr/>
          <p:nvPr>
            <p:extLst>
              <p:ext uri="{D42A27DB-BD31-4B8C-83A1-F6EECF244321}">
                <p14:modId xmlns:p14="http://schemas.microsoft.com/office/powerpoint/2010/main" val="1252048623"/>
              </p:ext>
            </p:extLst>
          </p:nvPr>
        </p:nvGraphicFramePr>
        <p:xfrm>
          <a:off x="1347546" y="2363682"/>
          <a:ext cx="7278121" cy="3832868"/>
        </p:xfrm>
        <a:graphic>
          <a:graphicData uri="http://schemas.openxmlformats.org/drawingml/2006/chart">
            <c:chart xmlns:c="http://schemas.openxmlformats.org/drawingml/2006/chart" xmlns:r="http://schemas.openxmlformats.org/officeDocument/2006/relationships" r:id="rId13"/>
          </a:graphicData>
        </a:graphic>
      </p:graphicFrame>
      <p:sp>
        <p:nvSpPr>
          <p:cNvPr id="3" name="Slide Number Placeholder 2"/>
          <p:cNvSpPr>
            <a:spLocks noGrp="1"/>
          </p:cNvSpPr>
          <p:nvPr>
            <p:ph type="sldNum" sz="quarter" idx="2"/>
          </p:nvPr>
        </p:nvSpPr>
        <p:spPr>
          <a:xfrm>
            <a:off x="3310887" y="785963"/>
            <a:ext cx="400749" cy="425756"/>
          </a:xfrm>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Helvetica" panose="020B0604020202020204" pitchFamily="34" charset="0"/>
                <a:cs typeface="Helvetica" panose="020B0604020202020204" pitchFamily="34" charset="0"/>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37</a:t>
            </a:fld>
            <a:endParaRPr kumimoji="0" lang="en-US" sz="2100" b="1" i="0" u="none" strike="noStrike" kern="0" cap="none" spc="0" normalizeH="0" baseline="0" noProof="0" dirty="0">
              <a:ln>
                <a:noFill/>
              </a:ln>
              <a:solidFill>
                <a:srgbClr val="FFFFFF"/>
              </a:solidFill>
              <a:effectLst/>
              <a:uLnTx/>
              <a:uFillTx/>
              <a:latin typeface="Helvetica" panose="020B0604020202020204" pitchFamily="34" charset="0"/>
              <a:cs typeface="Helvetica" panose="020B0604020202020204" pitchFamily="34" charset="0"/>
              <a:sym typeface="Helvetica"/>
            </a:endParaRPr>
          </a:p>
        </p:txBody>
      </p:sp>
      <p:graphicFrame>
        <p:nvGraphicFramePr>
          <p:cNvPr id="15" name="Chart 14">
            <a:extLst>
              <a:ext uri="{FF2B5EF4-FFF2-40B4-BE49-F238E27FC236}">
                <a16:creationId xmlns:a16="http://schemas.microsoft.com/office/drawing/2014/main" id="{75659013-9368-C44C-A9AB-6C1031028519}"/>
              </a:ext>
            </a:extLst>
          </p:cNvPr>
          <p:cNvGraphicFramePr/>
          <p:nvPr>
            <p:extLst>
              <p:ext uri="{D42A27DB-BD31-4B8C-83A1-F6EECF244321}">
                <p14:modId xmlns:p14="http://schemas.microsoft.com/office/powerpoint/2010/main" val="197012939"/>
              </p:ext>
            </p:extLst>
          </p:nvPr>
        </p:nvGraphicFramePr>
        <p:xfrm>
          <a:off x="16747342" y="2743655"/>
          <a:ext cx="6434994" cy="3452895"/>
        </p:xfrm>
        <a:graphic>
          <a:graphicData uri="http://schemas.openxmlformats.org/drawingml/2006/chart">
            <c:chart xmlns:c="http://schemas.openxmlformats.org/drawingml/2006/chart" xmlns:r="http://schemas.openxmlformats.org/officeDocument/2006/relationships" r:id="rId14"/>
          </a:graphicData>
        </a:graphic>
      </p:graphicFrame>
    </p:spTree>
    <p:extLst>
      <p:ext uri="{BB962C8B-B14F-4D97-AF65-F5344CB8AC3E}">
        <p14:creationId xmlns:p14="http://schemas.microsoft.com/office/powerpoint/2010/main" val="2741740345"/>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3" name="Shape 833"/>
          <p:cNvSpPr/>
          <p:nvPr/>
        </p:nvSpPr>
        <p:spPr>
          <a:xfrm>
            <a:off x="0" y="1929577"/>
            <a:ext cx="24384000" cy="9856846"/>
          </a:xfrm>
          <a:prstGeom prst="rect">
            <a:avLst/>
          </a:prstGeom>
          <a:gradFill flip="none" rotWithShape="1">
            <a:gsLst>
              <a:gs pos="0">
                <a:schemeClr val="accent2"/>
              </a:gs>
              <a:gs pos="100000">
                <a:schemeClr val="accent1"/>
              </a:gs>
            </a:gsLst>
            <a:lin ang="2700000" scaled="1"/>
            <a:tileRect/>
          </a:gradFill>
          <a:ln w="12700">
            <a:miter lim="400000"/>
          </a:ln>
        </p:spPr>
        <p:txBody>
          <a:bodyPr lIns="50799" tIns="50799" rIns="50799" bIns="50799" anchor="ctr"/>
          <a:lstStyle/>
          <a:p>
            <a:pPr marL="0" marR="0" lvl="0" indent="0" algn="ctr" defTabSz="825481"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Calibri"/>
              <a:ea typeface="Calibri"/>
              <a:cs typeface="Calibri"/>
              <a:sym typeface="Helvetica Light"/>
            </a:endParaRP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247" y="434566"/>
            <a:ext cx="7007969" cy="1121275"/>
          </a:xfrm>
          <a:prstGeom prst="rect">
            <a:avLst/>
          </a:prstGeom>
        </p:spPr>
      </p:pic>
      <p:sp>
        <p:nvSpPr>
          <p:cNvPr id="2" name="Rectangle 1"/>
          <p:cNvSpPr/>
          <p:nvPr/>
        </p:nvSpPr>
        <p:spPr>
          <a:xfrm>
            <a:off x="822960" y="5566998"/>
            <a:ext cx="23561040" cy="2862322"/>
          </a:xfrm>
          <a:prstGeom prst="rect">
            <a:avLst/>
          </a:prstGeom>
        </p:spPr>
        <p:txBody>
          <a:bodyPr wrap="square">
            <a:spAutoFit/>
          </a:bodyPr>
          <a:lstStyle/>
          <a:p>
            <a:pPr marL="0" marR="0" lvl="0" indent="0" algn="l" defTabSz="825481" rtl="0" eaLnBrk="1" fontAlgn="auto" latinLnBrk="0" hangingPunct="1">
              <a:lnSpc>
                <a:spcPct val="100000"/>
              </a:lnSpc>
              <a:spcBef>
                <a:spcPts val="0"/>
              </a:spcBef>
              <a:spcAft>
                <a:spcPts val="0"/>
              </a:spcAft>
              <a:buClrTx/>
              <a:buSzTx/>
              <a:buFontTx/>
              <a:buNone/>
              <a:tabLst/>
              <a:defRPr/>
            </a:pPr>
            <a:r>
              <a:rPr kumimoji="0" lang="en-US" altLang="en-US" sz="8000" b="1" i="0" u="none" strike="noStrike" kern="0" cap="none" spc="0" normalizeH="0" baseline="0" noProof="0" dirty="0">
                <a:ln>
                  <a:noFill/>
                </a:ln>
                <a:solidFill>
                  <a:srgbClr val="FFFFFF"/>
                </a:solidFill>
                <a:effectLst/>
                <a:uLnTx/>
                <a:uFillTx/>
                <a:latin typeface="Arial"/>
                <a:ea typeface="Roboto" panose="02000000000000000000" pitchFamily="2" charset="0"/>
                <a:cs typeface="Roboto" panose="02000000000000000000" pitchFamily="2" charset="0"/>
                <a:sym typeface="Helvetica Light"/>
              </a:rPr>
              <a:t>COMPETITORS OVERVIEW</a:t>
            </a:r>
          </a:p>
          <a:p>
            <a:pPr marL="685800" marR="0" lvl="0" indent="-685800" algn="l" defTabSz="825481"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en-US" sz="5000" b="0" i="0" u="none" strike="noStrike" kern="0" cap="none" spc="0" normalizeH="0" baseline="0" noProof="0" dirty="0">
                <a:ln>
                  <a:noFill/>
                </a:ln>
                <a:solidFill>
                  <a:srgbClr val="FFFFFF"/>
                </a:solidFill>
                <a:effectLst/>
                <a:uLnTx/>
                <a:uFillTx/>
                <a:latin typeface="Arial"/>
                <a:ea typeface="Roboto" panose="02000000000000000000" pitchFamily="2" charset="0"/>
                <a:cs typeface="Roboto" panose="02000000000000000000" pitchFamily="2" charset="0"/>
                <a:sym typeface="Helvetica Light"/>
              </a:rPr>
              <a:t>Key products </a:t>
            </a:r>
          </a:p>
          <a:p>
            <a:pPr marL="685800" marR="0" lvl="0" indent="-685800" algn="l" defTabSz="825481"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en-US" sz="5000" b="0" i="0" u="none" strike="noStrike" kern="0" cap="none" spc="0" normalizeH="0" baseline="0" noProof="0" dirty="0">
                <a:ln>
                  <a:noFill/>
                </a:ln>
                <a:solidFill>
                  <a:srgbClr val="FFFFFF"/>
                </a:solidFill>
                <a:effectLst/>
                <a:uLnTx/>
                <a:uFillTx/>
                <a:latin typeface="Arial"/>
                <a:ea typeface="Roboto" panose="02000000000000000000" pitchFamily="2" charset="0"/>
                <a:cs typeface="Roboto" panose="02000000000000000000" pitchFamily="2" charset="0"/>
                <a:sym typeface="Helvetica Light"/>
              </a:rPr>
              <a:t>Main tactics</a:t>
            </a:r>
          </a:p>
        </p:txBody>
      </p:sp>
      <p:sp>
        <p:nvSpPr>
          <p:cNvPr id="5" name="Slide Number Placeholder 4"/>
          <p:cNvSpPr>
            <a:spLocks noGrp="1"/>
          </p:cNvSpPr>
          <p:nvPr>
            <p:ph type="sldNum" sz="quarter" idx="2"/>
          </p:nvPr>
        </p:nvSpPr>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smtClean="0">
                <a:ln>
                  <a:noFill/>
                </a:ln>
                <a:solidFill>
                  <a:srgbClr val="000000"/>
                </a:solidFill>
                <a:effectLst/>
                <a:uLnTx/>
                <a:uFillTx/>
                <a:latin typeface="Arial"/>
                <a:cs typeface="Calibri"/>
                <a:sym typeface="Helvetica Light"/>
              </a:rPr>
              <a:pPr marL="0" marR="0" lvl="0" indent="0" algn="ctr" defTabSz="825481" rtl="0" eaLnBrk="1" fontAlgn="auto" latinLnBrk="0" hangingPunct="0">
                <a:lnSpc>
                  <a:spcPct val="100000"/>
                </a:lnSpc>
                <a:spcBef>
                  <a:spcPts val="0"/>
                </a:spcBef>
                <a:spcAft>
                  <a:spcPts val="0"/>
                </a:spcAft>
                <a:buClrTx/>
                <a:buSzTx/>
                <a:buFontTx/>
                <a:buNone/>
                <a:tabLst/>
                <a:defRPr/>
              </a:pPr>
              <a:t>38</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3334997704"/>
      </p:ext>
    </p:extLst>
  </p:cSld>
  <p:clrMapOvr>
    <a:masterClrMapping/>
  </p:clrMapOvr>
  <p:transition spd="slow">
    <p:push dir="u"/>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50366" y="467405"/>
            <a:ext cx="18403954" cy="1131656"/>
          </a:xfrm>
        </p:spPr>
        <p:txBody>
          <a:bodyPr>
            <a:normAutofit/>
          </a:bodyPr>
          <a:lstStyle/>
          <a:p>
            <a:r>
              <a:rPr lang="en-US" sz="5400" b="1" dirty="0">
                <a:solidFill>
                  <a:srgbClr val="C00000"/>
                </a:solidFill>
              </a:rPr>
              <a:t>HUAWEI NOVA 3I</a:t>
            </a:r>
          </a:p>
        </p:txBody>
      </p:sp>
      <p:graphicFrame>
        <p:nvGraphicFramePr>
          <p:cNvPr id="13" name="Chart 12">
            <a:extLst>
              <a:ext uri="{FF2B5EF4-FFF2-40B4-BE49-F238E27FC236}">
                <a16:creationId xmlns:a16="http://schemas.microsoft.com/office/drawing/2014/main" id="{E2C8C826-F57C-5A49-8857-A1DE56CA853B}"/>
              </a:ext>
            </a:extLst>
          </p:cNvPr>
          <p:cNvGraphicFramePr/>
          <p:nvPr>
            <p:extLst/>
          </p:nvPr>
        </p:nvGraphicFramePr>
        <p:xfrm>
          <a:off x="2084836" y="2125652"/>
          <a:ext cx="7603913" cy="628530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5" name="Table 24">
            <a:extLst>
              <a:ext uri="{FF2B5EF4-FFF2-40B4-BE49-F238E27FC236}">
                <a16:creationId xmlns:a16="http://schemas.microsoft.com/office/drawing/2014/main" id="{D754EFFB-0332-7747-93F4-45DCBA96EA10}"/>
              </a:ext>
            </a:extLst>
          </p:cNvPr>
          <p:cNvGraphicFramePr>
            <a:graphicFrameLocks noGrp="1"/>
          </p:cNvGraphicFramePr>
          <p:nvPr>
            <p:extLst/>
          </p:nvPr>
        </p:nvGraphicFramePr>
        <p:xfrm>
          <a:off x="1806981" y="8452575"/>
          <a:ext cx="21247339" cy="3002538"/>
        </p:xfrm>
        <a:graphic>
          <a:graphicData uri="http://schemas.openxmlformats.org/drawingml/2006/table">
            <a:tbl>
              <a:tblPr firstRow="1" bandRow="1">
                <a:tableStyleId>{5940675A-B579-460E-94D1-54222C63F5DA}</a:tableStyleId>
              </a:tblPr>
              <a:tblGrid>
                <a:gridCol w="21247339">
                  <a:extLst>
                    <a:ext uri="{9D8B030D-6E8A-4147-A177-3AD203B41FA5}">
                      <a16:colId xmlns:a16="http://schemas.microsoft.com/office/drawing/2014/main" val="2440940660"/>
                    </a:ext>
                  </a:extLst>
                </a:gridCol>
              </a:tblGrid>
              <a:tr h="457754">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r>
                        <a:rPr lang="en-US" sz="3200" b="1" dirty="0">
                          <a:solidFill>
                            <a:schemeClr val="bg1"/>
                          </a:solidFill>
                        </a:rPr>
                        <a:t>HIGHLIGHT ACTIVITIES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3D609C"/>
                    </a:solidFill>
                  </a:tcPr>
                </a:tc>
                <a:extLst>
                  <a:ext uri="{0D108BD9-81ED-4DB2-BD59-A6C34878D82A}">
                    <a16:rowId xmlns:a16="http://schemas.microsoft.com/office/drawing/2014/main" val="3215094643"/>
                  </a:ext>
                </a:extLst>
              </a:tr>
              <a:tr h="1517815">
                <a:tc>
                  <a:txBody>
                    <a:bodyPr/>
                    <a:lstStyle/>
                    <a:p>
                      <a:pPr marL="0" marR="0" lvl="2" indent="0" algn="just" defTabSz="825481" rtl="0" eaLnBrk="1" fontAlgn="auto" latinLnBrk="0" hangingPunct="1">
                        <a:lnSpc>
                          <a:spcPct val="100000"/>
                        </a:lnSpc>
                        <a:spcBef>
                          <a:spcPts val="0"/>
                        </a:spcBef>
                        <a:spcAft>
                          <a:spcPts val="0"/>
                        </a:spcAft>
                        <a:buClrTx/>
                        <a:buSzTx/>
                        <a:buFont typeface="Wingdings" panose="05000000000000000000" pitchFamily="2" charset="2"/>
                        <a:buNone/>
                        <a:tabLst>
                          <a:tab pos="465138" algn="l"/>
                        </a:tabLst>
                        <a:defRPr/>
                      </a:pPr>
                      <a:r>
                        <a:rPr lang="en-US" dirty="0" smtClean="0"/>
                        <a:t>Most of Huawei's mentions come from on the </a:t>
                      </a:r>
                      <a:r>
                        <a:rPr lang="en-US" dirty="0" smtClean="0">
                          <a:hlinkClick r:id="rId4"/>
                        </a:rPr>
                        <a:t>Huawei Mobile</a:t>
                      </a:r>
                      <a:r>
                        <a:rPr lang="en-US" dirty="0" smtClean="0"/>
                        <a:t>, which</a:t>
                      </a:r>
                      <a:r>
                        <a:rPr lang="en-US" baseline="0" dirty="0" smtClean="0"/>
                        <a:t> </a:t>
                      </a:r>
                      <a:r>
                        <a:rPr lang="en-US" dirty="0" smtClean="0"/>
                        <a:t>content is</a:t>
                      </a:r>
                      <a:r>
                        <a:rPr lang="en-US" baseline="0" dirty="0" smtClean="0"/>
                        <a:t> about</a:t>
                      </a:r>
                      <a:r>
                        <a:rPr lang="en-US" dirty="0" smtClean="0"/>
                        <a:t> sale to users. </a:t>
                      </a:r>
                      <a:r>
                        <a:rPr lang="en-US" dirty="0" smtClean="0">
                          <a:hlinkClick r:id="rId5"/>
                        </a:rPr>
                        <a:t>Link</a:t>
                      </a:r>
                      <a:endParaRPr lang="en-US" sz="2400" b="0"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17377450"/>
                  </a:ext>
                </a:extLst>
              </a:tr>
              <a:tr h="905603">
                <a:tc>
                  <a:txBody>
                    <a:bodyPr/>
                    <a:lstStyle/>
                    <a:p>
                      <a:pPr marL="0" marR="0" lvl="2" indent="0" algn="just" defTabSz="825481" rtl="0" eaLnBrk="1" fontAlgn="auto" latinLnBrk="0" hangingPunct="1">
                        <a:lnSpc>
                          <a:spcPct val="100000"/>
                        </a:lnSpc>
                        <a:spcBef>
                          <a:spcPts val="0"/>
                        </a:spcBef>
                        <a:spcAft>
                          <a:spcPts val="0"/>
                        </a:spcAft>
                        <a:buClrTx/>
                        <a:buSzTx/>
                        <a:buFont typeface="Wingdings" panose="05000000000000000000" pitchFamily="2" charset="2"/>
                        <a:buNone/>
                        <a:tabLst>
                          <a:tab pos="465138" algn="l"/>
                        </a:tabLst>
                        <a:defRPr/>
                      </a:pPr>
                      <a:endParaRPr lang="en-US" sz="24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18470150"/>
                  </a:ext>
                </a:extLst>
              </a:tr>
            </a:tbl>
          </a:graphicData>
        </a:graphic>
      </p:graphicFrame>
      <p:sp>
        <p:nvSpPr>
          <p:cNvPr id="26" name="TextBox 25">
            <a:extLst>
              <a:ext uri="{FF2B5EF4-FFF2-40B4-BE49-F238E27FC236}">
                <a16:creationId xmlns:a16="http://schemas.microsoft.com/office/drawing/2014/main" id="{27215980-63C8-1948-B315-87CD92F95087}"/>
              </a:ext>
            </a:extLst>
          </p:cNvPr>
          <p:cNvSpPr txBox="1"/>
          <p:nvPr/>
        </p:nvSpPr>
        <p:spPr>
          <a:xfrm>
            <a:off x="8561841" y="12391364"/>
            <a:ext cx="10581004"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0" i="1" u="none" strike="noStrike" kern="0" cap="none" spc="0" normalizeH="0" baseline="0" noProof="0" dirty="0">
                <a:ln>
                  <a:noFill/>
                </a:ln>
                <a:solidFill>
                  <a:srgbClr val="000000"/>
                </a:solidFill>
                <a:effectLst/>
                <a:uLnTx/>
                <a:uFillTx/>
                <a:latin typeface="Arial"/>
                <a:ea typeface="+mn-ea"/>
                <a:cs typeface="+mn-cs"/>
                <a:sym typeface="Helvetica Light"/>
              </a:rPr>
              <a:t>Sentiment ratio bases on the number of remaining mentions after excluding the unrated ones</a:t>
            </a:r>
          </a:p>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0" i="1" u="none" strike="noStrike" kern="0" cap="none" spc="0" normalizeH="0" baseline="0" noProof="0" dirty="0">
                <a:ln>
                  <a:noFill/>
                </a:ln>
                <a:solidFill>
                  <a:srgbClr val="000000"/>
                </a:solidFill>
                <a:effectLst/>
                <a:uLnTx/>
                <a:uFillTx/>
                <a:latin typeface="Arial"/>
                <a:ea typeface="+mn-ea"/>
                <a:cs typeface="+mn-cs"/>
                <a:sym typeface="Helvetica Light"/>
              </a:rPr>
              <a:t>Sentiment index = (positive index – negative index)/(positive index + negative index)</a:t>
            </a:r>
          </a:p>
        </p:txBody>
      </p:sp>
      <p:graphicFrame>
        <p:nvGraphicFramePr>
          <p:cNvPr id="8" name="Chart 7">
            <a:extLst>
              <a:ext uri="{FF2B5EF4-FFF2-40B4-BE49-F238E27FC236}">
                <a16:creationId xmlns:a16="http://schemas.microsoft.com/office/drawing/2014/main" id="{7A78FBBA-0C44-204D-9F6A-A99B2A6EEB8D}"/>
              </a:ext>
            </a:extLst>
          </p:cNvPr>
          <p:cNvGraphicFramePr/>
          <p:nvPr>
            <p:extLst/>
          </p:nvPr>
        </p:nvGraphicFramePr>
        <p:xfrm>
          <a:off x="10083251" y="2110177"/>
          <a:ext cx="12888663" cy="6135544"/>
        </p:xfrm>
        <a:graphic>
          <a:graphicData uri="http://schemas.openxmlformats.org/drawingml/2006/chart">
            <c:chart xmlns:c="http://schemas.openxmlformats.org/drawingml/2006/chart" xmlns:r="http://schemas.openxmlformats.org/officeDocument/2006/relationships" r:id="rId6"/>
          </a:graphicData>
        </a:graphic>
      </p:graphicFrame>
      <p:sp>
        <p:nvSpPr>
          <p:cNvPr id="3" name="Slide Number Placeholder 2"/>
          <p:cNvSpPr>
            <a:spLocks noGrp="1"/>
          </p:cNvSpPr>
          <p:nvPr>
            <p:ph type="sldNum" sz="quarter" idx="2"/>
          </p:nvPr>
        </p:nvSpPr>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Arial"/>
                <a:cs typeface="Calibri"/>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39</a:t>
            </a:fld>
            <a:endParaRPr kumimoji="0" lang="en-US" sz="2100" b="1" i="0" u="none" strike="noStrike" kern="0" cap="none" spc="0" normalizeH="0" baseline="0" noProof="0" dirty="0">
              <a:ln>
                <a:noFill/>
              </a:ln>
              <a:solidFill>
                <a:srgbClr val="FFFFFF"/>
              </a:solidFill>
              <a:effectLst/>
              <a:uLnTx/>
              <a:uFillTx/>
              <a:latin typeface="Arial"/>
              <a:cs typeface="Calibri"/>
              <a:sym typeface="Helvetica"/>
            </a:endParaRPr>
          </a:p>
        </p:txBody>
      </p:sp>
      <p:cxnSp>
        <p:nvCxnSpPr>
          <p:cNvPr id="9" name="Straight Connector 8">
            <a:extLst>
              <a:ext uri="{FF2B5EF4-FFF2-40B4-BE49-F238E27FC236}">
                <a16:creationId xmlns:a16="http://schemas.microsoft.com/office/drawing/2014/main" id="{B12704F8-863F-4356-A281-15BA8F5FFCDD}"/>
              </a:ext>
            </a:extLst>
          </p:cNvPr>
          <p:cNvCxnSpPr/>
          <p:nvPr/>
        </p:nvCxnSpPr>
        <p:spPr bwMode="auto">
          <a:xfrm>
            <a:off x="15683360" y="2848918"/>
            <a:ext cx="0" cy="4658061"/>
          </a:xfrm>
          <a:prstGeom prst="line">
            <a:avLst/>
          </a:prstGeom>
          <a:blipFill dpi="0" rotWithShape="0">
            <a:blip r:embed="rId7"/>
            <a:srcRect/>
            <a:tile tx="0" ty="0" sx="100000" sy="100000" flip="none" algn="tl"/>
          </a:blipFill>
          <a:ln w="3175" cap="flat" cmpd="sng" algn="ctr">
            <a:solidFill>
              <a:srgbClr val="C00000"/>
            </a:solidFill>
            <a:prstDash val="dash"/>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1927398099"/>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3" name="Shape 833"/>
          <p:cNvSpPr/>
          <p:nvPr/>
        </p:nvSpPr>
        <p:spPr>
          <a:xfrm>
            <a:off x="0" y="1929577"/>
            <a:ext cx="24384000" cy="9856846"/>
          </a:xfrm>
          <a:prstGeom prst="rect">
            <a:avLst/>
          </a:prstGeom>
          <a:gradFill flip="none" rotWithShape="1">
            <a:gsLst>
              <a:gs pos="0">
                <a:schemeClr val="accent2"/>
              </a:gs>
              <a:gs pos="100000">
                <a:schemeClr val="accent1"/>
              </a:gs>
            </a:gsLst>
            <a:lin ang="2700000" scaled="1"/>
            <a:tileRect/>
          </a:gradFill>
          <a:ln w="12700">
            <a:miter lim="400000"/>
          </a:ln>
        </p:spPr>
        <p:txBody>
          <a:bodyPr lIns="50799" tIns="50799" rIns="50799" bIns="50799" anchor="ctr"/>
          <a:lstStyle/>
          <a:p>
            <a:pPr>
              <a:defRPr sz="3200">
                <a:solidFill>
                  <a:srgbClr val="FFFFFF"/>
                </a:solidFill>
              </a:defRPr>
            </a:pPr>
            <a:endParaRPr dirty="0">
              <a:latin typeface="Calibri"/>
              <a:ea typeface="Calibri"/>
              <a:cs typeface="Calibri"/>
            </a:endParaRP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247" y="434566"/>
            <a:ext cx="7007969" cy="1121275"/>
          </a:xfrm>
          <a:prstGeom prst="rect">
            <a:avLst/>
          </a:prstGeom>
        </p:spPr>
      </p:pic>
      <p:sp>
        <p:nvSpPr>
          <p:cNvPr id="2" name="Rectangle 1"/>
          <p:cNvSpPr/>
          <p:nvPr/>
        </p:nvSpPr>
        <p:spPr>
          <a:xfrm>
            <a:off x="810490" y="5566998"/>
            <a:ext cx="22465145" cy="2092881"/>
          </a:xfrm>
          <a:prstGeom prst="rect">
            <a:avLst/>
          </a:prstGeom>
        </p:spPr>
        <p:txBody>
          <a:bodyPr wrap="square">
            <a:spAutoFit/>
          </a:bodyPr>
          <a:lstStyle/>
          <a:p>
            <a:pPr algn="l" eaLnBrk="1" hangingPunct="1"/>
            <a:r>
              <a:rPr lang="en-US" altLang="en-US" sz="8000" b="1" dirty="0">
                <a:solidFill>
                  <a:srgbClr val="FFFFFF"/>
                </a:solidFill>
                <a:ea typeface="Roboto" panose="02000000000000000000" pitchFamily="2" charset="0"/>
                <a:cs typeface="Roboto" panose="02000000000000000000" pitchFamily="2" charset="0"/>
              </a:rPr>
              <a:t>SOCIAL INSIGHT &amp; RECOMMENDATION</a:t>
            </a:r>
          </a:p>
          <a:p>
            <a:pPr algn="l" eaLnBrk="1" hangingPunct="1"/>
            <a:r>
              <a:rPr lang="en-US" altLang="en-US" sz="5000" dirty="0">
                <a:solidFill>
                  <a:srgbClr val="FFFFFF"/>
                </a:solidFill>
                <a:ea typeface="Roboto" panose="02000000000000000000" pitchFamily="2" charset="0"/>
                <a:cs typeface="Roboto" panose="02000000000000000000" pitchFamily="2" charset="0"/>
              </a:rPr>
              <a:t>Research &amp; Solutions</a:t>
            </a:r>
          </a:p>
        </p:txBody>
      </p:sp>
      <p:sp>
        <p:nvSpPr>
          <p:cNvPr id="5" name="Slide Number Placeholder 4"/>
          <p:cNvSpPr>
            <a:spLocks noGrp="1"/>
          </p:cNvSpPr>
          <p:nvPr>
            <p:ph type="sldNum" sz="quarter" idx="2"/>
          </p:nvPr>
        </p:nvSpPr>
        <p:spPr/>
        <p:txBody>
          <a:bodyPr/>
          <a:lstStyle/>
          <a:p>
            <a:fld id="{86CB4B4D-7CA3-9044-876B-883B54F8677D}" type="slidenum">
              <a:rPr lang="en-US" smtClean="0"/>
              <a:t>4</a:t>
            </a:fld>
            <a:endParaRPr lang="en-US" dirty="0"/>
          </a:p>
        </p:txBody>
      </p:sp>
    </p:spTree>
    <p:extLst>
      <p:ext uri="{BB962C8B-B14F-4D97-AF65-F5344CB8AC3E}">
        <p14:creationId xmlns:p14="http://schemas.microsoft.com/office/powerpoint/2010/main" val="3261995674"/>
      </p:ext>
    </p:extLst>
  </p:cSld>
  <p:clrMapOvr>
    <a:masterClrMapping/>
  </p:clrMapOvr>
  <p:transition spd="slow">
    <p:push dir="u"/>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56524" y="467405"/>
            <a:ext cx="18403954" cy="1131656"/>
          </a:xfrm>
        </p:spPr>
        <p:txBody>
          <a:bodyPr>
            <a:normAutofit/>
          </a:bodyPr>
          <a:lstStyle/>
          <a:p>
            <a:r>
              <a:rPr lang="en-US" sz="5200" b="1" dirty="0">
                <a:solidFill>
                  <a:srgbClr val="C00000"/>
                </a:solidFill>
              </a:rPr>
              <a:t>SAMSUNG J4</a:t>
            </a:r>
          </a:p>
        </p:txBody>
      </p:sp>
      <p:graphicFrame>
        <p:nvGraphicFramePr>
          <p:cNvPr id="25" name="Table 24">
            <a:extLst>
              <a:ext uri="{FF2B5EF4-FFF2-40B4-BE49-F238E27FC236}">
                <a16:creationId xmlns:a16="http://schemas.microsoft.com/office/drawing/2014/main" id="{D754EFFB-0332-7747-93F4-45DCBA96EA10}"/>
              </a:ext>
            </a:extLst>
          </p:cNvPr>
          <p:cNvGraphicFramePr>
            <a:graphicFrameLocks noGrp="1"/>
          </p:cNvGraphicFramePr>
          <p:nvPr>
            <p:extLst/>
          </p:nvPr>
        </p:nvGraphicFramePr>
        <p:xfrm>
          <a:off x="1608084" y="9235441"/>
          <a:ext cx="21531586" cy="2557859"/>
        </p:xfrm>
        <a:graphic>
          <a:graphicData uri="http://schemas.openxmlformats.org/drawingml/2006/table">
            <a:tbl>
              <a:tblPr firstRow="1" bandRow="1">
                <a:tableStyleId>{5940675A-B579-460E-94D1-54222C63F5DA}</a:tableStyleId>
              </a:tblPr>
              <a:tblGrid>
                <a:gridCol w="21531586">
                  <a:extLst>
                    <a:ext uri="{9D8B030D-6E8A-4147-A177-3AD203B41FA5}">
                      <a16:colId xmlns:a16="http://schemas.microsoft.com/office/drawing/2014/main" val="2440940660"/>
                    </a:ext>
                  </a:extLst>
                </a:gridCol>
              </a:tblGrid>
              <a:tr h="456453">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r>
                        <a:rPr lang="en-US" sz="3200" b="1" dirty="0">
                          <a:solidFill>
                            <a:schemeClr val="bg1"/>
                          </a:solidFill>
                        </a:rPr>
                        <a:t>HIGHLIGHT ACTIVITIES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3D609C"/>
                    </a:solidFill>
                  </a:tcPr>
                </a:tc>
                <a:extLst>
                  <a:ext uri="{0D108BD9-81ED-4DB2-BD59-A6C34878D82A}">
                    <a16:rowId xmlns:a16="http://schemas.microsoft.com/office/drawing/2014/main" val="3215094643"/>
                  </a:ext>
                </a:extLst>
              </a:tr>
              <a:tr h="1978739">
                <a:tc>
                  <a:txBody>
                    <a:bodyPr/>
                    <a:lstStyle/>
                    <a:p>
                      <a:pPr marL="0" marR="0" lvl="2" indent="0" algn="just" defTabSz="825481" rtl="0" eaLnBrk="1" fontAlgn="auto" latinLnBrk="0" hangingPunct="1">
                        <a:lnSpc>
                          <a:spcPct val="100000"/>
                        </a:lnSpc>
                        <a:spcBef>
                          <a:spcPts val="0"/>
                        </a:spcBef>
                        <a:spcAft>
                          <a:spcPts val="0"/>
                        </a:spcAft>
                        <a:buClrTx/>
                        <a:buSzTx/>
                        <a:buFont typeface="Wingdings" panose="05000000000000000000" pitchFamily="2" charset="2"/>
                        <a:buNone/>
                        <a:tabLst>
                          <a:tab pos="465138" algn="l"/>
                        </a:tabLst>
                        <a:defRPr/>
                      </a:pPr>
                      <a:r>
                        <a:rPr lang="en-US" sz="2400" dirty="0">
                          <a:latin typeface="Arial" panose="020B0604020202020204" pitchFamily="34" charset="0"/>
                          <a:cs typeface="Arial" panose="020B0604020202020204" pitchFamily="34" charset="0"/>
                        </a:rPr>
                        <a:t>There</a:t>
                      </a:r>
                      <a:r>
                        <a:rPr lang="en-US" sz="2400" baseline="0" dirty="0">
                          <a:latin typeface="Arial" panose="020B0604020202020204" pitchFamily="34" charset="0"/>
                          <a:cs typeface="Arial" panose="020B0604020202020204" pitchFamily="34" charset="0"/>
                        </a:rPr>
                        <a:t> was not any special activity of Samsung J4.</a:t>
                      </a:r>
                    </a:p>
                    <a:p>
                      <a:pPr marL="0" marR="0" lvl="2" indent="0" algn="just" defTabSz="825481" rtl="0" eaLnBrk="1" fontAlgn="auto" latinLnBrk="0" hangingPunct="1">
                        <a:lnSpc>
                          <a:spcPct val="100000"/>
                        </a:lnSpc>
                        <a:spcBef>
                          <a:spcPts val="0"/>
                        </a:spcBef>
                        <a:spcAft>
                          <a:spcPts val="0"/>
                        </a:spcAft>
                        <a:buClrTx/>
                        <a:buSzTx/>
                        <a:buFont typeface="Wingdings" panose="05000000000000000000" pitchFamily="2" charset="2"/>
                        <a:buNone/>
                        <a:tabLst>
                          <a:tab pos="465138" algn="l"/>
                        </a:tabLst>
                        <a:defRPr/>
                      </a:pPr>
                      <a:r>
                        <a:rPr lang="en-US" dirty="0" smtClean="0"/>
                        <a:t>The post contributes to increased interaction of Samsung is</a:t>
                      </a:r>
                      <a:r>
                        <a:rPr lang="en-US" baseline="0" dirty="0" smtClean="0"/>
                        <a:t> </a:t>
                      </a:r>
                      <a:r>
                        <a:rPr lang="en-US" dirty="0" smtClean="0"/>
                        <a:t>on Facebook</a:t>
                      </a:r>
                      <a:r>
                        <a:rPr lang="en-US" baseline="0" dirty="0" smtClean="0"/>
                        <a:t> </a:t>
                      </a:r>
                      <a:r>
                        <a:rPr lang="en-US" dirty="0" smtClean="0"/>
                        <a:t>page Samsung </a:t>
                      </a:r>
                      <a:r>
                        <a:rPr lang="en-US" sz="2400" b="0" i="0" u="none" strike="noStrike" cap="none" spc="0" baseline="0" dirty="0" smtClean="0">
                          <a:ln>
                            <a:noFill/>
                          </a:ln>
                          <a:solidFill>
                            <a:schemeClr val="tx1"/>
                          </a:solidFill>
                          <a:effectLst/>
                          <a:uFillTx/>
                          <a:latin typeface="+mn-lt"/>
                          <a:ea typeface="+mn-ea"/>
                          <a:cs typeface="+mn-cs"/>
                          <a:sym typeface="Helvetica Light"/>
                        </a:rPr>
                        <a:t>- </a:t>
                      </a:r>
                      <a:r>
                        <a:rPr lang="en-US" baseline="0" dirty="0" smtClean="0"/>
                        <a:t> </a:t>
                      </a:r>
                      <a:r>
                        <a:rPr lang="en-US" baseline="0" dirty="0" smtClean="0">
                          <a:hlinkClick r:id="rId3"/>
                        </a:rPr>
                        <a:t>Link</a:t>
                      </a:r>
                      <a:endParaRPr lang="en-US" sz="2400" dirty="0">
                        <a:latin typeface="Arial" panose="020B0604020202020204" pitchFamily="34" charset="0"/>
                        <a:cs typeface="Arial" panose="020B0604020202020204"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17377450"/>
                  </a:ext>
                </a:extLst>
              </a:tr>
            </a:tbl>
          </a:graphicData>
        </a:graphic>
      </p:graphicFrame>
      <p:sp>
        <p:nvSpPr>
          <p:cNvPr id="26" name="TextBox 25">
            <a:extLst>
              <a:ext uri="{FF2B5EF4-FFF2-40B4-BE49-F238E27FC236}">
                <a16:creationId xmlns:a16="http://schemas.microsoft.com/office/drawing/2014/main" id="{27215980-63C8-1948-B315-87CD92F95087}"/>
              </a:ext>
            </a:extLst>
          </p:cNvPr>
          <p:cNvSpPr txBox="1"/>
          <p:nvPr/>
        </p:nvSpPr>
        <p:spPr>
          <a:xfrm>
            <a:off x="6453766" y="12609850"/>
            <a:ext cx="10581004"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0" i="1" u="none" strike="noStrike" kern="0" cap="none" spc="0" normalizeH="0" baseline="0" noProof="0" dirty="0">
                <a:ln>
                  <a:noFill/>
                </a:ln>
                <a:solidFill>
                  <a:srgbClr val="000000"/>
                </a:solidFill>
                <a:effectLst/>
                <a:uLnTx/>
                <a:uFillTx/>
                <a:latin typeface="Arial"/>
                <a:ea typeface="+mn-ea"/>
                <a:cs typeface="+mn-cs"/>
                <a:sym typeface="Helvetica Light"/>
              </a:rPr>
              <a:t>Sentiment ratio bases on the number of remaining mentions after excluding the unrated ones</a:t>
            </a:r>
          </a:p>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0" i="1" u="none" strike="noStrike" kern="0" cap="none" spc="0" normalizeH="0" baseline="0" noProof="0" dirty="0">
                <a:ln>
                  <a:noFill/>
                </a:ln>
                <a:solidFill>
                  <a:srgbClr val="000000"/>
                </a:solidFill>
                <a:effectLst/>
                <a:uLnTx/>
                <a:uFillTx/>
                <a:latin typeface="Arial"/>
                <a:ea typeface="+mn-ea"/>
                <a:cs typeface="+mn-cs"/>
                <a:sym typeface="Helvetica Light"/>
              </a:rPr>
              <a:t>Sentiment index = (positive index – negative index)/(positive index + negative index)</a:t>
            </a:r>
          </a:p>
        </p:txBody>
      </p:sp>
      <p:graphicFrame>
        <p:nvGraphicFramePr>
          <p:cNvPr id="8" name="Chart 7">
            <a:extLst>
              <a:ext uri="{FF2B5EF4-FFF2-40B4-BE49-F238E27FC236}">
                <a16:creationId xmlns:a16="http://schemas.microsoft.com/office/drawing/2014/main" id="{7A78FBBA-0C44-204D-9F6A-A99B2A6EEB8D}"/>
              </a:ext>
            </a:extLst>
          </p:cNvPr>
          <p:cNvGraphicFramePr/>
          <p:nvPr>
            <p:extLst/>
          </p:nvPr>
        </p:nvGraphicFramePr>
        <p:xfrm>
          <a:off x="10244308" y="2796961"/>
          <a:ext cx="12775306" cy="6163705"/>
        </p:xfrm>
        <a:graphic>
          <a:graphicData uri="http://schemas.openxmlformats.org/drawingml/2006/chart">
            <c:chart xmlns:c="http://schemas.openxmlformats.org/drawingml/2006/chart" xmlns:r="http://schemas.openxmlformats.org/officeDocument/2006/relationships" r:id="rId4"/>
          </a:graphicData>
        </a:graphic>
      </p:graphicFrame>
      <p:sp>
        <p:nvSpPr>
          <p:cNvPr id="3" name="Slide Number Placeholder 2"/>
          <p:cNvSpPr>
            <a:spLocks noGrp="1"/>
          </p:cNvSpPr>
          <p:nvPr>
            <p:ph type="sldNum" sz="quarter" idx="2"/>
          </p:nvPr>
        </p:nvSpPr>
        <p:spPr/>
        <p:txBody>
          <a:bodyPr/>
          <a:lstStyle/>
          <a:p>
            <a:pPr marL="0" marR="0" lvl="0" indent="0" algn="ctr" defTabSz="825481"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smtClean="0">
                <a:ln>
                  <a:noFill/>
                </a:ln>
                <a:solidFill>
                  <a:srgbClr val="FFFFFF"/>
                </a:solidFill>
                <a:effectLst/>
                <a:uLnTx/>
                <a:uFillTx/>
                <a:latin typeface="Arial"/>
                <a:cs typeface="Calibri"/>
                <a:sym typeface="Helvetica"/>
              </a:rPr>
              <a:pPr marL="0" marR="0" lvl="0" indent="0" algn="ctr" defTabSz="825481" rtl="0" eaLnBrk="1" fontAlgn="auto" latinLnBrk="0" hangingPunct="0">
                <a:lnSpc>
                  <a:spcPct val="100000"/>
                </a:lnSpc>
                <a:spcBef>
                  <a:spcPts val="0"/>
                </a:spcBef>
                <a:spcAft>
                  <a:spcPts val="0"/>
                </a:spcAft>
                <a:buClrTx/>
                <a:buSzTx/>
                <a:buFontTx/>
                <a:buNone/>
                <a:tabLst/>
                <a:defRPr/>
              </a:pPr>
              <a:t>40</a:t>
            </a:fld>
            <a:endParaRPr kumimoji="0" lang="en-US" sz="2100" b="1" i="0" u="none" strike="noStrike" kern="0" cap="none" spc="0" normalizeH="0" baseline="0" noProof="0" dirty="0">
              <a:ln>
                <a:noFill/>
              </a:ln>
              <a:solidFill>
                <a:srgbClr val="FFFFFF"/>
              </a:solidFill>
              <a:effectLst/>
              <a:uLnTx/>
              <a:uFillTx/>
              <a:latin typeface="Arial"/>
              <a:cs typeface="Calibri"/>
              <a:sym typeface="Helvetica"/>
            </a:endParaRPr>
          </a:p>
        </p:txBody>
      </p:sp>
      <p:graphicFrame>
        <p:nvGraphicFramePr>
          <p:cNvPr id="19" name="Chart 18"/>
          <p:cNvGraphicFramePr/>
          <p:nvPr>
            <p:extLst/>
          </p:nvPr>
        </p:nvGraphicFramePr>
        <p:xfrm>
          <a:off x="1892331" y="2786950"/>
          <a:ext cx="7407312" cy="6163705"/>
        </p:xfrm>
        <a:graphic>
          <a:graphicData uri="http://schemas.openxmlformats.org/drawingml/2006/chart">
            <c:chart xmlns:c="http://schemas.openxmlformats.org/drawingml/2006/chart" xmlns:r="http://schemas.openxmlformats.org/officeDocument/2006/relationships" r:id="rId5"/>
          </a:graphicData>
        </a:graphic>
      </p:graphicFrame>
      <p:sp>
        <p:nvSpPr>
          <p:cNvPr id="9" name="TextBox 1"/>
          <p:cNvSpPr txBox="1"/>
          <p:nvPr/>
        </p:nvSpPr>
        <p:spPr>
          <a:xfrm>
            <a:off x="20498761" y="3234811"/>
            <a:ext cx="577444" cy="697855"/>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lvl="0" indent="0" algn="ctr" defTabSz="825481" rtl="0" eaLnBrk="1" fontAlgn="auto" latinLnBrk="0" hangingPunct="0">
              <a:lnSpc>
                <a:spcPct val="100000"/>
              </a:lnSpc>
              <a:spcBef>
                <a:spcPts val="0"/>
              </a:spcBef>
              <a:spcAft>
                <a:spcPts val="0"/>
              </a:spcAft>
              <a:buClrTx/>
              <a:buSzTx/>
              <a:buFontTx/>
              <a:buNone/>
              <a:tabLst/>
              <a:defRPr/>
            </a:pPr>
            <a:endParaRPr kumimoji="0" lang="en-US" sz="2400" b="1" i="0" u="none" strike="noStrike" kern="0" cap="none" spc="0" normalizeH="0" baseline="0" noProof="0" dirty="0">
              <a:ln>
                <a:noFill/>
              </a:ln>
              <a:solidFill>
                <a:srgbClr val="8BDBAF"/>
              </a:solidFill>
              <a:effectLst/>
              <a:uLnTx/>
              <a:uFillTx/>
              <a:latin typeface="Arial"/>
              <a:ea typeface="+mn-ea"/>
              <a:cs typeface="+mn-cs"/>
              <a:sym typeface="Helvetica Light"/>
            </a:endParaRPr>
          </a:p>
        </p:txBody>
      </p:sp>
      <p:sp>
        <p:nvSpPr>
          <p:cNvPr id="10" name="TextBox 1"/>
          <p:cNvSpPr txBox="1"/>
          <p:nvPr/>
        </p:nvSpPr>
        <p:spPr>
          <a:xfrm>
            <a:off x="19042277" y="3583739"/>
            <a:ext cx="577444" cy="697855"/>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lvl="0" indent="0" algn="ctr" defTabSz="825481" rtl="0" eaLnBrk="1" fontAlgn="auto" latinLnBrk="0" hangingPunct="0">
              <a:lnSpc>
                <a:spcPct val="100000"/>
              </a:lnSpc>
              <a:spcBef>
                <a:spcPts val="0"/>
              </a:spcBef>
              <a:spcAft>
                <a:spcPts val="0"/>
              </a:spcAft>
              <a:buClrTx/>
              <a:buSzTx/>
              <a:buFontTx/>
              <a:buNone/>
              <a:tabLst/>
              <a:defRPr/>
            </a:pPr>
            <a:endParaRPr kumimoji="0" lang="en-US" sz="2400" b="1" i="0" u="none" strike="noStrike" kern="0" cap="none" spc="0" normalizeH="0" baseline="0" noProof="0" dirty="0">
              <a:ln>
                <a:noFill/>
              </a:ln>
              <a:solidFill>
                <a:srgbClr val="8BDBAF"/>
              </a:solidFill>
              <a:effectLst/>
              <a:uLnTx/>
              <a:uFillTx/>
              <a:latin typeface="Arial"/>
              <a:ea typeface="+mn-ea"/>
              <a:cs typeface="+mn-cs"/>
              <a:sym typeface="Helvetica Light"/>
            </a:endParaRPr>
          </a:p>
        </p:txBody>
      </p:sp>
      <p:sp>
        <p:nvSpPr>
          <p:cNvPr id="11" name="TextBox 1"/>
          <p:cNvSpPr txBox="1"/>
          <p:nvPr/>
        </p:nvSpPr>
        <p:spPr>
          <a:xfrm>
            <a:off x="15954169" y="3303756"/>
            <a:ext cx="577444" cy="697855"/>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marL="0" marR="0" lvl="0" indent="0" algn="ctr" defTabSz="825481" rtl="0" eaLnBrk="1" fontAlgn="auto" latinLnBrk="0" hangingPunct="0">
              <a:lnSpc>
                <a:spcPct val="100000"/>
              </a:lnSpc>
              <a:spcBef>
                <a:spcPts val="0"/>
              </a:spcBef>
              <a:spcAft>
                <a:spcPts val="0"/>
              </a:spcAft>
              <a:buClrTx/>
              <a:buSzTx/>
              <a:buFontTx/>
              <a:buNone/>
              <a:tabLst/>
              <a:defRPr/>
            </a:pPr>
            <a:endParaRPr kumimoji="0" lang="en-US" sz="2400" b="1" i="0" u="none" strike="noStrike" kern="0" cap="none" spc="0" normalizeH="0" baseline="0" noProof="0" dirty="0">
              <a:ln>
                <a:noFill/>
              </a:ln>
              <a:solidFill>
                <a:srgbClr val="8BDBAF"/>
              </a:solidFill>
              <a:effectLst/>
              <a:uLnTx/>
              <a:uFillTx/>
              <a:latin typeface="Arial"/>
              <a:ea typeface="+mn-ea"/>
              <a:cs typeface="+mn-cs"/>
              <a:sym typeface="Helvetica Light"/>
            </a:endParaRPr>
          </a:p>
        </p:txBody>
      </p:sp>
      <p:cxnSp>
        <p:nvCxnSpPr>
          <p:cNvPr id="12" name="Straight Connector 11">
            <a:extLst>
              <a:ext uri="{FF2B5EF4-FFF2-40B4-BE49-F238E27FC236}">
                <a16:creationId xmlns:a16="http://schemas.microsoft.com/office/drawing/2014/main" id="{B12704F8-863F-4356-A281-15BA8F5FFCDD}"/>
              </a:ext>
            </a:extLst>
          </p:cNvPr>
          <p:cNvCxnSpPr/>
          <p:nvPr/>
        </p:nvCxnSpPr>
        <p:spPr bwMode="auto">
          <a:xfrm>
            <a:off x="21076205" y="3081867"/>
            <a:ext cx="0" cy="4879950"/>
          </a:xfrm>
          <a:prstGeom prst="line">
            <a:avLst/>
          </a:prstGeom>
          <a:blipFill dpi="0" rotWithShape="0">
            <a:blip r:embed="rId6"/>
            <a:srcRect/>
            <a:tile tx="0" ty="0" sx="100000" sy="100000" flip="none" algn="tl"/>
          </a:blipFill>
          <a:ln w="3175" cap="flat" cmpd="sng" algn="ctr">
            <a:solidFill>
              <a:srgbClr val="C00000"/>
            </a:solidFill>
            <a:prstDash val="dash"/>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875091706"/>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3" name="Shape 833"/>
          <p:cNvSpPr/>
          <p:nvPr/>
        </p:nvSpPr>
        <p:spPr>
          <a:xfrm>
            <a:off x="0" y="1929579"/>
            <a:ext cx="24384000" cy="9856846"/>
          </a:xfrm>
          <a:prstGeom prst="rect">
            <a:avLst/>
          </a:prstGeom>
          <a:gradFill flip="none" rotWithShape="1">
            <a:gsLst>
              <a:gs pos="0">
                <a:schemeClr val="accent2"/>
              </a:gs>
              <a:gs pos="100000">
                <a:schemeClr val="accent1"/>
              </a:gs>
            </a:gsLst>
            <a:lin ang="2700000" scaled="1"/>
            <a:tileRect/>
          </a:gradFill>
          <a:ln w="12700">
            <a:miter lim="400000"/>
          </a:ln>
        </p:spPr>
        <p:txBody>
          <a:bodyPr lIns="50800" tIns="50800" rIns="50800" bIns="50800" anchor="ctr"/>
          <a:lstStyle/>
          <a:p>
            <a:pPr marL="0" marR="0" lvl="0" indent="0" algn="ctr" defTabSz="825482"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Calibri"/>
              <a:ea typeface="Calibri"/>
              <a:cs typeface="Calibri"/>
              <a:sym typeface="Helvetica Light"/>
            </a:endParaRP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249" y="434566"/>
            <a:ext cx="7007970" cy="1121276"/>
          </a:xfrm>
          <a:prstGeom prst="rect">
            <a:avLst/>
          </a:prstGeom>
        </p:spPr>
      </p:pic>
      <p:sp>
        <p:nvSpPr>
          <p:cNvPr id="2" name="Rectangle 1"/>
          <p:cNvSpPr/>
          <p:nvPr/>
        </p:nvSpPr>
        <p:spPr>
          <a:xfrm>
            <a:off x="841248" y="5566998"/>
            <a:ext cx="23542752" cy="1938992"/>
          </a:xfrm>
          <a:prstGeom prst="rect">
            <a:avLst/>
          </a:prstGeom>
        </p:spPr>
        <p:txBody>
          <a:bodyPr wrap="square">
            <a:spAutoFit/>
          </a:bodyPr>
          <a:lstStyle/>
          <a:p>
            <a:pPr marL="0" marR="0" lvl="0" indent="0" algn="l" defTabSz="825482" rtl="0" eaLnBrk="1" fontAlgn="auto" latinLnBrk="0" hangingPunct="0">
              <a:lnSpc>
                <a:spcPct val="100000"/>
              </a:lnSpc>
              <a:spcBef>
                <a:spcPts val="0"/>
              </a:spcBef>
              <a:spcAft>
                <a:spcPts val="0"/>
              </a:spcAft>
              <a:buClrTx/>
              <a:buSzTx/>
              <a:buFontTx/>
              <a:buNone/>
              <a:tabLst/>
              <a:defRPr/>
            </a:pPr>
            <a:r>
              <a:rPr kumimoji="0" lang="en-US" altLang="en-US" sz="8000" b="1" i="0" u="none" strike="noStrike" kern="0" cap="none" spc="0" normalizeH="0" baseline="0" noProof="0" dirty="0">
                <a:ln>
                  <a:noFill/>
                </a:ln>
                <a:solidFill>
                  <a:srgbClr val="FFFFFF"/>
                </a:solidFill>
                <a:effectLst/>
                <a:uLnTx/>
                <a:uFillTx/>
                <a:latin typeface="Arial"/>
                <a:ea typeface="Roboto" panose="02000000000000000000" pitchFamily="2" charset="0"/>
                <a:cs typeface="Roboto" panose="02000000000000000000" pitchFamily="2" charset="0"/>
                <a:sym typeface="Helvetica Light"/>
              </a:rPr>
              <a:t>APPENDIX</a:t>
            </a:r>
          </a:p>
          <a:p>
            <a:pPr marL="571500" marR="0" lvl="0" indent="-571500" algn="l" defTabSz="825482" rtl="0" eaLnBrk="1" fontAlgn="auto" latinLnBrk="0" hangingPunct="0">
              <a:lnSpc>
                <a:spcPct val="100000"/>
              </a:lnSpc>
              <a:spcBef>
                <a:spcPts val="0"/>
              </a:spcBef>
              <a:spcAft>
                <a:spcPts val="0"/>
              </a:spcAft>
              <a:buClrTx/>
              <a:buSzTx/>
              <a:buFont typeface="Wingdings" panose="05000000000000000000" pitchFamily="2" charset="2"/>
              <a:buChar char="§"/>
              <a:tabLst/>
              <a:defRPr/>
            </a:pPr>
            <a:r>
              <a:rPr kumimoji="0" lang="en-US" altLang="en-US" sz="4000" b="0" i="0" u="none" strike="noStrike" kern="0" cap="none" spc="0" normalizeH="0" baseline="0" noProof="0" dirty="0">
                <a:ln>
                  <a:noFill/>
                </a:ln>
                <a:solidFill>
                  <a:srgbClr val="FFFFFF"/>
                </a:solidFill>
                <a:effectLst/>
                <a:uLnTx/>
                <a:uFillTx/>
                <a:latin typeface="Arial"/>
                <a:ea typeface="Roboto" panose="02000000000000000000" pitchFamily="2" charset="0"/>
                <a:cs typeface="Roboto" panose="02000000000000000000" pitchFamily="2" charset="0"/>
                <a:sym typeface="Helvetica Light"/>
              </a:rPr>
              <a:t>Additional Information</a:t>
            </a:r>
          </a:p>
        </p:txBody>
      </p:sp>
      <p:sp>
        <p:nvSpPr>
          <p:cNvPr id="5" name="Slide Number Placeholder 4"/>
          <p:cNvSpPr>
            <a:spLocks noGrp="1"/>
          </p:cNvSpPr>
          <p:nvPr>
            <p:ph type="sldNum" sz="quarter" idx="2"/>
          </p:nvPr>
        </p:nvSpPr>
        <p:spPr/>
        <p:txBody>
          <a:bodyPr/>
          <a:lstStyle/>
          <a:p>
            <a:pPr marL="0" marR="0" lvl="0" indent="0" algn="ctr" defTabSz="825482"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a:ln>
                  <a:noFill/>
                </a:ln>
                <a:solidFill>
                  <a:srgbClr val="000000"/>
                </a:solidFill>
                <a:effectLst/>
                <a:uLnTx/>
                <a:uFillTx/>
                <a:latin typeface="Arial"/>
                <a:cs typeface="Calibri"/>
                <a:sym typeface="Helvetica Light"/>
              </a:rPr>
              <a:pPr marL="0" marR="0" lvl="0" indent="0" algn="ctr" defTabSz="825482" rtl="0" eaLnBrk="1" fontAlgn="auto" latinLnBrk="0" hangingPunct="0">
                <a:lnSpc>
                  <a:spcPct val="100000"/>
                </a:lnSpc>
                <a:spcBef>
                  <a:spcPts val="0"/>
                </a:spcBef>
                <a:spcAft>
                  <a:spcPts val="0"/>
                </a:spcAft>
                <a:buClrTx/>
                <a:buSzTx/>
                <a:buFontTx/>
                <a:buNone/>
                <a:tabLst/>
                <a:defRPr/>
              </a:pPr>
              <a:t>41</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2680349781"/>
      </p:ext>
    </p:extLst>
  </p:cSld>
  <p:clrMapOvr>
    <a:masterClrMapping/>
  </p:clrMapOvr>
  <p:transition spd="slow">
    <p:push dir="u"/>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78387" y="465674"/>
            <a:ext cx="18403954" cy="1131656"/>
          </a:xfrm>
        </p:spPr>
        <p:txBody>
          <a:bodyPr>
            <a:normAutofit/>
          </a:bodyPr>
          <a:lstStyle/>
          <a:p>
            <a:r>
              <a:rPr lang="en-US" sz="5200" b="1">
                <a:solidFill>
                  <a:srgbClr val="C00000"/>
                </a:solidFill>
              </a:rPr>
              <a:t>DEMOGRAPHIC</a:t>
            </a:r>
            <a:endParaRPr lang="en-US" sz="5200" b="1" dirty="0">
              <a:solidFill>
                <a:srgbClr val="C00000"/>
              </a:solidFill>
            </a:endParaRPr>
          </a:p>
        </p:txBody>
      </p:sp>
      <p:graphicFrame>
        <p:nvGraphicFramePr>
          <p:cNvPr id="3" name="Table 4">
            <a:extLst>
              <a:ext uri="{FF2B5EF4-FFF2-40B4-BE49-F238E27FC236}">
                <a16:creationId xmlns:a16="http://schemas.microsoft.com/office/drawing/2014/main" id="{A1F61831-9D93-9040-BD80-FB44ED76C70F}"/>
              </a:ext>
            </a:extLst>
          </p:cNvPr>
          <p:cNvGraphicFramePr>
            <a:graphicFrameLocks noGrp="1"/>
          </p:cNvGraphicFramePr>
          <p:nvPr>
            <p:extLst/>
          </p:nvPr>
        </p:nvGraphicFramePr>
        <p:xfrm>
          <a:off x="3549560" y="3373548"/>
          <a:ext cx="18454406" cy="7442976"/>
        </p:xfrm>
        <a:graphic>
          <a:graphicData uri="http://schemas.openxmlformats.org/drawingml/2006/table">
            <a:tbl>
              <a:tblPr firstRow="1" bandRow="1">
                <a:tableStyleId>{5940675A-B579-460E-94D1-54222C63F5DA}</a:tableStyleId>
              </a:tblPr>
              <a:tblGrid>
                <a:gridCol w="3668363">
                  <a:extLst>
                    <a:ext uri="{9D8B030D-6E8A-4147-A177-3AD203B41FA5}">
                      <a16:colId xmlns:a16="http://schemas.microsoft.com/office/drawing/2014/main" val="2985232150"/>
                    </a:ext>
                  </a:extLst>
                </a:gridCol>
                <a:gridCol w="3871609">
                  <a:extLst>
                    <a:ext uri="{9D8B030D-6E8A-4147-A177-3AD203B41FA5}">
                      <a16:colId xmlns:a16="http://schemas.microsoft.com/office/drawing/2014/main" val="3317517423"/>
                    </a:ext>
                  </a:extLst>
                </a:gridCol>
                <a:gridCol w="3579779">
                  <a:extLst>
                    <a:ext uri="{9D8B030D-6E8A-4147-A177-3AD203B41FA5}">
                      <a16:colId xmlns:a16="http://schemas.microsoft.com/office/drawing/2014/main" val="4217600522"/>
                    </a:ext>
                  </a:extLst>
                </a:gridCol>
                <a:gridCol w="3657600">
                  <a:extLst>
                    <a:ext uri="{9D8B030D-6E8A-4147-A177-3AD203B41FA5}">
                      <a16:colId xmlns:a16="http://schemas.microsoft.com/office/drawing/2014/main" val="3281650165"/>
                    </a:ext>
                  </a:extLst>
                </a:gridCol>
                <a:gridCol w="3677055">
                  <a:extLst>
                    <a:ext uri="{9D8B030D-6E8A-4147-A177-3AD203B41FA5}">
                      <a16:colId xmlns:a16="http://schemas.microsoft.com/office/drawing/2014/main" val="2707800713"/>
                    </a:ext>
                  </a:extLst>
                </a:gridCol>
              </a:tblGrid>
              <a:tr h="1014808">
                <a:tc>
                  <a:txBody>
                    <a:bodyPr/>
                    <a:lstStyle/>
                    <a:p>
                      <a:endParaRPr lang="en-US" sz="2400" b="1" dirty="0">
                        <a:latin typeface="+mj-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2400" b="1" dirty="0">
                          <a:solidFill>
                            <a:schemeClr val="tx1"/>
                          </a:solidFill>
                          <a:latin typeface="+mj-lt"/>
                          <a:cs typeface="Helvetica" panose="020B0604020202020204" pitchFamily="34" charset="0"/>
                          <a:sym typeface="Helvetica Light"/>
                        </a:rPr>
                        <a:t>Nokia </a:t>
                      </a:r>
                      <a:r>
                        <a:rPr lang="en-US" sz="2400" b="1" dirty="0" smtClean="0">
                          <a:solidFill>
                            <a:schemeClr val="tx1"/>
                          </a:solidFill>
                          <a:latin typeface="+mj-lt"/>
                          <a:cs typeface="Helvetica" panose="020B0604020202020204" pitchFamily="34" charset="0"/>
                          <a:sym typeface="Helvetica Light"/>
                        </a:rPr>
                        <a:t>7.2</a:t>
                      </a:r>
                      <a:endParaRPr lang="en-US" sz="2400" b="1" dirty="0">
                        <a:solidFill>
                          <a:schemeClr val="tx1"/>
                        </a:solidFill>
                        <a:latin typeface="+mj-lt"/>
                        <a:cs typeface="Helvetica" panose="020B0604020202020204" pitchFamily="34" charset="0"/>
                        <a:sym typeface="Helvetica Light"/>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noFill/>
                  </a:tcPr>
                </a:tc>
                <a:tc>
                  <a:txBody>
                    <a:bodyPr/>
                    <a:lstStyle/>
                    <a:p>
                      <a:r>
                        <a:rPr lang="en-US" sz="2400" b="1" i="0" u="none" strike="noStrike" cap="none" spc="0" baseline="0" dirty="0">
                          <a:ln>
                            <a:noFill/>
                          </a:ln>
                          <a:solidFill>
                            <a:schemeClr val="tx1"/>
                          </a:solidFill>
                          <a:uFillTx/>
                          <a:latin typeface="+mj-lt"/>
                          <a:ea typeface="+mn-ea"/>
                          <a:cs typeface="Helvetica" panose="020B0604020202020204" pitchFamily="34" charset="0"/>
                          <a:sym typeface="Helvetica Light"/>
                        </a:rPr>
                        <a:t>Nokia </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2720 Flip</a:t>
                      </a:r>
                      <a:endParaRPr lang="en-US" sz="2400" b="1" dirty="0">
                        <a:solidFill>
                          <a:srgbClr val="FF0000"/>
                        </a:solidFill>
                        <a:latin typeface="+mj-lt"/>
                        <a:cs typeface="Helvetica" panose="020B0604020202020204" pitchFamily="34" charset="0"/>
                        <a:sym typeface="Helvetica Light"/>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noFill/>
                  </a:tcPr>
                </a:tc>
                <a:tc>
                  <a:txBody>
                    <a:bodyPr/>
                    <a:lstStyle/>
                    <a:p>
                      <a:r>
                        <a:rPr lang="en-US" sz="2400" b="1" dirty="0" smtClean="0">
                          <a:solidFill>
                            <a:schemeClr val="tx1"/>
                          </a:solidFill>
                          <a:latin typeface="+mj-lt"/>
                          <a:cs typeface="Helvetica" panose="020B0604020202020204" pitchFamily="34" charset="0"/>
                          <a:sym typeface="Helvetica Light"/>
                        </a:rPr>
                        <a:t>Nokia 8.1</a:t>
                      </a:r>
                      <a:endParaRPr lang="en-US" sz="2400" b="1" dirty="0">
                        <a:solidFill>
                          <a:schemeClr val="tx1"/>
                        </a:solidFill>
                        <a:latin typeface="+mj-lt"/>
                        <a:cs typeface="Helvetica" panose="020B0604020202020204" pitchFamily="34" charset="0"/>
                        <a:sym typeface="Helvetica Light"/>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noFill/>
                  </a:tcPr>
                </a:tc>
                <a:tc>
                  <a:txBody>
                    <a:bodyPr/>
                    <a:lstStyle/>
                    <a:p>
                      <a:pPr marL="0" marR="0" indent="0" algn="ctr" defTabSz="825481" rtl="0" latinLnBrk="0">
                        <a:lnSpc>
                          <a:spcPct val="100000"/>
                        </a:lnSpc>
                        <a:spcBef>
                          <a:spcPts val="0"/>
                        </a:spcBef>
                        <a:spcAft>
                          <a:spcPts val="0"/>
                        </a:spcAft>
                        <a:buClrTx/>
                        <a:buSzTx/>
                        <a:buFontTx/>
                        <a:buNone/>
                        <a:tabLst/>
                      </a:pPr>
                      <a:r>
                        <a:rPr lang="en-US" sz="2400" b="1" i="0" u="none" strike="noStrike" cap="none" spc="0" baseline="0" dirty="0">
                          <a:ln>
                            <a:noFill/>
                          </a:ln>
                          <a:solidFill>
                            <a:schemeClr val="tx1"/>
                          </a:solidFill>
                          <a:uFillTx/>
                          <a:latin typeface="+mj-lt"/>
                          <a:ea typeface="+mn-ea"/>
                          <a:cs typeface="Helvetica" panose="020B0604020202020204" pitchFamily="34" charset="0"/>
                          <a:sym typeface="Helvetica Light"/>
                        </a:rPr>
                        <a:t>Nokia Brand</a:t>
                      </a: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noFill/>
                  </a:tcPr>
                </a:tc>
                <a:extLst>
                  <a:ext uri="{0D108BD9-81ED-4DB2-BD59-A6C34878D82A}">
                    <a16:rowId xmlns:a16="http://schemas.microsoft.com/office/drawing/2014/main" val="3846232294"/>
                  </a:ext>
                </a:extLst>
              </a:tr>
              <a:tr h="550896">
                <a:tc>
                  <a:txBody>
                    <a:bodyPr/>
                    <a:lstStyle/>
                    <a:p>
                      <a:r>
                        <a:rPr lang="en-US" sz="2400" b="1" dirty="0">
                          <a:solidFill>
                            <a:schemeClr val="bg1"/>
                          </a:solidFill>
                          <a:latin typeface="+mj-lt"/>
                          <a:cs typeface="Helvetica" panose="020B0604020202020204" pitchFamily="34" charset="0"/>
                        </a:rPr>
                        <a:t>Unique Audience</a:t>
                      </a: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C000"/>
                    </a:solidFill>
                  </a:tcPr>
                </a:tc>
                <a:tc>
                  <a:txBody>
                    <a:bodyPr/>
                    <a:lstStyle/>
                    <a:p>
                      <a:pPr algn="ctr"/>
                      <a:r>
                        <a:rPr lang="en-US" sz="2400" b="1" i="0" u="none" strike="noStrike" cap="none" spc="0" baseline="0" dirty="0" smtClean="0">
                          <a:ln>
                            <a:noFill/>
                          </a:ln>
                          <a:solidFill>
                            <a:schemeClr val="tx1"/>
                          </a:solidFill>
                          <a:effectLst/>
                          <a:uFillTx/>
                          <a:latin typeface="+mj-lt"/>
                          <a:ea typeface="+mn-ea"/>
                          <a:cs typeface="+mn-cs"/>
                          <a:sym typeface="Helvetica Light"/>
                        </a:rPr>
                        <a:t>1,407</a:t>
                      </a:r>
                      <a:endParaRPr lang="en-US" sz="2400" b="1" dirty="0">
                        <a:latin typeface="+mj-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a:r>
                        <a:rPr lang="en-US" sz="2400" b="1" i="0" u="none" strike="noStrike" cap="none" spc="0" baseline="0" dirty="0" smtClean="0">
                          <a:ln>
                            <a:noFill/>
                          </a:ln>
                          <a:solidFill>
                            <a:schemeClr val="tx1"/>
                          </a:solidFill>
                          <a:effectLst/>
                          <a:uFillTx/>
                          <a:latin typeface="+mj-lt"/>
                          <a:ea typeface="+mn-ea"/>
                          <a:cs typeface="+mn-cs"/>
                          <a:sym typeface="Helvetica Light"/>
                        </a:rPr>
                        <a:t>131</a:t>
                      </a:r>
                      <a:endParaRPr lang="en-US" sz="2400" b="1" dirty="0">
                        <a:latin typeface="+mj-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a:r>
                        <a:rPr lang="en-US" sz="2400" b="1" dirty="0" smtClean="0">
                          <a:solidFill>
                            <a:schemeClr val="tx1"/>
                          </a:solidFill>
                          <a:latin typeface="+mj-lt"/>
                          <a:cs typeface="Helvetica" panose="020B0604020202020204" pitchFamily="34" charset="0"/>
                        </a:rPr>
                        <a:t>1,324</a:t>
                      </a:r>
                      <a:endParaRPr lang="en-US" sz="2400" b="1" dirty="0">
                        <a:solidFill>
                          <a:schemeClr val="tx1"/>
                        </a:solidFill>
                        <a:latin typeface="+mj-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a:r>
                        <a:rPr lang="en-US" sz="2400" b="1" dirty="0" smtClean="0">
                          <a:latin typeface="+mj-lt"/>
                          <a:cs typeface="Helvetica" panose="020B0604020202020204" pitchFamily="34" charset="0"/>
                        </a:rPr>
                        <a:t>13,450</a:t>
                      </a: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2852312366"/>
                  </a:ext>
                </a:extLst>
              </a:tr>
              <a:tr h="1608476">
                <a:tc>
                  <a:txBody>
                    <a:bodyPr/>
                    <a:lstStyle/>
                    <a:p>
                      <a:r>
                        <a:rPr lang="en-US" sz="2400" b="1" dirty="0">
                          <a:solidFill>
                            <a:schemeClr val="bg1"/>
                          </a:solidFill>
                          <a:latin typeface="+mj-lt"/>
                          <a:cs typeface="Helvetica" panose="020B0604020202020204" pitchFamily="34" charset="0"/>
                        </a:rPr>
                        <a:t>Gender</a:t>
                      </a: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C000"/>
                    </a:solidFill>
                  </a:tcPr>
                </a:tc>
                <a:tc>
                  <a:txBody>
                    <a:bodyPr/>
                    <a:lstStyle/>
                    <a:p>
                      <a:pPr algn="ctr"/>
                      <a:r>
                        <a:rPr lang="en-US" sz="2400" b="0" dirty="0">
                          <a:latin typeface="+mj-lt"/>
                          <a:cs typeface="Helvetica" panose="020B0604020202020204" pitchFamily="34" charset="0"/>
                        </a:rPr>
                        <a:t>Male</a:t>
                      </a:r>
                      <a:r>
                        <a:rPr lang="en-US" sz="2400" b="1" dirty="0">
                          <a:latin typeface="+mj-lt"/>
                          <a:cs typeface="Helvetica" panose="020B0604020202020204" pitchFamily="34" charset="0"/>
                        </a:rPr>
                        <a:t> </a:t>
                      </a:r>
                      <a:r>
                        <a:rPr lang="en-US" sz="2400" b="1" dirty="0" smtClean="0">
                          <a:latin typeface="+mj-lt"/>
                          <a:cs typeface="Helvetica" panose="020B0604020202020204" pitchFamily="34" charset="0"/>
                        </a:rPr>
                        <a:t>(47.0%)</a:t>
                      </a:r>
                      <a:endParaRPr lang="en-US" sz="2400" b="1" dirty="0">
                        <a:latin typeface="+mj-lt"/>
                        <a:cs typeface="Helvetica" panose="020B0604020202020204" pitchFamily="34" charset="0"/>
                      </a:endParaRPr>
                    </a:p>
                    <a:p>
                      <a:pPr algn="ctr"/>
                      <a:r>
                        <a:rPr lang="en-US" sz="2400" b="0" dirty="0">
                          <a:latin typeface="+mj-lt"/>
                          <a:cs typeface="Helvetica" panose="020B0604020202020204" pitchFamily="34" charset="0"/>
                        </a:rPr>
                        <a:t>Female</a:t>
                      </a:r>
                      <a:r>
                        <a:rPr lang="en-US" sz="2400" b="1" baseline="0" dirty="0">
                          <a:latin typeface="+mj-lt"/>
                          <a:cs typeface="Helvetica" panose="020B0604020202020204" pitchFamily="34" charset="0"/>
                        </a:rPr>
                        <a:t> </a:t>
                      </a:r>
                      <a:r>
                        <a:rPr lang="en-US" sz="2400" b="1" baseline="0" dirty="0" smtClean="0">
                          <a:latin typeface="+mj-lt"/>
                          <a:cs typeface="Helvetica" panose="020B0604020202020204" pitchFamily="34" charset="0"/>
                        </a:rPr>
                        <a:t>(37.9%)</a:t>
                      </a:r>
                      <a:endParaRPr lang="en-US" sz="2400" b="1" baseline="0" dirty="0">
                        <a:latin typeface="+mj-lt"/>
                        <a:cs typeface="Helvetica" panose="020B0604020202020204" pitchFamily="34" charset="0"/>
                      </a:endParaRPr>
                    </a:p>
                    <a:p>
                      <a:pPr algn="ctr"/>
                      <a:r>
                        <a:rPr lang="en-US" sz="2400" b="0" baseline="0" dirty="0">
                          <a:latin typeface="+mj-lt"/>
                          <a:cs typeface="Helvetica" panose="020B0604020202020204" pitchFamily="34" charset="0"/>
                        </a:rPr>
                        <a:t>Others</a:t>
                      </a:r>
                      <a:r>
                        <a:rPr lang="en-US" sz="2400" b="1" baseline="0" dirty="0">
                          <a:latin typeface="+mj-lt"/>
                          <a:cs typeface="Helvetica" panose="020B0604020202020204" pitchFamily="34" charset="0"/>
                        </a:rPr>
                        <a:t> </a:t>
                      </a:r>
                      <a:r>
                        <a:rPr lang="en-US" sz="2400" b="1" baseline="0" dirty="0" smtClean="0">
                          <a:latin typeface="+mj-lt"/>
                          <a:cs typeface="Helvetica" panose="020B0604020202020204" pitchFamily="34" charset="0"/>
                        </a:rPr>
                        <a:t>(14.9%)</a:t>
                      </a:r>
                      <a:endParaRPr lang="en-US" sz="2400" b="1" dirty="0">
                        <a:latin typeface="+mj-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a:r>
                        <a:rPr lang="en-US" sz="2400" b="0" dirty="0">
                          <a:latin typeface="+mj-lt"/>
                          <a:cs typeface="Helvetica" panose="020B0604020202020204" pitchFamily="34" charset="0"/>
                        </a:rPr>
                        <a:t>Male</a:t>
                      </a:r>
                      <a:r>
                        <a:rPr lang="en-US" sz="2400" b="1" dirty="0">
                          <a:latin typeface="+mj-lt"/>
                          <a:cs typeface="Helvetica" panose="020B0604020202020204" pitchFamily="34" charset="0"/>
                        </a:rPr>
                        <a:t> </a:t>
                      </a:r>
                      <a:r>
                        <a:rPr lang="en-US" sz="2400" b="1" i="0" dirty="0" smtClean="0">
                          <a:latin typeface="+mj-lt"/>
                          <a:cs typeface="Helvetica" panose="020B0604020202020204" pitchFamily="34" charset="0"/>
                        </a:rPr>
                        <a:t>(35.7%)</a:t>
                      </a:r>
                      <a:endParaRPr lang="en-US" sz="2400" b="1" i="0" dirty="0">
                        <a:latin typeface="+mj-lt"/>
                        <a:cs typeface="Helvetica" panose="020B0604020202020204" pitchFamily="34" charset="0"/>
                      </a:endParaRPr>
                    </a:p>
                    <a:p>
                      <a:pPr algn="ctr"/>
                      <a:r>
                        <a:rPr lang="en-US" sz="2400" b="0" dirty="0">
                          <a:latin typeface="+mj-lt"/>
                          <a:cs typeface="Helvetica" panose="020B0604020202020204" pitchFamily="34" charset="0"/>
                        </a:rPr>
                        <a:t>Female</a:t>
                      </a:r>
                      <a:r>
                        <a:rPr lang="en-US" sz="2400" b="1" dirty="0">
                          <a:latin typeface="+mj-lt"/>
                          <a:cs typeface="Helvetica" panose="020B0604020202020204" pitchFamily="34" charset="0"/>
                        </a:rPr>
                        <a:t> </a:t>
                      </a:r>
                      <a:r>
                        <a:rPr lang="en-US" sz="2400" b="1" i="0" dirty="0" smtClean="0">
                          <a:latin typeface="+mj-lt"/>
                          <a:cs typeface="Helvetica" panose="020B0604020202020204" pitchFamily="34" charset="0"/>
                        </a:rPr>
                        <a:t>(41.0%)</a:t>
                      </a:r>
                      <a:endParaRPr lang="en-US" sz="2400" b="1" i="0" dirty="0">
                        <a:latin typeface="+mj-lt"/>
                        <a:cs typeface="Helvetica" panose="020B0604020202020204" pitchFamily="34" charset="0"/>
                      </a:endParaRPr>
                    </a:p>
                    <a:p>
                      <a:pPr algn="ctr"/>
                      <a:r>
                        <a:rPr lang="en-US" sz="2400" b="0" dirty="0">
                          <a:latin typeface="+mj-lt"/>
                          <a:cs typeface="Helvetica" panose="020B0604020202020204" pitchFamily="34" charset="0"/>
                        </a:rPr>
                        <a:t>Others</a:t>
                      </a:r>
                      <a:r>
                        <a:rPr lang="en-US" sz="2400" b="1" dirty="0">
                          <a:latin typeface="+mj-lt"/>
                          <a:cs typeface="Helvetica" panose="020B0604020202020204" pitchFamily="34" charset="0"/>
                        </a:rPr>
                        <a:t> </a:t>
                      </a:r>
                      <a:r>
                        <a:rPr lang="en-US" sz="2400" b="1" i="0" dirty="0" smtClean="0">
                          <a:latin typeface="+mj-lt"/>
                          <a:cs typeface="Helvetica" panose="020B0604020202020204" pitchFamily="34" charset="0"/>
                        </a:rPr>
                        <a:t>(23.1%)</a:t>
                      </a:r>
                      <a:endParaRPr lang="en-US" sz="2400" b="1" i="0" dirty="0">
                        <a:latin typeface="+mj-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a:r>
                        <a:rPr lang="en-US" sz="2400" b="0" dirty="0">
                          <a:latin typeface="+mj-lt"/>
                          <a:cs typeface="Helvetica" panose="020B0604020202020204" pitchFamily="34" charset="0"/>
                        </a:rPr>
                        <a:t>Male</a:t>
                      </a:r>
                      <a:r>
                        <a:rPr lang="en-US" sz="2400" b="1" dirty="0">
                          <a:latin typeface="+mj-lt"/>
                          <a:cs typeface="Helvetica" panose="020B0604020202020204" pitchFamily="34" charset="0"/>
                        </a:rPr>
                        <a:t> </a:t>
                      </a:r>
                      <a:r>
                        <a:rPr lang="en-US" sz="2400" b="1" i="0" dirty="0" smtClean="0">
                          <a:latin typeface="+mj-lt"/>
                          <a:cs typeface="Helvetica" panose="020B0604020202020204" pitchFamily="34" charset="0"/>
                        </a:rPr>
                        <a:t>(36.1%)</a:t>
                      </a:r>
                      <a:endParaRPr lang="en-US" sz="2400" b="1" i="0" dirty="0">
                        <a:latin typeface="+mj-lt"/>
                        <a:cs typeface="Helvetica" panose="020B0604020202020204" pitchFamily="34" charset="0"/>
                      </a:endParaRPr>
                    </a:p>
                    <a:p>
                      <a:pPr algn="ctr"/>
                      <a:r>
                        <a:rPr lang="en-US" sz="2400" b="0" dirty="0">
                          <a:latin typeface="+mj-lt"/>
                          <a:cs typeface="Helvetica" panose="020B0604020202020204" pitchFamily="34" charset="0"/>
                        </a:rPr>
                        <a:t>Female</a:t>
                      </a:r>
                      <a:r>
                        <a:rPr lang="en-US" sz="2400" b="1" dirty="0">
                          <a:latin typeface="+mj-lt"/>
                          <a:cs typeface="Helvetica" panose="020B0604020202020204" pitchFamily="34" charset="0"/>
                        </a:rPr>
                        <a:t> </a:t>
                      </a:r>
                      <a:r>
                        <a:rPr lang="en-US" sz="2400" b="1" i="0" dirty="0" smtClean="0">
                          <a:latin typeface="+mj-lt"/>
                          <a:cs typeface="Helvetica" panose="020B0604020202020204" pitchFamily="34" charset="0"/>
                        </a:rPr>
                        <a:t>(53.1%)</a:t>
                      </a:r>
                      <a:endParaRPr lang="en-US" sz="2400" b="1" i="0" dirty="0">
                        <a:latin typeface="+mj-lt"/>
                        <a:cs typeface="Helvetica" panose="020B0604020202020204" pitchFamily="34" charset="0"/>
                      </a:endParaRPr>
                    </a:p>
                    <a:p>
                      <a:pPr algn="ctr"/>
                      <a:r>
                        <a:rPr lang="en-US" sz="2400" b="0" dirty="0">
                          <a:latin typeface="+mj-lt"/>
                          <a:cs typeface="Helvetica" panose="020B0604020202020204" pitchFamily="34" charset="0"/>
                        </a:rPr>
                        <a:t>Others</a:t>
                      </a:r>
                      <a:r>
                        <a:rPr lang="en-US" sz="2400" b="1" dirty="0">
                          <a:latin typeface="+mj-lt"/>
                          <a:cs typeface="Helvetica" panose="020B0604020202020204" pitchFamily="34" charset="0"/>
                        </a:rPr>
                        <a:t> </a:t>
                      </a:r>
                      <a:r>
                        <a:rPr lang="en-US" sz="2400" b="1" i="0" dirty="0" smtClean="0">
                          <a:latin typeface="+mj-lt"/>
                          <a:cs typeface="Helvetica" panose="020B0604020202020204" pitchFamily="34" charset="0"/>
                        </a:rPr>
                        <a:t>(10.6%)</a:t>
                      </a:r>
                      <a:endParaRPr lang="en-US" sz="2400" b="1" i="0" dirty="0">
                        <a:latin typeface="+mj-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a:r>
                        <a:rPr lang="en-US" sz="2400" b="0" dirty="0">
                          <a:latin typeface="+mj-lt"/>
                          <a:cs typeface="Helvetica" panose="020B0604020202020204" pitchFamily="34" charset="0"/>
                        </a:rPr>
                        <a:t>Male </a:t>
                      </a:r>
                      <a:r>
                        <a:rPr lang="en-US" sz="2400" b="1" dirty="0" smtClean="0">
                          <a:latin typeface="+mj-lt"/>
                          <a:cs typeface="Helvetica" panose="020B0604020202020204" pitchFamily="34" charset="0"/>
                        </a:rPr>
                        <a:t>(54.7%)</a:t>
                      </a:r>
                      <a:endParaRPr lang="en-US" sz="2400" b="1" dirty="0">
                        <a:latin typeface="+mj-lt"/>
                        <a:cs typeface="Helvetica" panose="020B0604020202020204" pitchFamily="34" charset="0"/>
                      </a:endParaRPr>
                    </a:p>
                    <a:p>
                      <a:pPr algn="ctr"/>
                      <a:r>
                        <a:rPr lang="en-US" sz="2400" b="0" dirty="0">
                          <a:latin typeface="+mj-lt"/>
                          <a:cs typeface="Helvetica" panose="020B0604020202020204" pitchFamily="34" charset="0"/>
                        </a:rPr>
                        <a:t>Female</a:t>
                      </a:r>
                      <a:r>
                        <a:rPr lang="en-US" sz="2400" b="1" dirty="0">
                          <a:latin typeface="+mj-lt"/>
                          <a:cs typeface="Helvetica" panose="020B0604020202020204" pitchFamily="34" charset="0"/>
                        </a:rPr>
                        <a:t> </a:t>
                      </a:r>
                      <a:r>
                        <a:rPr lang="en-US" sz="2400" b="1" dirty="0" smtClean="0">
                          <a:latin typeface="+mj-lt"/>
                          <a:cs typeface="Helvetica" panose="020B0604020202020204" pitchFamily="34" charset="0"/>
                        </a:rPr>
                        <a:t>(33.1%)</a:t>
                      </a:r>
                      <a:endParaRPr lang="en-US" sz="2400" b="1" dirty="0">
                        <a:latin typeface="+mj-lt"/>
                        <a:cs typeface="Helvetica" panose="020B0604020202020204" pitchFamily="34" charset="0"/>
                      </a:endParaRPr>
                    </a:p>
                    <a:p>
                      <a:pPr algn="ctr"/>
                      <a:r>
                        <a:rPr lang="en-US" sz="2400" b="0" dirty="0">
                          <a:latin typeface="+mj-lt"/>
                          <a:cs typeface="Helvetica" panose="020B0604020202020204" pitchFamily="34" charset="0"/>
                        </a:rPr>
                        <a:t>Others</a:t>
                      </a:r>
                      <a:r>
                        <a:rPr lang="en-US" sz="2400" b="1" dirty="0">
                          <a:latin typeface="+mj-lt"/>
                          <a:cs typeface="Helvetica" panose="020B0604020202020204" pitchFamily="34" charset="0"/>
                        </a:rPr>
                        <a:t> </a:t>
                      </a:r>
                      <a:r>
                        <a:rPr lang="en-US" sz="2400" b="1" dirty="0" smtClean="0">
                          <a:latin typeface="+mj-lt"/>
                          <a:cs typeface="Helvetica" panose="020B0604020202020204" pitchFamily="34" charset="0"/>
                        </a:rPr>
                        <a:t>(12.1%)</a:t>
                      </a:r>
                      <a:endParaRPr lang="en-US" sz="2400" b="1" dirty="0">
                        <a:latin typeface="+mj-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2145485053"/>
                  </a:ext>
                </a:extLst>
              </a:tr>
              <a:tr h="1920240">
                <a:tc>
                  <a:txBody>
                    <a:bodyPr/>
                    <a:lstStyle/>
                    <a:p>
                      <a:r>
                        <a:rPr lang="en-US" sz="2400" b="1" dirty="0">
                          <a:solidFill>
                            <a:schemeClr val="bg1"/>
                          </a:solidFill>
                          <a:latin typeface="+mj-lt"/>
                          <a:cs typeface="Helvetica" panose="020B0604020202020204" pitchFamily="34" charset="0"/>
                        </a:rPr>
                        <a:t>Age</a:t>
                      </a: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C000"/>
                    </a:solidFill>
                  </a:tcPr>
                </a:tc>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r>
                        <a:rPr lang="en-US" sz="24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25–34</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 (23.0%)</a:t>
                      </a:r>
                      <a:endParaRPr lang="en-US" sz="2400" b="1" i="0" u="none" strike="noStrike" cap="none" spc="0" baseline="0" dirty="0">
                        <a:ln>
                          <a:noFill/>
                        </a:ln>
                        <a:solidFill>
                          <a:schemeClr val="tx1"/>
                        </a:solidFill>
                        <a:uFillTx/>
                        <a:latin typeface="+mj-lt"/>
                        <a:ea typeface="+mn-ea"/>
                        <a:cs typeface="Helvetica" panose="020B0604020202020204" pitchFamily="34" charset="0"/>
                        <a:sym typeface="Helvetica Light"/>
                      </a:endParaRPr>
                    </a:p>
                    <a:p>
                      <a:pPr marL="0" marR="0" lvl="0" indent="0" algn="ctr" defTabSz="825481" rtl="0" eaLnBrk="1" fontAlgn="auto" latinLnBrk="0" hangingPunct="1">
                        <a:lnSpc>
                          <a:spcPct val="100000"/>
                        </a:lnSpc>
                        <a:spcBef>
                          <a:spcPts val="0"/>
                        </a:spcBef>
                        <a:spcAft>
                          <a:spcPts val="0"/>
                        </a:spcAft>
                        <a:buClrTx/>
                        <a:buSzTx/>
                        <a:buFontTx/>
                        <a:buNone/>
                        <a:tabLst/>
                        <a:defRPr/>
                      </a:pPr>
                      <a:r>
                        <a:rPr lang="en-US" sz="2400" b="0" i="0" u="none" strike="noStrike" cap="none" spc="0" baseline="0" dirty="0">
                          <a:ln>
                            <a:noFill/>
                          </a:ln>
                          <a:solidFill>
                            <a:schemeClr val="tx1"/>
                          </a:solidFill>
                          <a:uFillTx/>
                          <a:latin typeface="+mj-lt"/>
                          <a:ea typeface="+mn-ea"/>
                          <a:cs typeface="Helvetica" panose="020B0604020202020204" pitchFamily="34" charset="0"/>
                          <a:sym typeface="Helvetica Light"/>
                        </a:rPr>
                        <a:t>35–44</a:t>
                      </a:r>
                      <a:r>
                        <a:rPr lang="en-US" sz="2400" b="1" i="0" u="none" strike="noStrike" cap="none" spc="0" baseline="0" dirty="0">
                          <a:ln>
                            <a:noFill/>
                          </a:ln>
                          <a:solidFill>
                            <a:schemeClr val="tx1"/>
                          </a:solidFill>
                          <a:uFillTx/>
                          <a:latin typeface="+mj-lt"/>
                          <a:ea typeface="+mn-ea"/>
                          <a:cs typeface="Helvetica" panose="020B0604020202020204" pitchFamily="34" charset="0"/>
                          <a:sym typeface="Helvetica Light"/>
                        </a:rPr>
                        <a:t> </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(76.9%)</a:t>
                      </a:r>
                      <a:endParaRPr lang="en-US" sz="2400" b="1" i="0" u="none" strike="noStrike" cap="none" spc="0" baseline="0" dirty="0">
                        <a:ln>
                          <a:noFill/>
                        </a:ln>
                        <a:solidFill>
                          <a:schemeClr val="tx1"/>
                        </a:solidFill>
                        <a:uFillTx/>
                        <a:latin typeface="+mj-lt"/>
                        <a:ea typeface="+mn-ea"/>
                        <a:cs typeface="Helvetica" panose="020B0604020202020204" pitchFamily="34" charset="0"/>
                        <a:sym typeface="Helvetica Light"/>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r>
                        <a:rPr lang="en-US" sz="24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35-44</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 (50.0%)</a:t>
                      </a:r>
                      <a:endParaRPr lang="en-US" sz="2400" b="1" i="0" u="none" strike="noStrike" cap="none" spc="0" baseline="0" dirty="0">
                        <a:ln>
                          <a:noFill/>
                        </a:ln>
                        <a:solidFill>
                          <a:schemeClr val="tx1"/>
                        </a:solidFill>
                        <a:uFillTx/>
                        <a:latin typeface="+mj-lt"/>
                        <a:ea typeface="+mn-ea"/>
                        <a:cs typeface="Helvetica" panose="020B0604020202020204" pitchFamily="34" charset="0"/>
                        <a:sym typeface="Helvetica Light"/>
                      </a:endParaRPr>
                    </a:p>
                    <a:p>
                      <a:pPr marL="0" marR="0" lvl="0" indent="0" algn="ctr" defTabSz="825481" rtl="0" eaLnBrk="1" fontAlgn="auto" latinLnBrk="0" hangingPunct="1">
                        <a:lnSpc>
                          <a:spcPct val="100000"/>
                        </a:lnSpc>
                        <a:spcBef>
                          <a:spcPts val="0"/>
                        </a:spcBef>
                        <a:spcAft>
                          <a:spcPts val="0"/>
                        </a:spcAft>
                        <a:buClrTx/>
                        <a:buSzTx/>
                        <a:buFontTx/>
                        <a:buNone/>
                        <a:tabLst/>
                        <a:defRPr/>
                      </a:pPr>
                      <a:r>
                        <a:rPr lang="en-US" sz="24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45-54</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 (50.0%)</a:t>
                      </a:r>
                      <a:endParaRPr lang="en-US" sz="2400" b="1" i="0" u="none" strike="noStrike" cap="none" spc="0" baseline="0" dirty="0">
                        <a:ln>
                          <a:noFill/>
                        </a:ln>
                        <a:solidFill>
                          <a:schemeClr val="tx1"/>
                        </a:solidFill>
                        <a:uFillTx/>
                        <a:latin typeface="+mj-lt"/>
                        <a:ea typeface="+mn-ea"/>
                        <a:cs typeface="Helvetica" panose="020B0604020202020204" pitchFamily="34" charset="0"/>
                        <a:sym typeface="Helvetica Light"/>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r>
                        <a:rPr lang="en-US" sz="24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18-24 </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(38.0%)</a:t>
                      </a:r>
                      <a:endParaRPr lang="en-US" sz="2400" b="1" i="0" u="none" strike="noStrike" cap="none" spc="0" baseline="0" dirty="0">
                        <a:ln>
                          <a:noFill/>
                        </a:ln>
                        <a:solidFill>
                          <a:schemeClr val="tx1"/>
                        </a:solidFill>
                        <a:uFillTx/>
                        <a:latin typeface="+mj-lt"/>
                        <a:ea typeface="+mn-ea"/>
                        <a:cs typeface="Helvetica" panose="020B0604020202020204" pitchFamily="34" charset="0"/>
                        <a:sym typeface="Helvetica Light"/>
                      </a:endParaRPr>
                    </a:p>
                    <a:p>
                      <a:pPr marL="0" marR="0" lvl="0" indent="0" algn="ctr" defTabSz="825481" rtl="0" eaLnBrk="1" fontAlgn="auto" latinLnBrk="0" hangingPunct="1">
                        <a:lnSpc>
                          <a:spcPct val="100000"/>
                        </a:lnSpc>
                        <a:spcBef>
                          <a:spcPts val="0"/>
                        </a:spcBef>
                        <a:spcAft>
                          <a:spcPts val="0"/>
                        </a:spcAft>
                        <a:buClrTx/>
                        <a:buSzTx/>
                        <a:buFontTx/>
                        <a:buNone/>
                        <a:tabLst/>
                        <a:defRPr/>
                      </a:pPr>
                      <a:r>
                        <a:rPr lang="en-US" sz="24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25-34</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 (57.1%)</a:t>
                      </a:r>
                    </a:p>
                    <a:p>
                      <a:pPr marL="0" marR="0" lvl="0" indent="0" algn="ctr" defTabSz="825481" rtl="0" eaLnBrk="1" fontAlgn="auto" latinLnBrk="0" hangingPunct="1">
                        <a:lnSpc>
                          <a:spcPct val="100000"/>
                        </a:lnSpc>
                        <a:spcBef>
                          <a:spcPts val="0"/>
                        </a:spcBef>
                        <a:spcAft>
                          <a:spcPts val="0"/>
                        </a:spcAft>
                        <a:buClrTx/>
                        <a:buSzTx/>
                        <a:buFontTx/>
                        <a:buNone/>
                        <a:tabLst/>
                        <a:defRPr/>
                      </a:pPr>
                      <a:r>
                        <a:rPr lang="en-US" sz="24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35-44</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 (4.7%)</a:t>
                      </a:r>
                      <a:endParaRPr lang="en-US" sz="2400" b="1" i="0" u="none" strike="noStrike" cap="none" spc="0" baseline="0" dirty="0">
                        <a:ln>
                          <a:noFill/>
                        </a:ln>
                        <a:solidFill>
                          <a:schemeClr val="tx1"/>
                        </a:solidFill>
                        <a:uFillTx/>
                        <a:latin typeface="+mj-lt"/>
                        <a:ea typeface="+mn-ea"/>
                        <a:cs typeface="Helvetica" panose="020B0604020202020204" pitchFamily="34" charset="0"/>
                        <a:sym typeface="Helvetica Light"/>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marL="0" marR="0" lvl="0" indent="0" algn="ctr" defTabSz="825481" rtl="0" eaLnBrk="1" fontAlgn="auto" latinLnBrk="0" hangingPunct="1">
                        <a:lnSpc>
                          <a:spcPct val="100000"/>
                        </a:lnSpc>
                        <a:spcBef>
                          <a:spcPts val="0"/>
                        </a:spcBef>
                        <a:spcAft>
                          <a:spcPts val="0"/>
                        </a:spcAft>
                        <a:buClrTx/>
                        <a:buSzTx/>
                        <a:buFontTx/>
                        <a:buNone/>
                        <a:tabLst/>
                        <a:defRPr/>
                      </a:pPr>
                      <a:r>
                        <a:rPr lang="en-US" sz="2400" b="0" i="0" u="none" strike="noStrike" cap="none" spc="0" baseline="0" dirty="0">
                          <a:ln>
                            <a:noFill/>
                          </a:ln>
                          <a:solidFill>
                            <a:schemeClr val="tx1"/>
                          </a:solidFill>
                          <a:uFillTx/>
                          <a:latin typeface="+mj-lt"/>
                          <a:ea typeface="+mn-ea"/>
                          <a:cs typeface="Helvetica" panose="020B0604020202020204" pitchFamily="34" charset="0"/>
                          <a:sym typeface="Helvetica Light"/>
                        </a:rPr>
                        <a:t>18-24</a:t>
                      </a:r>
                      <a:r>
                        <a:rPr lang="en-US" sz="2400" b="1" i="0" u="none" strike="noStrike" cap="none" spc="0" baseline="0" dirty="0">
                          <a:ln>
                            <a:noFill/>
                          </a:ln>
                          <a:solidFill>
                            <a:schemeClr val="tx1"/>
                          </a:solidFill>
                          <a:uFillTx/>
                          <a:latin typeface="+mj-lt"/>
                          <a:ea typeface="+mn-ea"/>
                          <a:cs typeface="Helvetica" panose="020B0604020202020204" pitchFamily="34" charset="0"/>
                          <a:sym typeface="Helvetica Light"/>
                        </a:rPr>
                        <a:t> </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(19.7%) </a:t>
                      </a:r>
                      <a:endParaRPr lang="en-US" sz="2400" b="1" i="0" u="none" strike="noStrike" cap="none" spc="0" baseline="0" dirty="0">
                        <a:ln>
                          <a:noFill/>
                        </a:ln>
                        <a:solidFill>
                          <a:schemeClr val="tx1"/>
                        </a:solidFill>
                        <a:uFillTx/>
                        <a:latin typeface="+mj-lt"/>
                        <a:ea typeface="+mn-ea"/>
                        <a:cs typeface="Helvetica" panose="020B0604020202020204" pitchFamily="34" charset="0"/>
                        <a:sym typeface="Helvetica Light"/>
                      </a:endParaRPr>
                    </a:p>
                    <a:p>
                      <a:pPr marL="0" marR="0" lvl="0" indent="0" algn="ctr" defTabSz="825481" rtl="0" eaLnBrk="1" fontAlgn="auto" latinLnBrk="0" hangingPunct="1">
                        <a:lnSpc>
                          <a:spcPct val="100000"/>
                        </a:lnSpc>
                        <a:spcBef>
                          <a:spcPts val="0"/>
                        </a:spcBef>
                        <a:spcAft>
                          <a:spcPts val="0"/>
                        </a:spcAft>
                        <a:buClrTx/>
                        <a:buSzTx/>
                        <a:buFontTx/>
                        <a:buNone/>
                        <a:tabLst/>
                        <a:defRPr/>
                      </a:pPr>
                      <a:r>
                        <a:rPr lang="en-US" sz="2400" b="0" i="0" u="none" strike="noStrike" cap="none" spc="0" baseline="0" dirty="0">
                          <a:ln>
                            <a:noFill/>
                          </a:ln>
                          <a:solidFill>
                            <a:schemeClr val="tx1"/>
                          </a:solidFill>
                          <a:uFillTx/>
                          <a:latin typeface="+mj-lt"/>
                          <a:ea typeface="+mn-ea"/>
                          <a:cs typeface="Helvetica" panose="020B0604020202020204" pitchFamily="34" charset="0"/>
                          <a:sym typeface="Helvetica Light"/>
                        </a:rPr>
                        <a:t>25 - 34 </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(67.1%)</a:t>
                      </a:r>
                      <a:endParaRPr lang="en-US" sz="2400" b="1" i="0" u="none" strike="noStrike" cap="none" spc="0" baseline="0" dirty="0">
                        <a:ln>
                          <a:noFill/>
                        </a:ln>
                        <a:solidFill>
                          <a:schemeClr val="tx1"/>
                        </a:solidFill>
                        <a:uFillTx/>
                        <a:latin typeface="+mj-lt"/>
                        <a:ea typeface="+mn-ea"/>
                        <a:cs typeface="Helvetica" panose="020B0604020202020204" pitchFamily="34" charset="0"/>
                        <a:sym typeface="Helvetica Light"/>
                      </a:endParaRPr>
                    </a:p>
                    <a:p>
                      <a:pPr marL="0" marR="0" lvl="0" indent="0" algn="ctr" defTabSz="825481" rtl="0" eaLnBrk="1" fontAlgn="auto" latinLnBrk="0" hangingPunct="1">
                        <a:lnSpc>
                          <a:spcPct val="100000"/>
                        </a:lnSpc>
                        <a:spcBef>
                          <a:spcPts val="0"/>
                        </a:spcBef>
                        <a:spcAft>
                          <a:spcPts val="0"/>
                        </a:spcAft>
                        <a:buClrTx/>
                        <a:buSzTx/>
                        <a:buFontTx/>
                        <a:buNone/>
                        <a:tabLst/>
                        <a:defRPr/>
                      </a:pPr>
                      <a:r>
                        <a:rPr lang="en-US" sz="2400" b="0" i="0" u="none" strike="noStrike" cap="none" spc="0" baseline="0" dirty="0">
                          <a:ln>
                            <a:noFill/>
                          </a:ln>
                          <a:solidFill>
                            <a:schemeClr val="tx1"/>
                          </a:solidFill>
                          <a:uFillTx/>
                          <a:latin typeface="+mj-lt"/>
                          <a:ea typeface="+mn-ea"/>
                          <a:cs typeface="Helvetica" panose="020B0604020202020204" pitchFamily="34" charset="0"/>
                          <a:sym typeface="Helvetica Light"/>
                        </a:rPr>
                        <a:t>35-44</a:t>
                      </a:r>
                      <a:r>
                        <a:rPr lang="en-US" sz="2400" b="1" i="0" u="none" strike="noStrike" cap="none" spc="0" baseline="0" dirty="0">
                          <a:ln>
                            <a:noFill/>
                          </a:ln>
                          <a:solidFill>
                            <a:schemeClr val="tx1"/>
                          </a:solidFill>
                          <a:uFillTx/>
                          <a:latin typeface="+mj-lt"/>
                          <a:ea typeface="+mn-ea"/>
                          <a:cs typeface="Helvetica" panose="020B0604020202020204" pitchFamily="34" charset="0"/>
                          <a:sym typeface="Helvetica Light"/>
                        </a:rPr>
                        <a:t> </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(10.1%)</a:t>
                      </a:r>
                      <a:endParaRPr lang="en-US" sz="2400" b="1" i="0" u="none" strike="noStrike" cap="none" spc="0" baseline="0" dirty="0">
                        <a:ln>
                          <a:noFill/>
                        </a:ln>
                        <a:solidFill>
                          <a:schemeClr val="tx1"/>
                        </a:solidFill>
                        <a:uFillTx/>
                        <a:latin typeface="+mj-lt"/>
                        <a:ea typeface="+mn-ea"/>
                        <a:cs typeface="Helvetica" panose="020B0604020202020204" pitchFamily="34" charset="0"/>
                        <a:sym typeface="Helvetica Light"/>
                      </a:endParaRPr>
                    </a:p>
                    <a:p>
                      <a:pPr marL="0" marR="0" lvl="0" indent="0" algn="ctr" defTabSz="825481" rtl="0" eaLnBrk="1" fontAlgn="auto" latinLnBrk="0" hangingPunct="1">
                        <a:lnSpc>
                          <a:spcPct val="100000"/>
                        </a:lnSpc>
                        <a:spcBef>
                          <a:spcPts val="0"/>
                        </a:spcBef>
                        <a:spcAft>
                          <a:spcPts val="0"/>
                        </a:spcAft>
                        <a:buClrTx/>
                        <a:buSzTx/>
                        <a:buFontTx/>
                        <a:buNone/>
                        <a:tabLst/>
                        <a:defRPr/>
                      </a:pPr>
                      <a:r>
                        <a:rPr lang="en-US" sz="24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Above 44</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 (</a:t>
                      </a:r>
                      <a:r>
                        <a:rPr lang="en-US" sz="2400" b="1" i="0" u="none" strike="noStrike" cap="none" spc="0" baseline="0" smtClean="0">
                          <a:ln>
                            <a:noFill/>
                          </a:ln>
                          <a:solidFill>
                            <a:schemeClr val="tx1"/>
                          </a:solidFill>
                          <a:uFillTx/>
                          <a:latin typeface="+mj-lt"/>
                          <a:ea typeface="+mn-ea"/>
                          <a:cs typeface="Helvetica" panose="020B0604020202020204" pitchFamily="34" charset="0"/>
                          <a:sym typeface="Helvetica Light"/>
                        </a:rPr>
                        <a:t>2.8%)</a:t>
                      </a:r>
                      <a:endParaRPr lang="en-US" sz="2400" b="1" i="0" u="none" strike="noStrike" cap="none" spc="0" baseline="0" dirty="0">
                        <a:ln>
                          <a:noFill/>
                        </a:ln>
                        <a:solidFill>
                          <a:schemeClr val="tx1"/>
                        </a:solidFill>
                        <a:uFillTx/>
                        <a:latin typeface="+mj-lt"/>
                        <a:ea typeface="+mn-ea"/>
                        <a:cs typeface="Helvetica" panose="020B0604020202020204" pitchFamily="34" charset="0"/>
                        <a:sym typeface="Helvetica Light"/>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478940574"/>
                  </a:ext>
                </a:extLst>
              </a:tr>
              <a:tr h="2348556">
                <a:tc>
                  <a:txBody>
                    <a:bodyPr/>
                    <a:lstStyle/>
                    <a:p>
                      <a:r>
                        <a:rPr lang="en-US" sz="2400" b="1" dirty="0">
                          <a:solidFill>
                            <a:schemeClr val="bg1"/>
                          </a:solidFill>
                          <a:latin typeface="+mj-lt"/>
                          <a:cs typeface="Helvetica" panose="020B0604020202020204" pitchFamily="34" charset="0"/>
                        </a:rPr>
                        <a:t>Location</a:t>
                      </a: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C000"/>
                    </a:solidFill>
                  </a:tcPr>
                </a:tc>
                <a:tc>
                  <a:txBody>
                    <a:bodyPr/>
                    <a:lstStyle/>
                    <a:p>
                      <a:pPr marL="0" marR="0" indent="0" algn="ctr" defTabSz="825481" rtl="0" eaLnBrk="1" fontAlgn="auto" latinLnBrk="0" hangingPunct="1">
                        <a:lnSpc>
                          <a:spcPct val="100000"/>
                        </a:lnSpc>
                        <a:spcBef>
                          <a:spcPts val="0"/>
                        </a:spcBef>
                        <a:spcAft>
                          <a:spcPts val="0"/>
                        </a:spcAft>
                        <a:buClrTx/>
                        <a:buSzTx/>
                        <a:buFontTx/>
                        <a:buNone/>
                        <a:tabLst/>
                        <a:defRPr/>
                      </a:pPr>
                      <a:r>
                        <a:rPr lang="en-US" sz="2400" b="0" baseline="0" dirty="0" smtClean="0">
                          <a:latin typeface="+mj-lt"/>
                          <a:cs typeface="Helvetica" panose="020B0604020202020204" pitchFamily="34" charset="0"/>
                        </a:rPr>
                        <a:t>Ha Noi </a:t>
                      </a:r>
                      <a:r>
                        <a:rPr lang="en-US" sz="2400" b="1" baseline="0" dirty="0" smtClean="0">
                          <a:latin typeface="+mj-lt"/>
                          <a:cs typeface="Helvetica" panose="020B0604020202020204" pitchFamily="34" charset="0"/>
                        </a:rPr>
                        <a:t>(11.3%)</a:t>
                      </a:r>
                      <a:endParaRPr lang="en-US" sz="2400" b="1" baseline="0" dirty="0">
                        <a:latin typeface="+mj-lt"/>
                        <a:cs typeface="Helvetica" panose="020B0604020202020204" pitchFamily="34" charset="0"/>
                      </a:endParaRPr>
                    </a:p>
                    <a:p>
                      <a:pPr marL="0" marR="0" indent="0" algn="ctr" defTabSz="825481" rtl="0" eaLnBrk="1" fontAlgn="auto" latinLnBrk="0" hangingPunct="1">
                        <a:lnSpc>
                          <a:spcPct val="100000"/>
                        </a:lnSpc>
                        <a:spcBef>
                          <a:spcPts val="0"/>
                        </a:spcBef>
                        <a:spcAft>
                          <a:spcPts val="0"/>
                        </a:spcAft>
                        <a:buClrTx/>
                        <a:buSzTx/>
                        <a:buFontTx/>
                        <a:buNone/>
                        <a:tabLst/>
                        <a:defRPr/>
                      </a:pPr>
                      <a:r>
                        <a:rPr lang="en-US" sz="2400" b="0" baseline="0" dirty="0" smtClean="0">
                          <a:latin typeface="+mj-lt"/>
                          <a:cs typeface="Helvetica" panose="020B0604020202020204" pitchFamily="34" charset="0"/>
                        </a:rPr>
                        <a:t>Ho Chi Minh </a:t>
                      </a:r>
                      <a:r>
                        <a:rPr lang="en-US" sz="2400" b="1" baseline="0" dirty="0" smtClean="0">
                          <a:latin typeface="+mj-lt"/>
                          <a:cs typeface="Helvetica" panose="020B0604020202020204" pitchFamily="34" charset="0"/>
                        </a:rPr>
                        <a:t>(10.2%)</a:t>
                      </a:r>
                      <a:endParaRPr lang="en-US" sz="2400" b="1" baseline="0" dirty="0">
                        <a:latin typeface="+mj-lt"/>
                        <a:cs typeface="Helvetica" panose="020B0604020202020204" pitchFamily="34" charset="0"/>
                      </a:endParaRPr>
                    </a:p>
                    <a:p>
                      <a:pPr marL="0" marR="0" indent="0" algn="ctr" defTabSz="825481" rtl="0" eaLnBrk="1" fontAlgn="auto" latinLnBrk="0" hangingPunct="1">
                        <a:lnSpc>
                          <a:spcPct val="100000"/>
                        </a:lnSpc>
                        <a:spcBef>
                          <a:spcPts val="0"/>
                        </a:spcBef>
                        <a:spcAft>
                          <a:spcPts val="0"/>
                        </a:spcAft>
                        <a:buClrTx/>
                        <a:buSzTx/>
                        <a:buFontTx/>
                        <a:buNone/>
                        <a:tabLst/>
                        <a:defRPr/>
                      </a:pPr>
                      <a:r>
                        <a:rPr lang="en-US" sz="2400" b="0" baseline="0" dirty="0" smtClean="0">
                          <a:latin typeface="+mj-lt"/>
                          <a:cs typeface="Helvetica" panose="020B0604020202020204" pitchFamily="34" charset="0"/>
                        </a:rPr>
                        <a:t>Da Nang </a:t>
                      </a:r>
                      <a:r>
                        <a:rPr lang="en-US" sz="2400" b="1" baseline="0" dirty="0" smtClean="0">
                          <a:latin typeface="+mj-lt"/>
                          <a:cs typeface="Helvetica" panose="020B0604020202020204" pitchFamily="34" charset="0"/>
                        </a:rPr>
                        <a:t>(3.4%)</a:t>
                      </a:r>
                      <a:endParaRPr lang="en-US" sz="2400" b="1" baseline="0" dirty="0">
                        <a:latin typeface="+mj-lt"/>
                        <a:cs typeface="Helvetica" panose="020B0604020202020204" pitchFamily="34" charset="0"/>
                      </a:endParaRPr>
                    </a:p>
                    <a:p>
                      <a:pPr marL="0" marR="0" indent="0" algn="ctr" defTabSz="825481" rtl="0" eaLnBrk="1" fontAlgn="auto" latinLnBrk="0" hangingPunct="1">
                        <a:lnSpc>
                          <a:spcPct val="100000"/>
                        </a:lnSpc>
                        <a:spcBef>
                          <a:spcPts val="0"/>
                        </a:spcBef>
                        <a:spcAft>
                          <a:spcPts val="0"/>
                        </a:spcAft>
                        <a:buClrTx/>
                        <a:buSzTx/>
                        <a:buFontTx/>
                        <a:buNone/>
                        <a:tabLst/>
                        <a:defRPr/>
                      </a:pPr>
                      <a:r>
                        <a:rPr lang="en-US" sz="2400" b="0" baseline="0" dirty="0" smtClean="0">
                          <a:latin typeface="+mj-lt"/>
                          <a:cs typeface="Helvetica" panose="020B0604020202020204" pitchFamily="34" charset="0"/>
                        </a:rPr>
                        <a:t>Nghe An </a:t>
                      </a:r>
                      <a:r>
                        <a:rPr lang="en-US" sz="2400" b="1" baseline="0" dirty="0" smtClean="0">
                          <a:latin typeface="+mj-lt"/>
                          <a:cs typeface="Helvetica" panose="020B0604020202020204" pitchFamily="34" charset="0"/>
                        </a:rPr>
                        <a:t>(2.9%)</a:t>
                      </a:r>
                      <a:endParaRPr lang="en-US" sz="2400" b="1" baseline="0" dirty="0">
                        <a:latin typeface="+mj-lt"/>
                        <a:cs typeface="Helvetica" panose="020B0604020202020204" pitchFamily="34" charset="0"/>
                      </a:endParaRPr>
                    </a:p>
                    <a:p>
                      <a:pPr marL="0" marR="0" indent="0" algn="ctr" defTabSz="825481" rtl="0" eaLnBrk="1" fontAlgn="auto" latinLnBrk="0" hangingPunct="1">
                        <a:lnSpc>
                          <a:spcPct val="100000"/>
                        </a:lnSpc>
                        <a:spcBef>
                          <a:spcPts val="0"/>
                        </a:spcBef>
                        <a:spcAft>
                          <a:spcPts val="0"/>
                        </a:spcAft>
                        <a:buClrTx/>
                        <a:buSzTx/>
                        <a:buFontTx/>
                        <a:buNone/>
                        <a:tabLst/>
                        <a:defRPr/>
                      </a:pPr>
                      <a:r>
                        <a:rPr lang="en-US" sz="2400" b="0" baseline="0" dirty="0" smtClean="0">
                          <a:latin typeface="+mj-lt"/>
                          <a:cs typeface="Helvetica" panose="020B0604020202020204" pitchFamily="34" charset="0"/>
                        </a:rPr>
                        <a:t>Can Tho </a:t>
                      </a:r>
                      <a:r>
                        <a:rPr lang="en-US" sz="2400" b="1" baseline="0" dirty="0" smtClean="0">
                          <a:latin typeface="+mj-lt"/>
                          <a:cs typeface="Helvetica" panose="020B0604020202020204" pitchFamily="34" charset="0"/>
                        </a:rPr>
                        <a:t>(2.6%)</a:t>
                      </a:r>
                      <a:endParaRPr lang="en-US" sz="2400" b="1" baseline="0" dirty="0">
                        <a:latin typeface="+mj-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a:r>
                        <a:rPr lang="en-US" sz="24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Ho Chi Minh </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(17.9%</a:t>
                      </a:r>
                      <a:r>
                        <a:rPr lang="en-US" sz="2400" b="1" baseline="0" dirty="0" smtClean="0">
                          <a:latin typeface="+mj-lt"/>
                          <a:cs typeface="Helvetica" panose="020B0604020202020204" pitchFamily="34" charset="0"/>
                        </a:rPr>
                        <a:t>)</a:t>
                      </a:r>
                      <a:endParaRPr lang="en-US" sz="2400" b="1" baseline="0" dirty="0">
                        <a:latin typeface="+mj-lt"/>
                        <a:cs typeface="Helvetica" panose="020B0604020202020204" pitchFamily="34" charset="0"/>
                      </a:endParaRPr>
                    </a:p>
                    <a:p>
                      <a:pPr algn="ctr"/>
                      <a:r>
                        <a:rPr lang="en-US" sz="24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Khanh Hoa </a:t>
                      </a:r>
                      <a:r>
                        <a:rPr lang="en-US" sz="2400" b="1" baseline="0" dirty="0" smtClean="0">
                          <a:latin typeface="+mj-lt"/>
                          <a:cs typeface="Helvetica" panose="020B0604020202020204" pitchFamily="34" charset="0"/>
                        </a:rPr>
                        <a:t>(5.3</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a:t>
                      </a:r>
                      <a:r>
                        <a:rPr lang="en-US" sz="2400" b="1" baseline="0" dirty="0" smtClean="0">
                          <a:latin typeface="+mj-lt"/>
                          <a:cs typeface="Helvetica" panose="020B0604020202020204" pitchFamily="34" charset="0"/>
                        </a:rPr>
                        <a:t>)</a:t>
                      </a:r>
                      <a:endParaRPr lang="en-US" sz="2400" b="1" baseline="0" dirty="0">
                        <a:latin typeface="+mj-lt"/>
                        <a:cs typeface="Helvetica" panose="020B0604020202020204" pitchFamily="34" charset="0"/>
                      </a:endParaRPr>
                    </a:p>
                    <a:p>
                      <a:pPr algn="ctr"/>
                      <a:r>
                        <a:rPr lang="en-US" sz="2400" b="0" baseline="0" dirty="0" smtClean="0">
                          <a:latin typeface="+mj-lt"/>
                          <a:cs typeface="Helvetica" panose="020B0604020202020204" pitchFamily="34" charset="0"/>
                        </a:rPr>
                        <a:t>Ha Noi </a:t>
                      </a:r>
                      <a:r>
                        <a:rPr lang="en-US" sz="2400" b="1" baseline="0" dirty="0" smtClean="0">
                          <a:latin typeface="+mj-lt"/>
                          <a:cs typeface="Helvetica" panose="020B0604020202020204" pitchFamily="34" charset="0"/>
                        </a:rPr>
                        <a:t>(3.2%)</a:t>
                      </a:r>
                      <a:endParaRPr lang="en-US" sz="2400" b="1" baseline="0" dirty="0">
                        <a:latin typeface="+mj-lt"/>
                        <a:cs typeface="Helvetica" panose="020B0604020202020204" pitchFamily="34" charset="0"/>
                      </a:endParaRPr>
                    </a:p>
                    <a:p>
                      <a:pPr algn="ctr"/>
                      <a:r>
                        <a:rPr lang="en-US" sz="2400" b="0" baseline="0" dirty="0" smtClean="0">
                          <a:latin typeface="+mj-lt"/>
                          <a:cs typeface="Helvetica" panose="020B0604020202020204" pitchFamily="34" charset="0"/>
                        </a:rPr>
                        <a:t>Binh Duong </a:t>
                      </a:r>
                      <a:r>
                        <a:rPr lang="en-US" sz="2400" b="1" baseline="0" dirty="0" smtClean="0">
                          <a:latin typeface="+mj-lt"/>
                          <a:cs typeface="Helvetica" panose="020B0604020202020204" pitchFamily="34" charset="0"/>
                        </a:rPr>
                        <a:t>(3.2%)</a:t>
                      </a:r>
                      <a:endParaRPr lang="en-US" sz="2400" b="1" baseline="0" dirty="0">
                        <a:latin typeface="+mj-lt"/>
                        <a:cs typeface="Helvetica" panose="020B0604020202020204" pitchFamily="34" charset="0"/>
                      </a:endParaRPr>
                    </a:p>
                    <a:p>
                      <a:pPr algn="ctr"/>
                      <a:r>
                        <a:rPr lang="en-US" sz="2400" b="0" baseline="0" dirty="0" smtClean="0">
                          <a:latin typeface="+mj-lt"/>
                          <a:cs typeface="Helvetica" panose="020B0604020202020204" pitchFamily="34" charset="0"/>
                        </a:rPr>
                        <a:t>Tien Giang </a:t>
                      </a:r>
                      <a:r>
                        <a:rPr lang="en-US" sz="2400" b="1" baseline="0" dirty="0" smtClean="0">
                          <a:latin typeface="+mj-lt"/>
                          <a:cs typeface="Helvetica" panose="020B0604020202020204" pitchFamily="34" charset="0"/>
                        </a:rPr>
                        <a:t>(2.1%)</a:t>
                      </a:r>
                      <a:endParaRPr lang="en-US" sz="2400" b="1" baseline="0" dirty="0">
                        <a:latin typeface="+mj-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a:r>
                        <a:rPr lang="en-US" sz="24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Ho Chi Minh </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(11.9%</a:t>
                      </a:r>
                      <a:r>
                        <a:rPr lang="en-US" sz="2400" b="1" baseline="0" dirty="0" smtClean="0">
                          <a:latin typeface="+mj-lt"/>
                          <a:cs typeface="Helvetica" panose="020B0604020202020204" pitchFamily="34" charset="0"/>
                        </a:rPr>
                        <a:t>)</a:t>
                      </a:r>
                      <a:endParaRPr lang="en-US" sz="2400" b="1" baseline="0" dirty="0">
                        <a:latin typeface="+mj-lt"/>
                        <a:cs typeface="Helvetica" panose="020B0604020202020204" pitchFamily="34" charset="0"/>
                      </a:endParaRPr>
                    </a:p>
                    <a:p>
                      <a:pPr algn="ctr"/>
                      <a:r>
                        <a:rPr lang="en-US" sz="2400" b="0" i="0" u="none" strike="noStrike" cap="none" spc="0" baseline="0" dirty="0" smtClean="0">
                          <a:ln>
                            <a:noFill/>
                          </a:ln>
                          <a:solidFill>
                            <a:schemeClr val="tx1"/>
                          </a:solidFill>
                          <a:uFillTx/>
                          <a:latin typeface="+mj-lt"/>
                          <a:ea typeface="+mn-ea"/>
                          <a:cs typeface="Helvetica" panose="020B0604020202020204" pitchFamily="34" charset="0"/>
                          <a:sym typeface="Helvetica Light"/>
                        </a:rPr>
                        <a:t>Ha Noi </a:t>
                      </a:r>
                      <a:r>
                        <a:rPr lang="en-US" sz="2400" b="1" baseline="0" dirty="0" smtClean="0">
                          <a:latin typeface="+mj-lt"/>
                          <a:cs typeface="Helvetica" panose="020B0604020202020204" pitchFamily="34" charset="0"/>
                        </a:rPr>
                        <a:t>(6.7</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a:t>
                      </a:r>
                      <a:r>
                        <a:rPr lang="en-US" sz="2400" b="1" baseline="0" dirty="0" smtClean="0">
                          <a:latin typeface="+mj-lt"/>
                          <a:cs typeface="Helvetica" panose="020B0604020202020204" pitchFamily="34" charset="0"/>
                        </a:rPr>
                        <a:t>)</a:t>
                      </a:r>
                      <a:endParaRPr lang="en-US" sz="2400" b="1" baseline="0" dirty="0">
                        <a:latin typeface="+mj-lt"/>
                        <a:cs typeface="Helvetica" panose="020B0604020202020204" pitchFamily="34" charset="0"/>
                      </a:endParaRPr>
                    </a:p>
                    <a:p>
                      <a:pPr algn="ctr"/>
                      <a:r>
                        <a:rPr lang="en-US" sz="2400" b="0" baseline="0" dirty="0" smtClean="0">
                          <a:latin typeface="+mj-lt"/>
                          <a:cs typeface="Helvetica" panose="020B0604020202020204" pitchFamily="34" charset="0"/>
                        </a:rPr>
                        <a:t>Da Nang </a:t>
                      </a:r>
                      <a:r>
                        <a:rPr lang="en-US" sz="2400" b="1" baseline="0" dirty="0" smtClean="0">
                          <a:latin typeface="+mj-lt"/>
                          <a:cs typeface="Helvetica" panose="020B0604020202020204" pitchFamily="34" charset="0"/>
                        </a:rPr>
                        <a:t>(3.6%)</a:t>
                      </a:r>
                      <a:endParaRPr lang="en-US" sz="2400" b="1" baseline="0" dirty="0">
                        <a:latin typeface="+mj-lt"/>
                        <a:cs typeface="Helvetica" panose="020B0604020202020204" pitchFamily="34" charset="0"/>
                      </a:endParaRPr>
                    </a:p>
                    <a:p>
                      <a:pPr algn="ctr"/>
                      <a:r>
                        <a:rPr lang="en-US" sz="2400" b="0" baseline="0" dirty="0" smtClean="0">
                          <a:latin typeface="+mj-lt"/>
                          <a:cs typeface="Helvetica" panose="020B0604020202020204" pitchFamily="34" charset="0"/>
                        </a:rPr>
                        <a:t>Quang Ngai </a:t>
                      </a:r>
                      <a:r>
                        <a:rPr lang="en-US" sz="2400" b="1" baseline="0" dirty="0" smtClean="0">
                          <a:latin typeface="+mj-lt"/>
                          <a:cs typeface="Helvetica" panose="020B0604020202020204" pitchFamily="34" charset="0"/>
                        </a:rPr>
                        <a:t>(3.0%)</a:t>
                      </a:r>
                      <a:endParaRPr lang="en-US" sz="2400" b="1" baseline="0" dirty="0">
                        <a:latin typeface="+mj-lt"/>
                        <a:cs typeface="Helvetica" panose="020B0604020202020204" pitchFamily="34" charset="0"/>
                      </a:endParaRPr>
                    </a:p>
                    <a:p>
                      <a:pPr algn="ctr"/>
                      <a:r>
                        <a:rPr lang="en-US" sz="2400" b="0" baseline="0" dirty="0" smtClean="0">
                          <a:latin typeface="+mj-lt"/>
                          <a:cs typeface="Helvetica" panose="020B0604020202020204" pitchFamily="34" charset="0"/>
                        </a:rPr>
                        <a:t>Nghe An </a:t>
                      </a:r>
                      <a:r>
                        <a:rPr lang="en-US" sz="2400" b="1" baseline="0" dirty="0" smtClean="0">
                          <a:latin typeface="+mj-lt"/>
                          <a:cs typeface="Helvetica" panose="020B0604020202020204" pitchFamily="34" charset="0"/>
                        </a:rPr>
                        <a:t>(2.4%)</a:t>
                      </a:r>
                      <a:endParaRPr lang="en-US" sz="2400" b="1" baseline="0" dirty="0">
                        <a:latin typeface="+mj-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a:r>
                        <a:rPr lang="en-US" sz="2400" b="0" i="0" u="none" strike="noStrike" cap="none" spc="0" baseline="0" dirty="0">
                          <a:ln>
                            <a:noFill/>
                          </a:ln>
                          <a:solidFill>
                            <a:schemeClr val="tx1"/>
                          </a:solidFill>
                          <a:uFillTx/>
                          <a:latin typeface="+mj-lt"/>
                          <a:ea typeface="+mn-ea"/>
                          <a:cs typeface="Helvetica" panose="020B0604020202020204" pitchFamily="34" charset="0"/>
                          <a:sym typeface="Helvetica Light"/>
                        </a:rPr>
                        <a:t>Ho Chi Minh </a:t>
                      </a:r>
                      <a:r>
                        <a:rPr lang="en-US" sz="2400" b="1" i="0" u="none" strike="noStrike" cap="none" spc="0" baseline="0" dirty="0">
                          <a:ln>
                            <a:noFill/>
                          </a:ln>
                          <a:solidFill>
                            <a:schemeClr val="tx1"/>
                          </a:solidFill>
                          <a:uFillTx/>
                          <a:latin typeface="+mj-lt"/>
                          <a:ea typeface="+mn-ea"/>
                          <a:cs typeface="Helvetica" panose="020B0604020202020204" pitchFamily="34" charset="0"/>
                          <a:sym typeface="Helvetica Light"/>
                        </a:rPr>
                        <a:t>(</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12.2%</a:t>
                      </a:r>
                      <a:r>
                        <a:rPr lang="en-US" sz="2400" b="1" baseline="0" dirty="0" smtClean="0">
                          <a:latin typeface="+mj-lt"/>
                          <a:cs typeface="Helvetica" panose="020B0604020202020204" pitchFamily="34" charset="0"/>
                        </a:rPr>
                        <a:t>)</a:t>
                      </a:r>
                      <a:endParaRPr lang="en-US" sz="2400" b="1" baseline="0" dirty="0">
                        <a:latin typeface="+mj-lt"/>
                        <a:cs typeface="Helvetica" panose="020B0604020202020204" pitchFamily="34" charset="0"/>
                      </a:endParaRPr>
                    </a:p>
                    <a:p>
                      <a:pPr algn="ctr"/>
                      <a:r>
                        <a:rPr lang="en-US" sz="2400" b="0" i="0" u="none" strike="noStrike" cap="none" spc="0" baseline="0" dirty="0">
                          <a:ln>
                            <a:noFill/>
                          </a:ln>
                          <a:solidFill>
                            <a:schemeClr val="tx1"/>
                          </a:solidFill>
                          <a:uFillTx/>
                          <a:latin typeface="+mj-lt"/>
                          <a:ea typeface="+mn-ea"/>
                          <a:cs typeface="Helvetica" panose="020B0604020202020204" pitchFamily="34" charset="0"/>
                          <a:sym typeface="Helvetica Light"/>
                        </a:rPr>
                        <a:t>Ha Noi</a:t>
                      </a:r>
                      <a:r>
                        <a:rPr lang="en-US" sz="2400" b="1" i="0" u="none" strike="noStrike" cap="none" spc="0" baseline="0" dirty="0">
                          <a:ln>
                            <a:noFill/>
                          </a:ln>
                          <a:solidFill>
                            <a:schemeClr val="tx1"/>
                          </a:solidFill>
                          <a:uFillTx/>
                          <a:latin typeface="+mj-lt"/>
                          <a:ea typeface="+mn-ea"/>
                          <a:cs typeface="Helvetica" panose="020B0604020202020204" pitchFamily="34" charset="0"/>
                          <a:sym typeface="Helvetica Light"/>
                        </a:rPr>
                        <a:t> </a:t>
                      </a:r>
                      <a:r>
                        <a:rPr lang="en-US" sz="2400" b="1" baseline="0" dirty="0" smtClean="0">
                          <a:latin typeface="+mj-lt"/>
                          <a:cs typeface="Helvetica" panose="020B0604020202020204" pitchFamily="34" charset="0"/>
                        </a:rPr>
                        <a:t>(11.1</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a:t>
                      </a:r>
                      <a:r>
                        <a:rPr lang="en-US" sz="2400" b="1" baseline="0" dirty="0" smtClean="0">
                          <a:latin typeface="+mj-lt"/>
                          <a:cs typeface="Helvetica" panose="020B0604020202020204" pitchFamily="34" charset="0"/>
                        </a:rPr>
                        <a:t>)</a:t>
                      </a:r>
                      <a:endParaRPr lang="en-US" sz="2400" b="1" baseline="0" dirty="0">
                        <a:latin typeface="+mj-lt"/>
                        <a:cs typeface="Helvetica" panose="020B0604020202020204" pitchFamily="34" charset="0"/>
                      </a:endParaRPr>
                    </a:p>
                    <a:p>
                      <a:pPr marL="0" marR="0" indent="0" algn="ctr" defTabSz="825481" rtl="0" eaLnBrk="1" fontAlgn="auto" latinLnBrk="0" hangingPunct="1">
                        <a:lnSpc>
                          <a:spcPct val="100000"/>
                        </a:lnSpc>
                        <a:spcBef>
                          <a:spcPts val="0"/>
                        </a:spcBef>
                        <a:spcAft>
                          <a:spcPts val="0"/>
                        </a:spcAft>
                        <a:buClrTx/>
                        <a:buSzTx/>
                        <a:buFontTx/>
                        <a:buNone/>
                        <a:tabLst/>
                        <a:defRPr/>
                      </a:pPr>
                      <a:r>
                        <a:rPr lang="en-US" sz="2400" b="0" baseline="0" dirty="0" smtClean="0">
                          <a:latin typeface="+mj-lt"/>
                          <a:cs typeface="Helvetica" panose="020B0604020202020204" pitchFamily="34" charset="0"/>
                        </a:rPr>
                        <a:t>Dong Nai </a:t>
                      </a:r>
                      <a:r>
                        <a:rPr lang="en-US" sz="2400" b="1" baseline="0" dirty="0" smtClean="0">
                          <a:latin typeface="+mj-lt"/>
                          <a:cs typeface="Helvetica" panose="020B0604020202020204" pitchFamily="34" charset="0"/>
                        </a:rPr>
                        <a:t>(2.3</a:t>
                      </a:r>
                      <a:r>
                        <a:rPr lang="en-US" sz="2400" b="1" i="0" u="none" strike="noStrike" cap="none" spc="0" baseline="0" dirty="0" smtClean="0">
                          <a:ln>
                            <a:noFill/>
                          </a:ln>
                          <a:solidFill>
                            <a:schemeClr val="tx1"/>
                          </a:solidFill>
                          <a:uFillTx/>
                          <a:latin typeface="+mj-lt"/>
                          <a:ea typeface="+mn-ea"/>
                          <a:cs typeface="Helvetica" panose="020B0604020202020204" pitchFamily="34" charset="0"/>
                          <a:sym typeface="Helvetica Light"/>
                        </a:rPr>
                        <a:t>%</a:t>
                      </a:r>
                      <a:r>
                        <a:rPr lang="en-US" sz="2400" b="1" baseline="0" dirty="0" smtClean="0">
                          <a:latin typeface="+mj-lt"/>
                          <a:cs typeface="Helvetica" panose="020B0604020202020204" pitchFamily="34" charset="0"/>
                        </a:rPr>
                        <a:t>)</a:t>
                      </a:r>
                      <a:endParaRPr lang="en-US" sz="2400" b="1" baseline="0" dirty="0">
                        <a:latin typeface="+mj-lt"/>
                        <a:cs typeface="Helvetica" panose="020B0604020202020204" pitchFamily="34" charset="0"/>
                      </a:endParaRPr>
                    </a:p>
                    <a:p>
                      <a:pPr marL="0" marR="0" indent="0" algn="ctr" defTabSz="825481" rtl="0" eaLnBrk="1" fontAlgn="auto" latinLnBrk="0" hangingPunct="1">
                        <a:lnSpc>
                          <a:spcPct val="100000"/>
                        </a:lnSpc>
                        <a:spcBef>
                          <a:spcPts val="0"/>
                        </a:spcBef>
                        <a:spcAft>
                          <a:spcPts val="0"/>
                        </a:spcAft>
                        <a:buClrTx/>
                        <a:buSzTx/>
                        <a:buFontTx/>
                        <a:buNone/>
                        <a:tabLst/>
                        <a:defRPr/>
                      </a:pPr>
                      <a:r>
                        <a:rPr lang="en-US" sz="2400" b="0" baseline="0" dirty="0" smtClean="0">
                          <a:latin typeface="+mj-lt"/>
                          <a:cs typeface="Helvetica" panose="020B0604020202020204" pitchFamily="34" charset="0"/>
                        </a:rPr>
                        <a:t>Hai Phong </a:t>
                      </a:r>
                      <a:r>
                        <a:rPr lang="en-US" sz="2400" b="1" baseline="0" dirty="0" smtClean="0">
                          <a:latin typeface="+mj-lt"/>
                          <a:cs typeface="Helvetica" panose="020B0604020202020204" pitchFamily="34" charset="0"/>
                        </a:rPr>
                        <a:t>(2.0%)</a:t>
                      </a:r>
                      <a:endParaRPr lang="en-US" sz="2400" b="1" baseline="0" dirty="0">
                        <a:latin typeface="+mj-lt"/>
                        <a:cs typeface="Helvetica" panose="020B0604020202020204" pitchFamily="34" charset="0"/>
                      </a:endParaRPr>
                    </a:p>
                    <a:p>
                      <a:pPr marL="0" marR="0" indent="0" algn="ctr" defTabSz="825481" rtl="0" eaLnBrk="1" fontAlgn="auto" latinLnBrk="0" hangingPunct="1">
                        <a:lnSpc>
                          <a:spcPct val="100000"/>
                        </a:lnSpc>
                        <a:spcBef>
                          <a:spcPts val="0"/>
                        </a:spcBef>
                        <a:spcAft>
                          <a:spcPts val="0"/>
                        </a:spcAft>
                        <a:buClrTx/>
                        <a:buSzTx/>
                        <a:buFontTx/>
                        <a:buNone/>
                        <a:tabLst/>
                        <a:defRPr/>
                      </a:pPr>
                      <a:r>
                        <a:rPr lang="en-US" sz="2400" b="0" baseline="0" dirty="0" smtClean="0">
                          <a:latin typeface="+mj-lt"/>
                          <a:cs typeface="Helvetica" panose="020B0604020202020204" pitchFamily="34" charset="0"/>
                        </a:rPr>
                        <a:t>Hai Duong </a:t>
                      </a:r>
                      <a:r>
                        <a:rPr lang="en-US" sz="2400" b="1" baseline="0" dirty="0" smtClean="0">
                          <a:latin typeface="+mj-lt"/>
                          <a:cs typeface="Helvetica" panose="020B0604020202020204" pitchFamily="34" charset="0"/>
                        </a:rPr>
                        <a:t>(1.9%)</a:t>
                      </a:r>
                      <a:endParaRPr lang="en-US" sz="2400" b="1" baseline="0" dirty="0">
                        <a:latin typeface="+mj-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2163995369"/>
                  </a:ext>
                </a:extLst>
              </a:tr>
            </a:tbl>
          </a:graphicData>
        </a:graphic>
      </p:graphicFrame>
      <p:sp>
        <p:nvSpPr>
          <p:cNvPr id="4" name="Slide Number Placeholder 3"/>
          <p:cNvSpPr>
            <a:spLocks noGrp="1"/>
          </p:cNvSpPr>
          <p:nvPr>
            <p:ph type="sldNum" sz="quarter" idx="2"/>
          </p:nvPr>
        </p:nvSpPr>
        <p:spPr/>
        <p:txBody>
          <a:bodyPr/>
          <a:lstStyle/>
          <a:p>
            <a:pPr marL="0" marR="0" lvl="0" indent="0" algn="ctr" defTabSz="825482"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a:ln>
                  <a:noFill/>
                </a:ln>
                <a:solidFill>
                  <a:srgbClr val="FFFFFF"/>
                </a:solidFill>
                <a:effectLst/>
                <a:uLnTx/>
                <a:uFillTx/>
                <a:latin typeface="Arial"/>
                <a:cs typeface="Calibri"/>
                <a:sym typeface="Helvetica"/>
              </a:rPr>
              <a:pPr marL="0" marR="0" lvl="0" indent="0" algn="ctr" defTabSz="825482" rtl="0" eaLnBrk="1" fontAlgn="auto" latinLnBrk="0" hangingPunct="0">
                <a:lnSpc>
                  <a:spcPct val="100000"/>
                </a:lnSpc>
                <a:spcBef>
                  <a:spcPts val="0"/>
                </a:spcBef>
                <a:spcAft>
                  <a:spcPts val="0"/>
                </a:spcAft>
                <a:buClrTx/>
                <a:buSzTx/>
                <a:buFontTx/>
                <a:buNone/>
                <a:tabLst/>
                <a:defRPr/>
              </a:pPr>
              <a:t>42</a:t>
            </a:fld>
            <a:endParaRPr kumimoji="0" lang="en-US" sz="2100" b="1" i="0" u="none" strike="noStrike" kern="0" cap="none" spc="0" normalizeH="0" baseline="0" noProof="0" dirty="0">
              <a:ln>
                <a:noFill/>
              </a:ln>
              <a:solidFill>
                <a:srgbClr val="FFFFFF"/>
              </a:solidFill>
              <a:effectLst/>
              <a:uLnTx/>
              <a:uFillTx/>
              <a:latin typeface="Arial"/>
              <a:cs typeface="Calibri"/>
              <a:sym typeface="Helvetica"/>
            </a:endParaRPr>
          </a:p>
        </p:txBody>
      </p:sp>
    </p:spTree>
    <p:extLst>
      <p:ext uri="{BB962C8B-B14F-4D97-AF65-F5344CB8AC3E}">
        <p14:creationId xmlns:p14="http://schemas.microsoft.com/office/powerpoint/2010/main" val="1492660398"/>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a:xfrm>
            <a:off x="4601403" y="465674"/>
            <a:ext cx="18403954" cy="1131656"/>
          </a:xfrm>
        </p:spPr>
        <p:txBody>
          <a:bodyPr>
            <a:noAutofit/>
          </a:bodyPr>
          <a:lstStyle/>
          <a:p>
            <a:r>
              <a:rPr lang="en-US" sz="5200" b="1" dirty="0">
                <a:solidFill>
                  <a:srgbClr val="C00000"/>
                </a:solidFill>
                <a:latin typeface="Helvetica" panose="020B0604020202020204" pitchFamily="34" charset="0"/>
                <a:cs typeface="Helvetica" panose="020B0604020202020204" pitchFamily="34" charset="0"/>
              </a:rPr>
              <a:t>TOP THREADS &amp; SOURCES BY VOLUME OF NOKIA </a:t>
            </a:r>
            <a:r>
              <a:rPr lang="en-US" sz="5200" b="1" dirty="0" smtClean="0">
                <a:solidFill>
                  <a:srgbClr val="C00000"/>
                </a:solidFill>
                <a:latin typeface="Helvetica" panose="020B0604020202020204" pitchFamily="34" charset="0"/>
                <a:cs typeface="Helvetica" panose="020B0604020202020204" pitchFamily="34" charset="0"/>
              </a:rPr>
              <a:t>7.2</a:t>
            </a:r>
            <a:endParaRPr lang="en-US" sz="5200" b="1" dirty="0">
              <a:solidFill>
                <a:srgbClr val="C00000"/>
              </a:solidFill>
              <a:latin typeface="Helvetica" panose="020B0604020202020204" pitchFamily="34" charset="0"/>
              <a:cs typeface="Helvetica" panose="020B0604020202020204" pitchFamily="34" charset="0"/>
            </a:endParaRPr>
          </a:p>
        </p:txBody>
      </p:sp>
      <p:sp>
        <p:nvSpPr>
          <p:cNvPr id="2" name="Slide Number Placeholder 1"/>
          <p:cNvSpPr>
            <a:spLocks noGrp="1"/>
          </p:cNvSpPr>
          <p:nvPr>
            <p:ph type="sldNum" sz="quarter" idx="2"/>
          </p:nvPr>
        </p:nvSpPr>
        <p:spPr>
          <a:xfrm>
            <a:off x="3295659" y="785964"/>
            <a:ext cx="431205" cy="425756"/>
          </a:xfrm>
        </p:spPr>
        <p:txBody>
          <a:bodyPr/>
          <a:lstStyle/>
          <a:p>
            <a:pPr marL="0" marR="0" lvl="0" indent="0" algn="ctr" defTabSz="825482"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a:ln>
                  <a:noFill/>
                </a:ln>
                <a:solidFill>
                  <a:srgbClr val="FFFFFF"/>
                </a:solidFill>
                <a:effectLst/>
                <a:uLnTx/>
                <a:uFillTx/>
                <a:latin typeface="Helvetica" panose="020B0604020202020204" pitchFamily="34" charset="0"/>
                <a:cs typeface="Helvetica" panose="020B0604020202020204" pitchFamily="34" charset="0"/>
                <a:sym typeface="Helvetica"/>
              </a:rPr>
              <a:pPr marL="0" marR="0" lvl="0" indent="0" algn="ctr" defTabSz="825482" rtl="0" eaLnBrk="1" fontAlgn="auto" latinLnBrk="0" hangingPunct="0">
                <a:lnSpc>
                  <a:spcPct val="100000"/>
                </a:lnSpc>
                <a:spcBef>
                  <a:spcPts val="0"/>
                </a:spcBef>
                <a:spcAft>
                  <a:spcPts val="0"/>
                </a:spcAft>
                <a:buClrTx/>
                <a:buSzTx/>
                <a:buFontTx/>
                <a:buNone/>
                <a:tabLst/>
                <a:defRPr/>
              </a:pPr>
              <a:t>43</a:t>
            </a:fld>
            <a:endParaRPr kumimoji="0" lang="en-US" sz="2100" b="1" i="0" u="none" strike="noStrike" kern="0" cap="none" spc="0" normalizeH="0" baseline="0" noProof="0" dirty="0">
              <a:ln>
                <a:noFill/>
              </a:ln>
              <a:solidFill>
                <a:srgbClr val="FFFFFF"/>
              </a:solidFill>
              <a:effectLst/>
              <a:uLnTx/>
              <a:uFillTx/>
              <a:latin typeface="Helvetica" panose="020B0604020202020204" pitchFamily="34" charset="0"/>
              <a:cs typeface="Helvetica" panose="020B0604020202020204" pitchFamily="34" charset="0"/>
              <a:sym typeface="Helvetica"/>
            </a:endParaRPr>
          </a:p>
        </p:txBody>
      </p:sp>
      <p:graphicFrame>
        <p:nvGraphicFramePr>
          <p:cNvPr id="11" name="Table 10">
            <a:extLst>
              <a:ext uri="{FF2B5EF4-FFF2-40B4-BE49-F238E27FC236}">
                <a16:creationId xmlns:a16="http://schemas.microsoft.com/office/drawing/2014/main" id="{D7378CFB-4C21-BD4E-9825-D148A3F912DD}"/>
              </a:ext>
            </a:extLst>
          </p:cNvPr>
          <p:cNvGraphicFramePr>
            <a:graphicFrameLocks noGrp="1"/>
          </p:cNvGraphicFramePr>
          <p:nvPr>
            <p:extLst/>
          </p:nvPr>
        </p:nvGraphicFramePr>
        <p:xfrm>
          <a:off x="13751598" y="1882384"/>
          <a:ext cx="10023848" cy="608568"/>
        </p:xfrm>
        <a:graphic>
          <a:graphicData uri="http://schemas.openxmlformats.org/drawingml/2006/table">
            <a:tbl>
              <a:tblPr firstRow="1" bandRow="1">
                <a:tableStyleId>{5940675A-B579-460E-94D1-54222C63F5DA}</a:tableStyleId>
              </a:tblPr>
              <a:tblGrid>
                <a:gridCol w="10023848">
                  <a:extLst>
                    <a:ext uri="{9D8B030D-6E8A-4147-A177-3AD203B41FA5}">
                      <a16:colId xmlns:a16="http://schemas.microsoft.com/office/drawing/2014/main" val="2248999187"/>
                    </a:ext>
                  </a:extLst>
                </a:gridCol>
              </a:tblGrid>
              <a:tr h="608568">
                <a:tc>
                  <a:txBody>
                    <a:bodyPr/>
                    <a:lstStyle/>
                    <a:p>
                      <a:r>
                        <a:rPr lang="en-US" sz="2400" b="1" dirty="0">
                          <a:solidFill>
                            <a:schemeClr val="bg1"/>
                          </a:solidFill>
                        </a:rPr>
                        <a:t>TOP SOURCES BY VOLUME</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5DA86"/>
                    </a:solidFill>
                  </a:tcPr>
                </a:tc>
                <a:extLst>
                  <a:ext uri="{0D108BD9-81ED-4DB2-BD59-A6C34878D82A}">
                    <a16:rowId xmlns:a16="http://schemas.microsoft.com/office/drawing/2014/main" val="3920343495"/>
                  </a:ext>
                </a:extLst>
              </a:tr>
            </a:tbl>
          </a:graphicData>
        </a:graphic>
      </p:graphicFrame>
      <p:graphicFrame>
        <p:nvGraphicFramePr>
          <p:cNvPr id="14" name="Chart 13">
            <a:extLst>
              <a:ext uri="{FF2B5EF4-FFF2-40B4-BE49-F238E27FC236}">
                <a16:creationId xmlns:a16="http://schemas.microsoft.com/office/drawing/2014/main" id="{E2133C80-3744-5149-8698-E1076CE2ED96}"/>
              </a:ext>
            </a:extLst>
          </p:cNvPr>
          <p:cNvGraphicFramePr/>
          <p:nvPr>
            <p:extLst/>
          </p:nvPr>
        </p:nvGraphicFramePr>
        <p:xfrm>
          <a:off x="13751598" y="2890408"/>
          <a:ext cx="10023848" cy="976036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5" name="Table 14">
            <a:extLst>
              <a:ext uri="{FF2B5EF4-FFF2-40B4-BE49-F238E27FC236}">
                <a16:creationId xmlns:a16="http://schemas.microsoft.com/office/drawing/2014/main" id="{E801AC59-876B-BA4E-9CDE-B7ACEB3183C4}"/>
              </a:ext>
            </a:extLst>
          </p:cNvPr>
          <p:cNvGraphicFramePr>
            <a:graphicFrameLocks noGrp="1"/>
          </p:cNvGraphicFramePr>
          <p:nvPr>
            <p:extLst/>
          </p:nvPr>
        </p:nvGraphicFramePr>
        <p:xfrm>
          <a:off x="943896" y="1818114"/>
          <a:ext cx="12329650" cy="10565689"/>
        </p:xfrm>
        <a:graphic>
          <a:graphicData uri="http://schemas.openxmlformats.org/drawingml/2006/table">
            <a:tbl>
              <a:tblPr firstRow="1" bandRow="1">
                <a:tableStyleId>{5940675A-B579-460E-94D1-54222C63F5DA}</a:tableStyleId>
              </a:tblPr>
              <a:tblGrid>
                <a:gridCol w="1201290">
                  <a:extLst>
                    <a:ext uri="{9D8B030D-6E8A-4147-A177-3AD203B41FA5}">
                      <a16:colId xmlns:a16="http://schemas.microsoft.com/office/drawing/2014/main" val="2248999187"/>
                    </a:ext>
                  </a:extLst>
                </a:gridCol>
                <a:gridCol w="8021930">
                  <a:extLst>
                    <a:ext uri="{9D8B030D-6E8A-4147-A177-3AD203B41FA5}">
                      <a16:colId xmlns:a16="http://schemas.microsoft.com/office/drawing/2014/main" val="1550444972"/>
                    </a:ext>
                  </a:extLst>
                </a:gridCol>
                <a:gridCol w="3106430">
                  <a:extLst>
                    <a:ext uri="{9D8B030D-6E8A-4147-A177-3AD203B41FA5}">
                      <a16:colId xmlns:a16="http://schemas.microsoft.com/office/drawing/2014/main" val="4266282987"/>
                    </a:ext>
                  </a:extLst>
                </a:gridCol>
              </a:tblGrid>
              <a:tr h="424931">
                <a:tc gridSpan="3">
                  <a:txBody>
                    <a:bodyPr/>
                    <a:lstStyle/>
                    <a:p>
                      <a:pPr algn="ctr"/>
                      <a:r>
                        <a:rPr lang="en-US" sz="1400" b="1" dirty="0">
                          <a:solidFill>
                            <a:schemeClr val="bg1"/>
                          </a:solidFill>
                          <a:latin typeface="Helvetica" panose="020B0604020202020204" pitchFamily="34" charset="0"/>
                          <a:cs typeface="Helvetica" panose="020B0604020202020204" pitchFamily="34" charset="0"/>
                        </a:rPr>
                        <a:t>TOP THREADS BY VOLUME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F5DA86"/>
                    </a:solidFill>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3920343495"/>
                  </a:ext>
                </a:extLst>
              </a:tr>
              <a:tr h="234684">
                <a:tc gridSpan="3">
                  <a:txBody>
                    <a:bodyPr/>
                    <a:lstStyle/>
                    <a:p>
                      <a:pPr algn="ctr"/>
                      <a:endParaRPr lang="en-US" sz="1400" b="1" dirty="0">
                        <a:latin typeface="Helvetica" panose="020B0604020202020204" pitchFamily="34" charset="0"/>
                        <a:cs typeface="Helvetica" panose="020B0604020202020204" pitchFamily="34" charset="0"/>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96625959"/>
                  </a:ext>
                </a:extLst>
              </a:tr>
              <a:tr h="457051">
                <a:tc>
                  <a:txBody>
                    <a:bodyPr/>
                    <a:lstStyle/>
                    <a:p>
                      <a:pPr algn="ctr"/>
                      <a:r>
                        <a:rPr lang="en-US" sz="1400" b="1" dirty="0">
                          <a:latin typeface="+mj-lt"/>
                          <a:cs typeface="Helvetica" panose="020B0604020202020204" pitchFamily="34" charset="0"/>
                        </a:rPr>
                        <a:t>NO</a:t>
                      </a: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a:r>
                        <a:rPr lang="en-US" sz="1400" b="1" dirty="0">
                          <a:latin typeface="+mj-lt"/>
                          <a:cs typeface="Helvetica" panose="020B0604020202020204" pitchFamily="34" charset="0"/>
                        </a:rPr>
                        <a:t>THREAD</a:t>
                      </a: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a:r>
                        <a:rPr lang="en-US" sz="1400" b="1" dirty="0">
                          <a:latin typeface="+mj-lt"/>
                          <a:cs typeface="Helvetica" panose="020B0604020202020204" pitchFamily="34" charset="0"/>
                        </a:rPr>
                        <a:t>SOURCE</a:t>
                      </a: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3605855959"/>
                  </a:ext>
                </a:extLst>
              </a:tr>
              <a:tr h="711698">
                <a:tc>
                  <a:txBody>
                    <a:bodyPr/>
                    <a:lstStyle/>
                    <a:p>
                      <a:pPr algn="ctr"/>
                      <a:r>
                        <a:rPr lang="en-US" sz="3200" dirty="0" smtClean="0">
                          <a:latin typeface="+mj-lt"/>
                          <a:cs typeface="Helvetica" panose="020B0604020202020204" pitchFamily="34" charset="0"/>
                        </a:rPr>
                        <a:t>1</a:t>
                      </a:r>
                      <a:endParaRPr lang="en-US" sz="3200" dirty="0">
                        <a:latin typeface="+mj-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rtl="0" fontAlgn="b"/>
                      <a:r>
                        <a:rPr lang="vi-VN" sz="2000" b="0" u="sng" dirty="0">
                          <a:solidFill>
                            <a:srgbClr val="0227FF"/>
                          </a:solidFill>
                          <a:effectLst/>
                          <a:latin typeface="+mj-lt"/>
                          <a:hlinkClick r:id="rId4"/>
                        </a:rPr>
                        <a:t>Bạn sợ điều gì trong những lần “xê dịch” nơi xa</a:t>
                      </a:r>
                      <a:r>
                        <a:rPr lang="vi-VN" sz="2000" b="0" u="sng" dirty="0" smtClean="0">
                          <a:solidFill>
                            <a:srgbClr val="0227FF"/>
                          </a:solidFill>
                          <a:effectLst/>
                          <a:latin typeface="+mj-lt"/>
                          <a:hlinkClick r:id="rId4"/>
                        </a:rPr>
                        <a:t>?</a:t>
                      </a:r>
                      <a:r>
                        <a:rPr lang="vi-VN" sz="2000" b="0" u="sng" dirty="0">
                          <a:solidFill>
                            <a:srgbClr val="0227FF"/>
                          </a:solidFill>
                          <a:effectLst/>
                          <a:latin typeface="+mj-lt"/>
                          <a:hlinkClick r:id="rId4"/>
                        </a:rPr>
                        <a:t/>
                      </a:r>
                      <a:br>
                        <a:rPr lang="vi-VN" sz="2000" b="0" u="sng" dirty="0">
                          <a:solidFill>
                            <a:srgbClr val="0227FF"/>
                          </a:solidFill>
                          <a:effectLst/>
                          <a:latin typeface="+mj-lt"/>
                          <a:hlinkClick r:id="rId4"/>
                        </a:rPr>
                      </a:br>
                      <a:r>
                        <a:rPr lang="vi-VN" sz="2000" b="0" u="sng" dirty="0">
                          <a:solidFill>
                            <a:srgbClr val="0227FF"/>
                          </a:solidFill>
                          <a:effectLst/>
                          <a:latin typeface="+mj-lt"/>
                          <a:hlinkClick r:id="rId4"/>
                        </a:rPr>
                        <a:t>Không máy ảnh xịn ghi nét trải nghiệm? Hay ...</a:t>
                      </a:r>
                      <a:endParaRPr lang="vi-VN" sz="2000" b="0" u="sng" dirty="0">
                        <a:solidFill>
                          <a:srgbClr val="0227FF"/>
                        </a:solidFill>
                        <a:effectLst/>
                        <a:latin typeface="+mj-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rtl="0" fontAlgn="b"/>
                      <a:r>
                        <a:rPr lang="en-US" sz="2000" b="0" u="sng">
                          <a:solidFill>
                            <a:srgbClr val="0227FF"/>
                          </a:solidFill>
                          <a:effectLst/>
                          <a:latin typeface="+mj-lt"/>
                          <a:hlinkClick r:id="rId5"/>
                        </a:rPr>
                        <a:t>Nokia Mobile</a:t>
                      </a:r>
                      <a:endParaRPr lang="en-US" sz="2000" b="0" u="sng">
                        <a:solidFill>
                          <a:srgbClr val="0227FF"/>
                        </a:solidFill>
                        <a:effectLst/>
                        <a:latin typeface="+mj-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305091192"/>
                  </a:ext>
                </a:extLst>
              </a:tr>
              <a:tr h="1242151">
                <a:tc>
                  <a:txBody>
                    <a:bodyPr/>
                    <a:lstStyle/>
                    <a:p>
                      <a:pPr algn="ctr"/>
                      <a:r>
                        <a:rPr lang="en-US" sz="3200" dirty="0" smtClean="0">
                          <a:latin typeface="+mj-lt"/>
                          <a:cs typeface="Helvetica" panose="020B0604020202020204" pitchFamily="34" charset="0"/>
                        </a:rPr>
                        <a:t>2</a:t>
                      </a:r>
                      <a:endParaRPr lang="en-US" sz="3200" dirty="0">
                        <a:latin typeface="+mj-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rtl="0" fontAlgn="b"/>
                      <a:r>
                        <a:rPr lang="vi-VN" sz="2000" b="0" u="sng">
                          <a:solidFill>
                            <a:srgbClr val="0227FF"/>
                          </a:solidFill>
                          <a:effectLst/>
                          <a:latin typeface="+mj-lt"/>
                          <a:hlinkClick r:id="rId6"/>
                        </a:rPr>
                        <a:t>SẮM NGAY NOKIA 7.2 - GIẢM TỚI 490.000đ</a:t>
                      </a:r>
                      <a:br>
                        <a:rPr lang="vi-VN" sz="2000" b="0" u="sng">
                          <a:solidFill>
                            <a:srgbClr val="0227FF"/>
                          </a:solidFill>
                          <a:effectLst/>
                          <a:latin typeface="+mj-lt"/>
                          <a:hlinkClick r:id="rId6"/>
                        </a:rPr>
                      </a:br>
                      <a:r>
                        <a:rPr lang="vi-VN" sz="2000" b="0" u="sng">
                          <a:solidFill>
                            <a:srgbClr val="0227FF"/>
                          </a:solidFill>
                          <a:effectLst/>
                          <a:latin typeface="+mj-lt"/>
                          <a:hlinkClick r:id="rId6"/>
                        </a:rPr>
                        <a:t/>
                      </a:r>
                      <a:br>
                        <a:rPr lang="vi-VN" sz="2000" b="0" u="sng">
                          <a:solidFill>
                            <a:srgbClr val="0227FF"/>
                          </a:solidFill>
                          <a:effectLst/>
                          <a:latin typeface="+mj-lt"/>
                          <a:hlinkClick r:id="rId6"/>
                        </a:rPr>
                      </a:br>
                      <a:r>
                        <a:rPr lang="vi-VN" sz="2000" b="0" u="sng">
                          <a:solidFill>
                            <a:srgbClr val="0227FF"/>
                          </a:solidFill>
                          <a:effectLst/>
                          <a:latin typeface="+mj-lt"/>
                          <a:hlinkClick r:id="rId6"/>
                        </a:rPr>
                        <a:t>Nokia đã trở lại và lợi hại hơn xưa!</a:t>
                      </a:r>
                      <a:br>
                        <a:rPr lang="vi-VN" sz="2000" b="0" u="sng">
                          <a:solidFill>
                            <a:srgbClr val="0227FF"/>
                          </a:solidFill>
                          <a:effectLst/>
                          <a:latin typeface="+mj-lt"/>
                          <a:hlinkClick r:id="rId6"/>
                        </a:rPr>
                      </a:br>
                      <a:r>
                        <a:rPr lang="en-US" sz="2000" b="0" u="sng">
                          <a:solidFill>
                            <a:srgbClr val="0227FF"/>
                          </a:solidFill>
                          <a:effectLst/>
                          <a:latin typeface="+mj-lt"/>
                          <a:hlinkClick r:id="rId6"/>
                        </a:rPr>
                        <a:t>🌟 </a:t>
                      </a:r>
                      <a:r>
                        <a:rPr lang="vi-VN" sz="2000" b="0" u="sng">
                          <a:solidFill>
                            <a:srgbClr val="0227FF"/>
                          </a:solidFill>
                          <a:effectLst/>
                          <a:latin typeface="+mj-lt"/>
                          <a:hlinkClick r:id="rId6"/>
                        </a:rPr>
                        <a:t>Thiết kế nguyên ...</a:t>
                      </a:r>
                      <a:endParaRPr lang="vi-VN" sz="2000" b="0" u="sng">
                        <a:solidFill>
                          <a:srgbClr val="0227FF"/>
                        </a:solidFill>
                        <a:effectLst/>
                        <a:latin typeface="+mj-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rtl="0" fontAlgn="b"/>
                      <a:r>
                        <a:rPr lang="en-US" sz="2000" b="0" u="sng">
                          <a:solidFill>
                            <a:srgbClr val="0227FF"/>
                          </a:solidFill>
                          <a:effectLst/>
                          <a:latin typeface="+mj-lt"/>
                          <a:hlinkClick r:id="rId7"/>
                        </a:rPr>
                        <a:t>Viễn Thông A</a:t>
                      </a:r>
                      <a:endParaRPr lang="en-US" sz="2000" b="0" u="sng">
                        <a:solidFill>
                          <a:srgbClr val="0227FF"/>
                        </a:solidFill>
                        <a:effectLst/>
                        <a:latin typeface="+mj-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5"/>
                  </a:ext>
                </a:extLst>
              </a:tr>
              <a:tr h="684659">
                <a:tc>
                  <a:txBody>
                    <a:bodyPr/>
                    <a:lstStyle/>
                    <a:p>
                      <a:pPr algn="ctr"/>
                      <a:r>
                        <a:rPr lang="en-US" sz="3200" dirty="0" smtClean="0">
                          <a:latin typeface="+mj-lt"/>
                          <a:cs typeface="Helvetica" panose="020B0604020202020204" pitchFamily="34" charset="0"/>
                        </a:rPr>
                        <a:t>3</a:t>
                      </a:r>
                      <a:endParaRPr lang="en-US" sz="3200" dirty="0">
                        <a:latin typeface="+mj-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rtl="0" fontAlgn="b"/>
                      <a:r>
                        <a:rPr lang="vi-VN" sz="2000" b="0" u="sng">
                          <a:solidFill>
                            <a:srgbClr val="0227FF"/>
                          </a:solidFill>
                          <a:effectLst/>
                          <a:latin typeface="+mj-lt"/>
                          <a:hlinkClick r:id="rId8"/>
                        </a:rPr>
                        <a:t>Nokia 7.2 - Chiếc máy với thiết kế hoàn hảo và cứng cáp. Mang lại cho người dùng cảm giác khá ...</a:t>
                      </a:r>
                      <a:endParaRPr lang="vi-VN" sz="2000" b="0" u="sng">
                        <a:solidFill>
                          <a:srgbClr val="0227FF"/>
                        </a:solidFill>
                        <a:effectLst/>
                        <a:latin typeface="+mj-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rtl="0" fontAlgn="b"/>
                      <a:r>
                        <a:rPr lang="en-US" sz="2000" b="0" u="sng">
                          <a:solidFill>
                            <a:srgbClr val="0227FF"/>
                          </a:solidFill>
                          <a:effectLst/>
                          <a:latin typeface="+mj-lt"/>
                          <a:hlinkClick r:id="rId9"/>
                        </a:rPr>
                        <a:t>Fanpage thegioididong</a:t>
                      </a:r>
                      <a:endParaRPr lang="en-US" sz="2000" b="0" u="sng">
                        <a:solidFill>
                          <a:srgbClr val="0227FF"/>
                        </a:solidFill>
                        <a:effectLst/>
                        <a:latin typeface="+mj-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6"/>
                  </a:ext>
                </a:extLst>
              </a:tr>
              <a:tr h="941023">
                <a:tc>
                  <a:txBody>
                    <a:bodyPr/>
                    <a:lstStyle/>
                    <a:p>
                      <a:pPr algn="ctr"/>
                      <a:r>
                        <a:rPr lang="en-US" sz="3200" dirty="0">
                          <a:latin typeface="+mj-lt"/>
                          <a:cs typeface="Helvetica" panose="020B0604020202020204" pitchFamily="34" charset="0"/>
                        </a:rPr>
                        <a:t>4</a:t>
                      </a: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rtl="0" fontAlgn="b"/>
                      <a:r>
                        <a:rPr lang="vi-VN" sz="2000" b="0" u="sng">
                          <a:solidFill>
                            <a:srgbClr val="0227FF"/>
                          </a:solidFill>
                          <a:effectLst/>
                          <a:latin typeface="+mj-lt"/>
                          <a:hlinkClick r:id="rId10"/>
                        </a:rPr>
                        <a:t>#vatvofun</a:t>
                      </a:r>
                      <a:br>
                        <a:rPr lang="vi-VN" sz="2000" b="0" u="sng">
                          <a:solidFill>
                            <a:srgbClr val="0227FF"/>
                          </a:solidFill>
                          <a:effectLst/>
                          <a:latin typeface="+mj-lt"/>
                          <a:hlinkClick r:id="rId10"/>
                        </a:rPr>
                      </a:br>
                      <a:r>
                        <a:rPr lang="vi-VN" sz="2000" b="0" u="sng">
                          <a:solidFill>
                            <a:srgbClr val="0227FF"/>
                          </a:solidFill>
                          <a:effectLst/>
                          <a:latin typeface="+mj-lt"/>
                          <a:hlinkClick r:id="rId10"/>
                        </a:rPr>
                        <a:t>Công nhận là nó đẹp vl mọi người ạ :))</a:t>
                      </a:r>
                      <a:br>
                        <a:rPr lang="vi-VN" sz="2000" b="0" u="sng">
                          <a:solidFill>
                            <a:srgbClr val="0227FF"/>
                          </a:solidFill>
                          <a:effectLst/>
                          <a:latin typeface="+mj-lt"/>
                          <a:hlinkClick r:id="rId10"/>
                        </a:rPr>
                      </a:br>
                      <a:r>
                        <a:rPr lang="vi-VN" sz="2000" b="0" u="sng">
                          <a:solidFill>
                            <a:srgbClr val="0227FF"/>
                          </a:solidFill>
                          <a:effectLst/>
                          <a:latin typeface="+mj-lt"/>
                          <a:hlinkClick r:id="rId10"/>
                        </a:rPr>
                        <a:t>Nhìn cuốn cực kỳ,tiếc là có mỗi màu đen ...</a:t>
                      </a:r>
                      <a:endParaRPr lang="vi-VN" sz="2000" b="0" u="sng">
                        <a:solidFill>
                          <a:srgbClr val="0227FF"/>
                        </a:solidFill>
                        <a:effectLst/>
                        <a:latin typeface="+mj-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rtl="0" fontAlgn="b"/>
                      <a:r>
                        <a:rPr lang="en-US" sz="2000" b="0" u="sng">
                          <a:solidFill>
                            <a:srgbClr val="0227FF"/>
                          </a:solidFill>
                          <a:effectLst/>
                          <a:latin typeface="+mj-lt"/>
                          <a:hlinkClick r:id="rId11"/>
                        </a:rPr>
                        <a:t>Vật Vờ Studio</a:t>
                      </a:r>
                      <a:endParaRPr lang="en-US" sz="2000" b="0" u="sng">
                        <a:solidFill>
                          <a:srgbClr val="0227FF"/>
                        </a:solidFill>
                        <a:effectLst/>
                        <a:latin typeface="+mj-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7"/>
                  </a:ext>
                </a:extLst>
              </a:tr>
              <a:tr h="1055245">
                <a:tc>
                  <a:txBody>
                    <a:bodyPr/>
                    <a:lstStyle/>
                    <a:p>
                      <a:pPr algn="ctr"/>
                      <a:r>
                        <a:rPr lang="en-US" sz="3200" dirty="0" smtClean="0">
                          <a:latin typeface="+mj-lt"/>
                          <a:cs typeface="Helvetica" panose="020B0604020202020204" pitchFamily="34" charset="0"/>
                        </a:rPr>
                        <a:t>5</a:t>
                      </a:r>
                      <a:endParaRPr lang="en-US" sz="3200" dirty="0">
                        <a:latin typeface="+mj-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rtl="0" fontAlgn="b"/>
                      <a:r>
                        <a:rPr lang="vi-VN" sz="2000" b="0" u="sng">
                          <a:solidFill>
                            <a:srgbClr val="0227FF"/>
                          </a:solidFill>
                          <a:effectLst/>
                          <a:latin typeface="+mj-lt"/>
                          <a:hlinkClick r:id="rId12"/>
                        </a:rPr>
                        <a:t>#vatvohoidap</a:t>
                      </a:r>
                      <a:br>
                        <a:rPr lang="vi-VN" sz="2000" b="0" u="sng">
                          <a:solidFill>
                            <a:srgbClr val="0227FF"/>
                          </a:solidFill>
                          <a:effectLst/>
                          <a:latin typeface="+mj-lt"/>
                          <a:hlinkClick r:id="rId12"/>
                        </a:rPr>
                      </a:br>
                      <a:r>
                        <a:rPr lang="vi-VN" sz="2000" b="0" u="sng">
                          <a:solidFill>
                            <a:srgbClr val="0227FF"/>
                          </a:solidFill>
                          <a:effectLst/>
                          <a:latin typeface="+mj-lt"/>
                          <a:hlinkClick r:id="rId12"/>
                        </a:rPr>
                        <a:t>Chào mọi người, cho em hỏi:</a:t>
                      </a:r>
                      <a:br>
                        <a:rPr lang="vi-VN" sz="2000" b="0" u="sng">
                          <a:solidFill>
                            <a:srgbClr val="0227FF"/>
                          </a:solidFill>
                          <a:effectLst/>
                          <a:latin typeface="+mj-lt"/>
                          <a:hlinkClick r:id="rId12"/>
                        </a:rPr>
                      </a:br>
                      <a:r>
                        <a:rPr lang="vi-VN" sz="2000" b="0" u="sng">
                          <a:solidFill>
                            <a:srgbClr val="0227FF"/>
                          </a:solidFill>
                          <a:effectLst/>
                          <a:latin typeface="+mj-lt"/>
                          <a:hlinkClick r:id="rId12"/>
                        </a:rPr>
                        <a:t>Trong tầm 5-6 triệu, nhu cầu lướt web, xem phim - chụp ...</a:t>
                      </a:r>
                      <a:endParaRPr lang="vi-VN" sz="2000" b="0" u="sng">
                        <a:solidFill>
                          <a:srgbClr val="0227FF"/>
                        </a:solidFill>
                        <a:effectLst/>
                        <a:latin typeface="+mj-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rtl="0" fontAlgn="b"/>
                      <a:r>
                        <a:rPr lang="en-US" sz="2000" b="0" u="sng">
                          <a:solidFill>
                            <a:srgbClr val="0227FF"/>
                          </a:solidFill>
                          <a:effectLst/>
                          <a:latin typeface="+mj-lt"/>
                          <a:hlinkClick r:id="rId11"/>
                        </a:rPr>
                        <a:t>Vật Vờ Studio</a:t>
                      </a:r>
                      <a:endParaRPr lang="en-US" sz="2000" b="0" u="sng">
                        <a:solidFill>
                          <a:srgbClr val="0227FF"/>
                        </a:solidFill>
                        <a:effectLst/>
                        <a:latin typeface="+mj-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8"/>
                  </a:ext>
                </a:extLst>
              </a:tr>
              <a:tr h="807599">
                <a:tc>
                  <a:txBody>
                    <a:bodyPr/>
                    <a:lstStyle/>
                    <a:p>
                      <a:pPr algn="ctr"/>
                      <a:r>
                        <a:rPr lang="en-US" sz="3200" dirty="0" smtClean="0">
                          <a:latin typeface="+mj-lt"/>
                          <a:cs typeface="Helvetica" panose="020B0604020202020204" pitchFamily="34" charset="0"/>
                        </a:rPr>
                        <a:t>6</a:t>
                      </a:r>
                      <a:endParaRPr lang="en-US" sz="3200" dirty="0">
                        <a:latin typeface="+mj-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rtl="0" fontAlgn="b"/>
                      <a:r>
                        <a:rPr lang="en-US" sz="2000" b="0" u="sng">
                          <a:solidFill>
                            <a:srgbClr val="0227FF"/>
                          </a:solidFill>
                          <a:effectLst/>
                          <a:latin typeface="+mj-lt"/>
                          <a:hlinkClick r:id="rId13"/>
                        </a:rPr>
                        <a:t>Nokia 7.2 ra mắt thấy rất nhiều fan khác vào chê. Nhất là bọn làm review cho mobile city chê ...</a:t>
                      </a:r>
                      <a:endParaRPr lang="en-US" sz="2000" b="0" u="sng">
                        <a:solidFill>
                          <a:srgbClr val="0227FF"/>
                        </a:solidFill>
                        <a:effectLst/>
                        <a:latin typeface="+mj-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rtl="0" fontAlgn="b"/>
                      <a:r>
                        <a:rPr lang="en-US" sz="2000" b="0" u="sng">
                          <a:solidFill>
                            <a:srgbClr val="0227FF"/>
                          </a:solidFill>
                          <a:effectLst/>
                          <a:latin typeface="+mj-lt"/>
                          <a:hlinkClick r:id="rId14"/>
                        </a:rPr>
                        <a:t>Nokia Fan Club</a:t>
                      </a:r>
                      <a:endParaRPr lang="en-US" sz="2000" b="0" u="sng">
                        <a:solidFill>
                          <a:srgbClr val="0227FF"/>
                        </a:solidFill>
                        <a:effectLst/>
                        <a:latin typeface="+mj-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9"/>
                  </a:ext>
                </a:extLst>
              </a:tr>
              <a:tr h="735458">
                <a:tc>
                  <a:txBody>
                    <a:bodyPr/>
                    <a:lstStyle/>
                    <a:p>
                      <a:pPr algn="ctr"/>
                      <a:r>
                        <a:rPr lang="en-US" sz="3200" dirty="0" smtClean="0">
                          <a:latin typeface="+mj-lt"/>
                          <a:cs typeface="Helvetica" panose="020B0604020202020204" pitchFamily="34" charset="0"/>
                        </a:rPr>
                        <a:t>7</a:t>
                      </a:r>
                      <a:endParaRPr lang="en-US" sz="3200" dirty="0">
                        <a:latin typeface="+mj-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rtl="0" fontAlgn="b"/>
                      <a:r>
                        <a:rPr lang="en-US" sz="2000" b="0" u="sng">
                          <a:solidFill>
                            <a:srgbClr val="0227FF"/>
                          </a:solidFill>
                          <a:effectLst/>
                          <a:latin typeface="+mj-lt"/>
                          <a:hlinkClick r:id="rId15"/>
                        </a:rPr>
                        <a:t>Mấy ngày này nào là 8.1 lên android 10 nào là nokia 7.2 rần rần còn mình thì lên 1020😊😊😊</a:t>
                      </a:r>
                      <a:endParaRPr lang="en-US" sz="2000" b="0" u="sng">
                        <a:solidFill>
                          <a:srgbClr val="0227FF"/>
                        </a:solidFill>
                        <a:effectLst/>
                        <a:latin typeface="+mj-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rtl="0" fontAlgn="b"/>
                      <a:r>
                        <a:rPr lang="en-US" sz="2000" b="0" u="sng">
                          <a:solidFill>
                            <a:srgbClr val="0227FF"/>
                          </a:solidFill>
                          <a:effectLst/>
                          <a:latin typeface="+mj-lt"/>
                          <a:hlinkClick r:id="rId14"/>
                        </a:rPr>
                        <a:t>Nokia Fan Club</a:t>
                      </a:r>
                      <a:endParaRPr lang="en-US" sz="2000" b="0" u="sng">
                        <a:solidFill>
                          <a:srgbClr val="0227FF"/>
                        </a:solidFill>
                        <a:effectLst/>
                        <a:latin typeface="+mj-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10"/>
                  </a:ext>
                </a:extLst>
              </a:tr>
              <a:tr h="1028915">
                <a:tc>
                  <a:txBody>
                    <a:bodyPr/>
                    <a:lstStyle/>
                    <a:p>
                      <a:pPr algn="ctr"/>
                      <a:r>
                        <a:rPr lang="en-US" sz="3200" dirty="0" smtClean="0">
                          <a:latin typeface="+mj-lt"/>
                          <a:cs typeface="Helvetica" panose="020B0604020202020204" pitchFamily="34" charset="0"/>
                        </a:rPr>
                        <a:t>8</a:t>
                      </a:r>
                      <a:endParaRPr lang="en-US" sz="3200" dirty="0">
                        <a:latin typeface="+mj-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rtl="0" fontAlgn="b"/>
                      <a:r>
                        <a:rPr lang="en-US" sz="2000" b="0" u="sng">
                          <a:solidFill>
                            <a:srgbClr val="0227FF"/>
                          </a:solidFill>
                          <a:effectLst/>
                          <a:latin typeface="+mj-lt"/>
                          <a:hlinkClick r:id="rId16"/>
                        </a:rPr>
                        <a:t>Đội nhà thi đấu mà giờ giấc trái ngang?</a:t>
                      </a:r>
                      <a:br>
                        <a:rPr lang="en-US" sz="2000" b="0" u="sng">
                          <a:solidFill>
                            <a:srgbClr val="0227FF"/>
                          </a:solidFill>
                          <a:effectLst/>
                          <a:latin typeface="+mj-lt"/>
                          <a:hlinkClick r:id="rId16"/>
                        </a:rPr>
                      </a:br>
                      <a:r>
                        <a:rPr lang="en-US" sz="2000" b="0" u="sng">
                          <a:solidFill>
                            <a:srgbClr val="0227FF"/>
                          </a:solidFill>
                          <a:effectLst/>
                          <a:latin typeface="+mj-lt"/>
                          <a:hlinkClick r:id="rId16"/>
                        </a:rPr>
                        <a:t/>
                      </a:r>
                      <a:br>
                        <a:rPr lang="en-US" sz="2000" b="0" u="sng">
                          <a:solidFill>
                            <a:srgbClr val="0227FF"/>
                          </a:solidFill>
                          <a:effectLst/>
                          <a:latin typeface="+mj-lt"/>
                          <a:hlinkClick r:id="rId16"/>
                        </a:rPr>
                      </a:br>
                      <a:r>
                        <a:rPr lang="en-US" sz="2000" b="0" u="sng">
                          <a:solidFill>
                            <a:srgbClr val="0227FF"/>
                          </a:solidFill>
                          <a:effectLst/>
                          <a:latin typeface="+mj-lt"/>
                          <a:hlinkClick r:id="rId16"/>
                        </a:rPr>
                        <a:t>Đừng lo! Đã có Nokia 7.2 với màn hình PureDisplay phối ...</a:t>
                      </a:r>
                      <a:endParaRPr lang="en-US" sz="2000" b="0" u="sng">
                        <a:solidFill>
                          <a:srgbClr val="0227FF"/>
                        </a:solidFill>
                        <a:effectLst/>
                        <a:latin typeface="+mj-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rtl="0" fontAlgn="b"/>
                      <a:r>
                        <a:rPr lang="en-US" sz="2000" b="0" u="sng">
                          <a:solidFill>
                            <a:srgbClr val="0227FF"/>
                          </a:solidFill>
                          <a:effectLst/>
                          <a:latin typeface="+mj-lt"/>
                          <a:hlinkClick r:id="rId5"/>
                        </a:rPr>
                        <a:t>Nokia Mobile</a:t>
                      </a:r>
                      <a:endParaRPr lang="en-US" sz="2000" b="0" u="sng">
                        <a:solidFill>
                          <a:srgbClr val="0227FF"/>
                        </a:solidFill>
                        <a:effectLst/>
                        <a:latin typeface="+mj-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11"/>
                  </a:ext>
                </a:extLst>
              </a:tr>
              <a:tr h="2145533">
                <a:tc>
                  <a:txBody>
                    <a:bodyPr/>
                    <a:lstStyle/>
                    <a:p>
                      <a:pPr algn="ctr"/>
                      <a:r>
                        <a:rPr lang="en-US" sz="3200" dirty="0" smtClean="0">
                          <a:latin typeface="+mj-lt"/>
                          <a:cs typeface="Helvetica" panose="020B0604020202020204" pitchFamily="34" charset="0"/>
                        </a:rPr>
                        <a:t>9</a:t>
                      </a:r>
                      <a:endParaRPr lang="en-US" sz="3200" dirty="0">
                        <a:latin typeface="+mj-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rtl="0" fontAlgn="b"/>
                      <a:r>
                        <a:rPr lang="vi-VN" sz="2000" b="0" u="sng" dirty="0">
                          <a:solidFill>
                            <a:srgbClr val="0227FF"/>
                          </a:solidFill>
                          <a:effectLst/>
                          <a:latin typeface="+mj-lt"/>
                          <a:hlinkClick r:id="rId17"/>
                        </a:rPr>
                        <a:t>#vatvohoidap</a:t>
                      </a:r>
                      <a:br>
                        <a:rPr lang="vi-VN" sz="2000" b="0" u="sng" dirty="0">
                          <a:solidFill>
                            <a:srgbClr val="0227FF"/>
                          </a:solidFill>
                          <a:effectLst/>
                          <a:latin typeface="+mj-lt"/>
                          <a:hlinkClick r:id="rId17"/>
                        </a:rPr>
                      </a:br>
                      <a:r>
                        <a:rPr lang="vi-VN" sz="2000" b="0" u="sng" dirty="0">
                          <a:solidFill>
                            <a:srgbClr val="0227FF"/>
                          </a:solidFill>
                          <a:effectLst/>
                          <a:latin typeface="+mj-lt"/>
                          <a:hlinkClick r:id="rId17"/>
                        </a:rPr>
                        <a:t>Xin đánh giá con nokia 7.2 cái ạ </a:t>
                      </a:r>
                      <a:br>
                        <a:rPr lang="vi-VN" sz="2000" b="0" u="sng" dirty="0">
                          <a:solidFill>
                            <a:srgbClr val="0227FF"/>
                          </a:solidFill>
                          <a:effectLst/>
                          <a:latin typeface="+mj-lt"/>
                          <a:hlinkClick r:id="rId17"/>
                        </a:rPr>
                      </a:br>
                      <a:r>
                        <a:rPr lang="vi-VN" sz="2000" b="0" u="sng" dirty="0">
                          <a:solidFill>
                            <a:srgbClr val="0227FF"/>
                          </a:solidFill>
                          <a:effectLst/>
                          <a:latin typeface="+mj-lt"/>
                          <a:hlinkClick r:id="rId17"/>
                        </a:rPr>
                        <a:t>Mình theo hướng </a:t>
                      </a:r>
                      <a:br>
                        <a:rPr lang="vi-VN" sz="2000" b="0" u="sng" dirty="0">
                          <a:solidFill>
                            <a:srgbClr val="0227FF"/>
                          </a:solidFill>
                          <a:effectLst/>
                          <a:latin typeface="+mj-lt"/>
                          <a:hlinkClick r:id="rId17"/>
                        </a:rPr>
                      </a:br>
                      <a:r>
                        <a:rPr lang="vi-VN" sz="2000" b="0" u="sng" dirty="0">
                          <a:solidFill>
                            <a:srgbClr val="0227FF"/>
                          </a:solidFill>
                          <a:effectLst/>
                          <a:latin typeface="+mj-lt"/>
                          <a:hlinkClick r:id="rId17"/>
                        </a:rPr>
                        <a:t>Chụp nhiều </a:t>
                      </a:r>
                      <a:br>
                        <a:rPr lang="vi-VN" sz="2000" b="0" u="sng" dirty="0">
                          <a:solidFill>
                            <a:srgbClr val="0227FF"/>
                          </a:solidFill>
                          <a:effectLst/>
                          <a:latin typeface="+mj-lt"/>
                          <a:hlinkClick r:id="rId17"/>
                        </a:rPr>
                      </a:br>
                      <a:r>
                        <a:rPr lang="vi-VN" sz="2000" b="0" u="sng" dirty="0">
                          <a:solidFill>
                            <a:srgbClr val="0227FF"/>
                          </a:solidFill>
                          <a:effectLst/>
                          <a:latin typeface="+mj-lt"/>
                          <a:hlinkClick r:id="rId17"/>
                        </a:rPr>
                        <a:t>Game vừa </a:t>
                      </a:r>
                      <a:br>
                        <a:rPr lang="vi-VN" sz="2000" b="0" u="sng" dirty="0">
                          <a:solidFill>
                            <a:srgbClr val="0227FF"/>
                          </a:solidFill>
                          <a:effectLst/>
                          <a:latin typeface="+mj-lt"/>
                          <a:hlinkClick r:id="rId17"/>
                        </a:rPr>
                      </a:br>
                      <a:r>
                        <a:rPr lang="vi-VN" sz="2000" b="0" u="sng" dirty="0">
                          <a:solidFill>
                            <a:srgbClr val="0227FF"/>
                          </a:solidFill>
                          <a:effectLst/>
                          <a:latin typeface="+mj-lt"/>
                          <a:hlinkClick r:id="rId17"/>
                        </a:rPr>
                        <a:t>Thì ...</a:t>
                      </a:r>
                      <a:endParaRPr lang="vi-VN" sz="2000" b="0" u="sng" dirty="0">
                        <a:solidFill>
                          <a:srgbClr val="0227FF"/>
                        </a:solidFill>
                        <a:effectLst/>
                        <a:latin typeface="+mj-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ctr" rtl="0" fontAlgn="b"/>
                      <a:r>
                        <a:rPr lang="en-US" sz="2000" b="0" u="sng" dirty="0">
                          <a:solidFill>
                            <a:srgbClr val="0227FF"/>
                          </a:solidFill>
                          <a:effectLst/>
                          <a:latin typeface="+mj-lt"/>
                          <a:hlinkClick r:id="rId11"/>
                        </a:rPr>
                        <a:t>Vật Vờ Studio</a:t>
                      </a:r>
                      <a:endParaRPr lang="en-US" sz="2000" b="0" u="sng" dirty="0">
                        <a:solidFill>
                          <a:srgbClr val="0227FF"/>
                        </a:solidFill>
                        <a:effectLst/>
                        <a:latin typeface="+mj-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481948382"/>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hart 7">
            <a:extLst>
              <a:ext uri="{FF2B5EF4-FFF2-40B4-BE49-F238E27FC236}">
                <a16:creationId xmlns:a16="http://schemas.microsoft.com/office/drawing/2014/main" id="{E2133C80-3744-5149-8698-E1076CE2ED96}"/>
              </a:ext>
            </a:extLst>
          </p:cNvPr>
          <p:cNvGraphicFramePr/>
          <p:nvPr>
            <p:extLst/>
          </p:nvPr>
        </p:nvGraphicFramePr>
        <p:xfrm>
          <a:off x="13379116" y="2890407"/>
          <a:ext cx="9803220" cy="9642249"/>
        </p:xfrm>
        <a:graphic>
          <a:graphicData uri="http://schemas.openxmlformats.org/drawingml/2006/chart">
            <c:chart xmlns:c="http://schemas.openxmlformats.org/drawingml/2006/chart" xmlns:r="http://schemas.openxmlformats.org/officeDocument/2006/relationships" r:id="rId3"/>
          </a:graphicData>
        </a:graphic>
      </p:graphicFrame>
      <p:sp>
        <p:nvSpPr>
          <p:cNvPr id="9" name="Title 1"/>
          <p:cNvSpPr>
            <a:spLocks noGrp="1"/>
          </p:cNvSpPr>
          <p:nvPr>
            <p:ph type="title"/>
          </p:nvPr>
        </p:nvSpPr>
        <p:spPr>
          <a:xfrm>
            <a:off x="4601403" y="465674"/>
            <a:ext cx="18403954" cy="1131656"/>
          </a:xfrm>
        </p:spPr>
        <p:txBody>
          <a:bodyPr>
            <a:noAutofit/>
          </a:bodyPr>
          <a:lstStyle/>
          <a:p>
            <a:r>
              <a:rPr lang="en-US" sz="5200" b="1" dirty="0">
                <a:solidFill>
                  <a:srgbClr val="C00000"/>
                </a:solidFill>
                <a:latin typeface="Helvetica" panose="020B0604020202020204" pitchFamily="34" charset="0"/>
                <a:cs typeface="Helvetica" panose="020B0604020202020204" pitchFamily="34" charset="0"/>
              </a:rPr>
              <a:t>TOP THREADS &amp; SOURCES BY VOLUME OF NOKIA </a:t>
            </a:r>
            <a:r>
              <a:rPr lang="en-US" sz="5200" b="1" dirty="0" smtClean="0">
                <a:solidFill>
                  <a:srgbClr val="C00000"/>
                </a:solidFill>
                <a:latin typeface="Helvetica" panose="020B0604020202020204" pitchFamily="34" charset="0"/>
                <a:cs typeface="Helvetica" panose="020B0604020202020204" pitchFamily="34" charset="0"/>
              </a:rPr>
              <a:t>2720</a:t>
            </a:r>
            <a:endParaRPr lang="en-US" sz="5200" b="1" dirty="0">
              <a:solidFill>
                <a:srgbClr val="C00000"/>
              </a:solidFill>
              <a:latin typeface="Helvetica" panose="020B0604020202020204" pitchFamily="34" charset="0"/>
              <a:cs typeface="Helvetica" panose="020B0604020202020204" pitchFamily="34" charset="0"/>
            </a:endParaRPr>
          </a:p>
        </p:txBody>
      </p:sp>
      <p:sp>
        <p:nvSpPr>
          <p:cNvPr id="2" name="Slide Number Placeholder 1"/>
          <p:cNvSpPr>
            <a:spLocks noGrp="1"/>
          </p:cNvSpPr>
          <p:nvPr>
            <p:ph type="sldNum" sz="quarter" idx="2"/>
          </p:nvPr>
        </p:nvSpPr>
        <p:spPr>
          <a:xfrm>
            <a:off x="3295659" y="785964"/>
            <a:ext cx="431205" cy="425756"/>
          </a:xfrm>
        </p:spPr>
        <p:txBody>
          <a:bodyPr/>
          <a:lstStyle/>
          <a:p>
            <a:pPr marL="0" marR="0" lvl="0" indent="0" algn="ctr" defTabSz="825482"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a:ln>
                  <a:noFill/>
                </a:ln>
                <a:solidFill>
                  <a:srgbClr val="FFFFFF"/>
                </a:solidFill>
                <a:effectLst/>
                <a:uLnTx/>
                <a:uFillTx/>
                <a:latin typeface="Helvetica" panose="020B0604020202020204" pitchFamily="34" charset="0"/>
                <a:cs typeface="Helvetica" panose="020B0604020202020204" pitchFamily="34" charset="0"/>
                <a:sym typeface="Helvetica"/>
              </a:rPr>
              <a:pPr marL="0" marR="0" lvl="0" indent="0" algn="ctr" defTabSz="825482" rtl="0" eaLnBrk="1" fontAlgn="auto" latinLnBrk="0" hangingPunct="0">
                <a:lnSpc>
                  <a:spcPct val="100000"/>
                </a:lnSpc>
                <a:spcBef>
                  <a:spcPts val="0"/>
                </a:spcBef>
                <a:spcAft>
                  <a:spcPts val="0"/>
                </a:spcAft>
                <a:buClrTx/>
                <a:buSzTx/>
                <a:buFontTx/>
                <a:buNone/>
                <a:tabLst/>
                <a:defRPr/>
              </a:pPr>
              <a:t>44</a:t>
            </a:fld>
            <a:endParaRPr kumimoji="0" lang="en-US" sz="2100" b="1" i="0" u="none" strike="noStrike" kern="0" cap="none" spc="0" normalizeH="0" baseline="0" noProof="0" dirty="0">
              <a:ln>
                <a:noFill/>
              </a:ln>
              <a:solidFill>
                <a:srgbClr val="FFFFFF"/>
              </a:solidFill>
              <a:effectLst/>
              <a:uLnTx/>
              <a:uFillTx/>
              <a:latin typeface="Helvetica" panose="020B0604020202020204" pitchFamily="34" charset="0"/>
              <a:cs typeface="Helvetica" panose="020B0604020202020204" pitchFamily="34" charset="0"/>
              <a:sym typeface="Helvetica"/>
            </a:endParaRPr>
          </a:p>
        </p:txBody>
      </p:sp>
      <p:graphicFrame>
        <p:nvGraphicFramePr>
          <p:cNvPr id="10" name="Table 9">
            <a:extLst>
              <a:ext uri="{FF2B5EF4-FFF2-40B4-BE49-F238E27FC236}">
                <a16:creationId xmlns:a16="http://schemas.microsoft.com/office/drawing/2014/main" id="{D7378CFB-4C21-BD4E-9825-D148A3F912DD}"/>
              </a:ext>
            </a:extLst>
          </p:cNvPr>
          <p:cNvGraphicFramePr>
            <a:graphicFrameLocks noGrp="1"/>
          </p:cNvGraphicFramePr>
          <p:nvPr>
            <p:extLst/>
          </p:nvPr>
        </p:nvGraphicFramePr>
        <p:xfrm>
          <a:off x="13202137" y="1922053"/>
          <a:ext cx="9331292" cy="592547"/>
        </p:xfrm>
        <a:graphic>
          <a:graphicData uri="http://schemas.openxmlformats.org/drawingml/2006/table">
            <a:tbl>
              <a:tblPr firstRow="1" bandRow="1">
                <a:tableStyleId>{5940675A-B579-460E-94D1-54222C63F5DA}</a:tableStyleId>
              </a:tblPr>
              <a:tblGrid>
                <a:gridCol w="9331292">
                  <a:extLst>
                    <a:ext uri="{9D8B030D-6E8A-4147-A177-3AD203B41FA5}">
                      <a16:colId xmlns:a16="http://schemas.microsoft.com/office/drawing/2014/main" val="2248999187"/>
                    </a:ext>
                  </a:extLst>
                </a:gridCol>
              </a:tblGrid>
              <a:tr h="592547">
                <a:tc>
                  <a:txBody>
                    <a:bodyPr/>
                    <a:lstStyle/>
                    <a:p>
                      <a:r>
                        <a:rPr lang="en-US" sz="2400" b="1" dirty="0">
                          <a:solidFill>
                            <a:schemeClr val="bg1"/>
                          </a:solidFill>
                        </a:rPr>
                        <a:t>TOP SOURCES BY VOLUME</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5DA86"/>
                    </a:solidFill>
                  </a:tcPr>
                </a:tc>
                <a:extLst>
                  <a:ext uri="{0D108BD9-81ED-4DB2-BD59-A6C34878D82A}">
                    <a16:rowId xmlns:a16="http://schemas.microsoft.com/office/drawing/2014/main" val="3920343495"/>
                  </a:ext>
                </a:extLst>
              </a:tr>
            </a:tbl>
          </a:graphicData>
        </a:graphic>
      </p:graphicFrame>
      <p:graphicFrame>
        <p:nvGraphicFramePr>
          <p:cNvPr id="12" name="Table 11">
            <a:extLst>
              <a:ext uri="{FF2B5EF4-FFF2-40B4-BE49-F238E27FC236}">
                <a16:creationId xmlns:a16="http://schemas.microsoft.com/office/drawing/2014/main" id="{E801AC59-876B-BA4E-9CDE-B7ACEB3183C4}"/>
              </a:ext>
            </a:extLst>
          </p:cNvPr>
          <p:cNvGraphicFramePr>
            <a:graphicFrameLocks noGrp="1"/>
          </p:cNvGraphicFramePr>
          <p:nvPr>
            <p:extLst/>
          </p:nvPr>
        </p:nvGraphicFramePr>
        <p:xfrm>
          <a:off x="888491" y="1842056"/>
          <a:ext cx="11913109" cy="10509021"/>
        </p:xfrm>
        <a:graphic>
          <a:graphicData uri="http://schemas.openxmlformats.org/drawingml/2006/table">
            <a:tbl>
              <a:tblPr firstRow="1" bandRow="1">
                <a:tableStyleId>{5940675A-B579-460E-94D1-54222C63F5DA}</a:tableStyleId>
              </a:tblPr>
              <a:tblGrid>
                <a:gridCol w="1208808">
                  <a:extLst>
                    <a:ext uri="{9D8B030D-6E8A-4147-A177-3AD203B41FA5}">
                      <a16:colId xmlns:a16="http://schemas.microsoft.com/office/drawing/2014/main" val="2248999187"/>
                    </a:ext>
                  </a:extLst>
                </a:gridCol>
                <a:gridCol w="7716245">
                  <a:extLst>
                    <a:ext uri="{9D8B030D-6E8A-4147-A177-3AD203B41FA5}">
                      <a16:colId xmlns:a16="http://schemas.microsoft.com/office/drawing/2014/main" val="1550444972"/>
                    </a:ext>
                  </a:extLst>
                </a:gridCol>
                <a:gridCol w="2988056">
                  <a:extLst>
                    <a:ext uri="{9D8B030D-6E8A-4147-A177-3AD203B41FA5}">
                      <a16:colId xmlns:a16="http://schemas.microsoft.com/office/drawing/2014/main" val="4266282987"/>
                    </a:ext>
                  </a:extLst>
                </a:gridCol>
              </a:tblGrid>
              <a:tr h="497661">
                <a:tc gridSpan="3">
                  <a:txBody>
                    <a:bodyPr/>
                    <a:lstStyle/>
                    <a:p>
                      <a:r>
                        <a:rPr lang="en-US" sz="2400" b="1" dirty="0">
                          <a:solidFill>
                            <a:schemeClr val="bg1"/>
                          </a:solidFill>
                          <a:latin typeface="Helvetica" panose="020B0604020202020204" pitchFamily="34" charset="0"/>
                          <a:cs typeface="Helvetica" panose="020B0604020202020204" pitchFamily="34" charset="0"/>
                        </a:rPr>
                        <a:t>TOP THREADS BY VOLUME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F5DA86"/>
                    </a:solidFill>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3920343495"/>
                  </a:ext>
                </a:extLst>
              </a:tr>
              <a:tr h="497661">
                <a:tc gridSpan="3">
                  <a:txBody>
                    <a:bodyPr/>
                    <a:lstStyle/>
                    <a:p>
                      <a:endParaRPr lang="en-US" sz="2400" b="1" dirty="0">
                        <a:latin typeface="Helvetica" panose="020B0604020202020204" pitchFamily="34" charset="0"/>
                        <a:cs typeface="Helvetica" panose="020B0604020202020204" pitchFamily="34" charset="0"/>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96625959"/>
                  </a:ext>
                </a:extLst>
              </a:tr>
              <a:tr h="497661">
                <a:tc>
                  <a:txBody>
                    <a:bodyPr/>
                    <a:lstStyle/>
                    <a:p>
                      <a:r>
                        <a:rPr lang="en-US" sz="2400" b="1" dirty="0">
                          <a:latin typeface="Helvetica" panose="020B0604020202020204" pitchFamily="34" charset="0"/>
                          <a:cs typeface="Helvetica" panose="020B0604020202020204" pitchFamily="34" charset="0"/>
                        </a:rPr>
                        <a:t>NO</a:t>
                      </a: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r>
                        <a:rPr lang="en-US" sz="2400" b="1" dirty="0">
                          <a:latin typeface="Helvetica" panose="020B0604020202020204" pitchFamily="34" charset="0"/>
                          <a:cs typeface="Helvetica" panose="020B0604020202020204" pitchFamily="34" charset="0"/>
                        </a:rPr>
                        <a:t>THREAD</a:t>
                      </a: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r>
                        <a:rPr lang="en-US" sz="2400" b="1" dirty="0">
                          <a:latin typeface="Helvetica" panose="020B0604020202020204" pitchFamily="34" charset="0"/>
                          <a:cs typeface="Helvetica" panose="020B0604020202020204" pitchFamily="34" charset="0"/>
                        </a:rPr>
                        <a:t>SOURCE</a:t>
                      </a: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3605855959"/>
                  </a:ext>
                </a:extLst>
              </a:tr>
              <a:tr h="1235860">
                <a:tc>
                  <a:txBody>
                    <a:bodyPr/>
                    <a:lstStyle/>
                    <a:p>
                      <a:r>
                        <a:rPr lang="en-US" sz="3200" dirty="0" smtClean="0">
                          <a:latin typeface="+mn-lt"/>
                          <a:cs typeface="Helvetica" panose="020B0604020202020204" pitchFamily="34" charset="0"/>
                        </a:rPr>
                        <a:t>1</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vi-VN" sz="2400" b="0" u="sng" dirty="0">
                          <a:solidFill>
                            <a:srgbClr val="0227FF"/>
                          </a:solidFill>
                          <a:effectLst/>
                          <a:latin typeface="+mn-lt"/>
                          <a:hlinkClick r:id="rId4"/>
                        </a:rPr>
                        <a:t>Nokia 2720 Flip - Huyền thoại trở lại, hiện đại hơn </a:t>
                      </a:r>
                      <a:r>
                        <a:rPr lang="vi-VN" sz="2400" b="0" u="sng" dirty="0" smtClean="0">
                          <a:solidFill>
                            <a:srgbClr val="0227FF"/>
                          </a:solidFill>
                          <a:effectLst/>
                          <a:latin typeface="+mn-lt"/>
                          <a:hlinkClick r:id="rId4"/>
                        </a:rPr>
                        <a:t>xưa</a:t>
                      </a:r>
                      <a:r>
                        <a:rPr lang="vi-VN" sz="2400" b="0" u="sng" dirty="0">
                          <a:solidFill>
                            <a:srgbClr val="0227FF"/>
                          </a:solidFill>
                          <a:effectLst/>
                          <a:latin typeface="+mn-lt"/>
                          <a:hlinkClick r:id="rId4"/>
                        </a:rPr>
                        <a:t/>
                      </a:r>
                      <a:br>
                        <a:rPr lang="vi-VN" sz="2400" b="0" u="sng" dirty="0">
                          <a:solidFill>
                            <a:srgbClr val="0227FF"/>
                          </a:solidFill>
                          <a:effectLst/>
                          <a:latin typeface="+mn-lt"/>
                          <a:hlinkClick r:id="rId4"/>
                        </a:rPr>
                      </a:br>
                      <a:r>
                        <a:rPr lang="vi-VN" sz="2400" b="0" u="sng" dirty="0">
                          <a:solidFill>
                            <a:srgbClr val="0227FF"/>
                          </a:solidFill>
                          <a:effectLst/>
                          <a:latin typeface="+mn-lt"/>
                          <a:hlinkClick r:id="rId4"/>
                        </a:rPr>
                        <a:t>Đã từ rất lâu rồi, các tín đồ của ...</a:t>
                      </a:r>
                      <a:endParaRPr lang="vi-VN"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a:solidFill>
                            <a:srgbClr val="0227FF"/>
                          </a:solidFill>
                          <a:effectLst/>
                          <a:latin typeface="+mn-lt"/>
                          <a:hlinkClick r:id="rId5"/>
                        </a:rPr>
                        <a:t>Nokia Mobile</a:t>
                      </a:r>
                      <a:endParaRPr lang="en-US"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305091192"/>
                  </a:ext>
                </a:extLst>
              </a:tr>
              <a:tr h="497661">
                <a:tc>
                  <a:txBody>
                    <a:bodyPr/>
                    <a:lstStyle/>
                    <a:p>
                      <a:r>
                        <a:rPr lang="en-US" sz="3200" dirty="0" smtClean="0">
                          <a:latin typeface="+mn-lt"/>
                          <a:cs typeface="Helvetica" panose="020B0604020202020204" pitchFamily="34" charset="0"/>
                        </a:rPr>
                        <a:t>2</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dirty="0">
                          <a:solidFill>
                            <a:srgbClr val="0227FF"/>
                          </a:solidFill>
                          <a:effectLst/>
                          <a:latin typeface="+mn-lt"/>
                          <a:hlinkClick r:id="rId6"/>
                        </a:rPr>
                        <a:t>2019 RỒI MÀ VẪN LÀM ĐIỆN THOẠI NẮP GẬP???</a:t>
                      </a:r>
                      <a:endParaRPr lang="en-US"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a:solidFill>
                            <a:srgbClr val="0227FF"/>
                          </a:solidFill>
                          <a:effectLst/>
                          <a:latin typeface="+mn-lt"/>
                          <a:hlinkClick r:id="rId7"/>
                        </a:rPr>
                        <a:t>AnhEm TV</a:t>
                      </a:r>
                      <a:endParaRPr lang="en-US"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5"/>
                  </a:ext>
                </a:extLst>
              </a:tr>
              <a:tr h="1601657">
                <a:tc>
                  <a:txBody>
                    <a:bodyPr/>
                    <a:lstStyle/>
                    <a:p>
                      <a:r>
                        <a:rPr lang="en-US" sz="3200" dirty="0" smtClean="0">
                          <a:latin typeface="+mn-lt"/>
                          <a:cs typeface="Helvetica" panose="020B0604020202020204" pitchFamily="34" charset="0"/>
                        </a:rPr>
                        <a:t>3</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dirty="0">
                          <a:solidFill>
                            <a:srgbClr val="0227FF"/>
                          </a:solidFill>
                          <a:effectLst/>
                          <a:latin typeface="+mn-lt"/>
                          <a:hlinkClick r:id="rId8"/>
                        </a:rPr>
                        <a:t>Màu này yêu hem, video trên tay đủ 3 màu sắc Nokia 7.2 hẹn các bạn mai nha </a:t>
                      </a:r>
                      <a:r>
                        <a:rPr lang="en-US" sz="2400" b="0" u="sng" dirty="0" smtClean="0">
                          <a:solidFill>
                            <a:srgbClr val="0227FF"/>
                          </a:solidFill>
                          <a:effectLst/>
                          <a:latin typeface="+mn-lt"/>
                          <a:hlinkClick r:id="rId8"/>
                        </a:rPr>
                        <a:t>😋</a:t>
                      </a:r>
                      <a:r>
                        <a:rPr lang="en-US" sz="2400" b="0" u="sng" dirty="0">
                          <a:solidFill>
                            <a:srgbClr val="0227FF"/>
                          </a:solidFill>
                          <a:effectLst/>
                          <a:latin typeface="+mn-lt"/>
                          <a:hlinkClick r:id="rId8"/>
                        </a:rPr>
                        <a:t/>
                      </a:r>
                      <a:br>
                        <a:rPr lang="en-US" sz="2400" b="0" u="sng" dirty="0">
                          <a:solidFill>
                            <a:srgbClr val="0227FF"/>
                          </a:solidFill>
                          <a:effectLst/>
                          <a:latin typeface="+mn-lt"/>
                          <a:hlinkClick r:id="rId8"/>
                        </a:rPr>
                      </a:br>
                      <a:r>
                        <a:rPr lang="en-US" sz="2400" b="0" u="sng" dirty="0">
                          <a:solidFill>
                            <a:srgbClr val="0227FF"/>
                          </a:solidFill>
                          <a:effectLst/>
                          <a:latin typeface="+mn-lt"/>
                          <a:hlinkClick r:id="rId8"/>
                        </a:rPr>
                        <a:t>- Còn đây là ...</a:t>
                      </a:r>
                      <a:endParaRPr lang="en-US"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a:solidFill>
                            <a:srgbClr val="0227FF"/>
                          </a:solidFill>
                          <a:effectLst/>
                          <a:latin typeface="+mn-lt"/>
                          <a:hlinkClick r:id="rId9"/>
                        </a:rPr>
                        <a:t>Cộng đồng Nokia Lumia Việt Nam</a:t>
                      </a:r>
                      <a:endParaRPr lang="en-US"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6"/>
                  </a:ext>
                </a:extLst>
              </a:tr>
              <a:tr h="1097550">
                <a:tc>
                  <a:txBody>
                    <a:bodyPr/>
                    <a:lstStyle/>
                    <a:p>
                      <a:r>
                        <a:rPr lang="en-US" sz="3200" dirty="0">
                          <a:latin typeface="+mn-lt"/>
                          <a:cs typeface="Helvetica" panose="020B0604020202020204" pitchFamily="34" charset="0"/>
                        </a:rPr>
                        <a:t>4</a:t>
                      </a: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vi-VN" sz="2400" b="0" u="sng" dirty="0">
                          <a:solidFill>
                            <a:srgbClr val="0227FF"/>
                          </a:solidFill>
                          <a:effectLst/>
                          <a:latin typeface="+mn-lt"/>
                          <a:hlinkClick r:id="rId10"/>
                        </a:rPr>
                        <a:t>Nokia 2720 Flip, một lần nữa tạo được ấn tượng mạnh khi nó đem lại cảm giác sử dụng sản phẩm ...</a:t>
                      </a:r>
                      <a:endParaRPr lang="vi-VN"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a:solidFill>
                            <a:srgbClr val="0227FF"/>
                          </a:solidFill>
                          <a:effectLst/>
                          <a:latin typeface="+mn-lt"/>
                          <a:hlinkClick r:id="rId11"/>
                        </a:rPr>
                        <a:t>Công Nghệ Việt</a:t>
                      </a:r>
                      <a:endParaRPr lang="en-US"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7"/>
                  </a:ext>
                </a:extLst>
              </a:tr>
              <a:tr h="972821">
                <a:tc>
                  <a:txBody>
                    <a:bodyPr/>
                    <a:lstStyle/>
                    <a:p>
                      <a:r>
                        <a:rPr lang="en-US" sz="3200" dirty="0" smtClean="0">
                          <a:latin typeface="+mn-lt"/>
                          <a:cs typeface="Helvetica" panose="020B0604020202020204" pitchFamily="34" charset="0"/>
                        </a:rPr>
                        <a:t>5</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vi-VN" sz="2400" b="0" u="sng" dirty="0">
                          <a:solidFill>
                            <a:srgbClr val="0227FF"/>
                          </a:solidFill>
                          <a:effectLst/>
                          <a:latin typeface="+mn-lt"/>
                          <a:hlinkClick r:id="rId12"/>
                        </a:rPr>
                        <a:t>Màu xám này và xanh là 2 màu đẹp và thời thượng thế mà Nokia Mobile không mang về VN bán sớm, ...</a:t>
                      </a:r>
                      <a:endParaRPr lang="vi-VN"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dirty="0">
                          <a:solidFill>
                            <a:srgbClr val="0227FF"/>
                          </a:solidFill>
                          <a:effectLst/>
                          <a:latin typeface="+mn-lt"/>
                          <a:hlinkClick r:id="rId13"/>
                        </a:rPr>
                        <a:t>Nokia Fan Club</a:t>
                      </a:r>
                      <a:endParaRPr lang="en-US"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8"/>
                  </a:ext>
                </a:extLst>
              </a:tr>
              <a:tr h="945827">
                <a:tc>
                  <a:txBody>
                    <a:bodyPr/>
                    <a:lstStyle/>
                    <a:p>
                      <a:r>
                        <a:rPr lang="en-US" sz="3200" dirty="0" smtClean="0">
                          <a:latin typeface="+mn-lt"/>
                          <a:cs typeface="Helvetica" panose="020B0604020202020204" pitchFamily="34" charset="0"/>
                        </a:rPr>
                        <a:t>6</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a:solidFill>
                            <a:srgbClr val="0227FF"/>
                          </a:solidFill>
                          <a:effectLst/>
                          <a:latin typeface="+mn-lt"/>
                          <a:hlinkClick r:id="rId14"/>
                        </a:rPr>
                        <a:t>Thay áo mới, có máy mới thay tiếp nhé anh em, có cái áo mặc hoài từ tuần này qua tuần nọ, từ ...</a:t>
                      </a:r>
                      <a:endParaRPr lang="en-US"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dirty="0">
                          <a:solidFill>
                            <a:srgbClr val="0227FF"/>
                          </a:solidFill>
                          <a:effectLst/>
                          <a:latin typeface="+mn-lt"/>
                          <a:hlinkClick r:id="rId9"/>
                        </a:rPr>
                        <a:t>Cộng đồng Nokia Lumia Việt Nam</a:t>
                      </a:r>
                      <a:endParaRPr lang="en-US"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9"/>
                  </a:ext>
                </a:extLst>
              </a:tr>
              <a:tr h="861338">
                <a:tc>
                  <a:txBody>
                    <a:bodyPr/>
                    <a:lstStyle/>
                    <a:p>
                      <a:r>
                        <a:rPr lang="en-US" sz="3200" dirty="0" smtClean="0">
                          <a:latin typeface="+mn-lt"/>
                          <a:cs typeface="Helvetica" panose="020B0604020202020204" pitchFamily="34" charset="0"/>
                        </a:rPr>
                        <a:t>7</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a:solidFill>
                            <a:srgbClr val="0227FF"/>
                          </a:solidFill>
                          <a:effectLst/>
                          <a:latin typeface="+mn-lt"/>
                          <a:hlinkClick r:id="rId15"/>
                        </a:rPr>
                        <a:t>Mở hộp Nokia 2720 Flip điện thoại 2 màn hình "cụ tổ" của Galaxy Fold</a:t>
                      </a:r>
                      <a:endParaRPr lang="en-US"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vi-VN" sz="2400" b="0" u="sng" dirty="0">
                          <a:solidFill>
                            <a:srgbClr val="0227FF"/>
                          </a:solidFill>
                          <a:effectLst/>
                          <a:latin typeface="+mn-lt"/>
                          <a:hlinkClick r:id="rId16"/>
                        </a:rPr>
                        <a:t>Dương Dê</a:t>
                      </a:r>
                      <a:endParaRPr lang="vi-VN"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10"/>
                  </a:ext>
                </a:extLst>
              </a:tr>
              <a:tr h="837730">
                <a:tc>
                  <a:txBody>
                    <a:bodyPr/>
                    <a:lstStyle/>
                    <a:p>
                      <a:r>
                        <a:rPr lang="en-US" sz="3200" dirty="0" smtClean="0">
                          <a:latin typeface="+mn-lt"/>
                          <a:cs typeface="Helvetica" panose="020B0604020202020204" pitchFamily="34" charset="0"/>
                        </a:rPr>
                        <a:t>8</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a:solidFill>
                            <a:srgbClr val="0227FF"/>
                          </a:solidFill>
                          <a:effectLst/>
                          <a:latin typeface="+mn-lt"/>
                          <a:hlinkClick r:id="rId17"/>
                        </a:rPr>
                        <a:t>Video mở hộp chiếc điện thoại nắp gập 2 màn hình đã lên sóng, mời anh em xem nhé. Mà lạ, đây là ...</a:t>
                      </a:r>
                      <a:endParaRPr lang="en-US"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dirty="0">
                          <a:solidFill>
                            <a:srgbClr val="0227FF"/>
                          </a:solidFill>
                          <a:effectLst/>
                          <a:latin typeface="+mn-lt"/>
                          <a:hlinkClick r:id="rId13"/>
                        </a:rPr>
                        <a:t>Nokia Fan Club</a:t>
                      </a:r>
                      <a:endParaRPr lang="en-US"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11"/>
                  </a:ext>
                </a:extLst>
              </a:tr>
              <a:tr h="884135">
                <a:tc>
                  <a:txBody>
                    <a:bodyPr/>
                    <a:lstStyle/>
                    <a:p>
                      <a:r>
                        <a:rPr lang="en-US" sz="3200" dirty="0" smtClean="0">
                          <a:latin typeface="+mn-lt"/>
                          <a:cs typeface="Helvetica" panose="020B0604020202020204" pitchFamily="34" charset="0"/>
                        </a:rPr>
                        <a:t>9</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vi-VN" sz="2400" b="0" u="sng">
                          <a:solidFill>
                            <a:srgbClr val="0227FF"/>
                          </a:solidFill>
                          <a:effectLst/>
                          <a:latin typeface="+mn-lt"/>
                          <a:hlinkClick r:id="rId18"/>
                        </a:rPr>
                        <a:t>Thông báo cho các bạn là mình đã jailbreak xong con Nokia 2720 Flip và cài được Zalo, Gmail &amp; ...</a:t>
                      </a:r>
                      <a:endParaRPr lang="vi-VN"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dirty="0">
                          <a:solidFill>
                            <a:srgbClr val="0227FF"/>
                          </a:solidFill>
                          <a:effectLst/>
                          <a:latin typeface="+mn-lt"/>
                          <a:hlinkClick r:id="rId13"/>
                        </a:rPr>
                        <a:t>Nokia Fan Club</a:t>
                      </a:r>
                      <a:endParaRPr lang="en-US"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212762216"/>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hart 7">
            <a:extLst>
              <a:ext uri="{FF2B5EF4-FFF2-40B4-BE49-F238E27FC236}">
                <a16:creationId xmlns:a16="http://schemas.microsoft.com/office/drawing/2014/main" id="{E2133C80-3744-5149-8698-E1076CE2ED96}"/>
              </a:ext>
            </a:extLst>
          </p:cNvPr>
          <p:cNvGraphicFramePr/>
          <p:nvPr>
            <p:extLst/>
          </p:nvPr>
        </p:nvGraphicFramePr>
        <p:xfrm>
          <a:off x="13379116" y="2890408"/>
          <a:ext cx="9803220" cy="9692078"/>
        </p:xfrm>
        <a:graphic>
          <a:graphicData uri="http://schemas.openxmlformats.org/drawingml/2006/chart">
            <c:chart xmlns:c="http://schemas.openxmlformats.org/drawingml/2006/chart" xmlns:r="http://schemas.openxmlformats.org/officeDocument/2006/relationships" r:id="rId3"/>
          </a:graphicData>
        </a:graphic>
      </p:graphicFrame>
      <p:sp>
        <p:nvSpPr>
          <p:cNvPr id="9" name="Title 1"/>
          <p:cNvSpPr>
            <a:spLocks noGrp="1"/>
          </p:cNvSpPr>
          <p:nvPr>
            <p:ph type="title"/>
          </p:nvPr>
        </p:nvSpPr>
        <p:spPr>
          <a:xfrm>
            <a:off x="4601403" y="465674"/>
            <a:ext cx="18403954" cy="1131656"/>
          </a:xfrm>
        </p:spPr>
        <p:txBody>
          <a:bodyPr>
            <a:noAutofit/>
          </a:bodyPr>
          <a:lstStyle/>
          <a:p>
            <a:r>
              <a:rPr lang="en-US" sz="5200" b="1" dirty="0">
                <a:solidFill>
                  <a:srgbClr val="C00000"/>
                </a:solidFill>
                <a:latin typeface="Helvetica" panose="020B0604020202020204" pitchFamily="34" charset="0"/>
                <a:cs typeface="Helvetica" panose="020B0604020202020204" pitchFamily="34" charset="0"/>
              </a:rPr>
              <a:t>TOP THREADS &amp; SOURCES BY VOLUME OF NOKIA </a:t>
            </a:r>
            <a:r>
              <a:rPr lang="en-US" sz="5200" b="1" dirty="0" smtClean="0">
                <a:solidFill>
                  <a:srgbClr val="C00000"/>
                </a:solidFill>
                <a:latin typeface="Helvetica" panose="020B0604020202020204" pitchFamily="34" charset="0"/>
                <a:cs typeface="Helvetica" panose="020B0604020202020204" pitchFamily="34" charset="0"/>
              </a:rPr>
              <a:t>8.1</a:t>
            </a:r>
            <a:endParaRPr lang="en-US" sz="5200" b="1" dirty="0">
              <a:solidFill>
                <a:srgbClr val="C00000"/>
              </a:solidFill>
              <a:latin typeface="Helvetica" panose="020B0604020202020204" pitchFamily="34" charset="0"/>
              <a:cs typeface="Helvetica" panose="020B0604020202020204" pitchFamily="34" charset="0"/>
            </a:endParaRPr>
          </a:p>
        </p:txBody>
      </p:sp>
      <p:sp>
        <p:nvSpPr>
          <p:cNvPr id="2" name="Slide Number Placeholder 1"/>
          <p:cNvSpPr>
            <a:spLocks noGrp="1"/>
          </p:cNvSpPr>
          <p:nvPr>
            <p:ph type="sldNum" sz="quarter" idx="2"/>
          </p:nvPr>
        </p:nvSpPr>
        <p:spPr>
          <a:xfrm>
            <a:off x="3295659" y="785964"/>
            <a:ext cx="431205" cy="425756"/>
          </a:xfrm>
        </p:spPr>
        <p:txBody>
          <a:bodyPr/>
          <a:lstStyle/>
          <a:p>
            <a:pPr marL="0" marR="0" lvl="0" indent="0" algn="ctr" defTabSz="825482"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a:ln>
                  <a:noFill/>
                </a:ln>
                <a:solidFill>
                  <a:srgbClr val="FFFFFF"/>
                </a:solidFill>
                <a:effectLst/>
                <a:uLnTx/>
                <a:uFillTx/>
                <a:latin typeface="Helvetica" panose="020B0604020202020204" pitchFamily="34" charset="0"/>
                <a:cs typeface="Helvetica" panose="020B0604020202020204" pitchFamily="34" charset="0"/>
                <a:sym typeface="Helvetica"/>
              </a:rPr>
              <a:pPr marL="0" marR="0" lvl="0" indent="0" algn="ctr" defTabSz="825482" rtl="0" eaLnBrk="1" fontAlgn="auto" latinLnBrk="0" hangingPunct="0">
                <a:lnSpc>
                  <a:spcPct val="100000"/>
                </a:lnSpc>
                <a:spcBef>
                  <a:spcPts val="0"/>
                </a:spcBef>
                <a:spcAft>
                  <a:spcPts val="0"/>
                </a:spcAft>
                <a:buClrTx/>
                <a:buSzTx/>
                <a:buFontTx/>
                <a:buNone/>
                <a:tabLst/>
                <a:defRPr/>
              </a:pPr>
              <a:t>45</a:t>
            </a:fld>
            <a:endParaRPr kumimoji="0" lang="en-US" sz="2100" b="1" i="0" u="none" strike="noStrike" kern="0" cap="none" spc="0" normalizeH="0" baseline="0" noProof="0" dirty="0">
              <a:ln>
                <a:noFill/>
              </a:ln>
              <a:solidFill>
                <a:srgbClr val="FFFFFF"/>
              </a:solidFill>
              <a:effectLst/>
              <a:uLnTx/>
              <a:uFillTx/>
              <a:latin typeface="Helvetica" panose="020B0604020202020204" pitchFamily="34" charset="0"/>
              <a:cs typeface="Helvetica" panose="020B0604020202020204" pitchFamily="34" charset="0"/>
              <a:sym typeface="Helvetica"/>
            </a:endParaRPr>
          </a:p>
        </p:txBody>
      </p:sp>
      <p:graphicFrame>
        <p:nvGraphicFramePr>
          <p:cNvPr id="10" name="Table 9">
            <a:extLst>
              <a:ext uri="{FF2B5EF4-FFF2-40B4-BE49-F238E27FC236}">
                <a16:creationId xmlns:a16="http://schemas.microsoft.com/office/drawing/2014/main" id="{D7378CFB-4C21-BD4E-9825-D148A3F912DD}"/>
              </a:ext>
            </a:extLst>
          </p:cNvPr>
          <p:cNvGraphicFramePr>
            <a:graphicFrameLocks noGrp="1"/>
          </p:cNvGraphicFramePr>
          <p:nvPr>
            <p:extLst/>
          </p:nvPr>
        </p:nvGraphicFramePr>
        <p:xfrm>
          <a:off x="13202137" y="1922053"/>
          <a:ext cx="9331292" cy="592547"/>
        </p:xfrm>
        <a:graphic>
          <a:graphicData uri="http://schemas.openxmlformats.org/drawingml/2006/table">
            <a:tbl>
              <a:tblPr firstRow="1" bandRow="1">
                <a:tableStyleId>{5940675A-B579-460E-94D1-54222C63F5DA}</a:tableStyleId>
              </a:tblPr>
              <a:tblGrid>
                <a:gridCol w="9331292">
                  <a:extLst>
                    <a:ext uri="{9D8B030D-6E8A-4147-A177-3AD203B41FA5}">
                      <a16:colId xmlns:a16="http://schemas.microsoft.com/office/drawing/2014/main" val="2248999187"/>
                    </a:ext>
                  </a:extLst>
                </a:gridCol>
              </a:tblGrid>
              <a:tr h="592547">
                <a:tc>
                  <a:txBody>
                    <a:bodyPr/>
                    <a:lstStyle/>
                    <a:p>
                      <a:r>
                        <a:rPr lang="en-US" sz="2400" b="1" dirty="0">
                          <a:solidFill>
                            <a:schemeClr val="bg1"/>
                          </a:solidFill>
                        </a:rPr>
                        <a:t>TOP SOURCES BY VOLUME</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5DA86"/>
                    </a:solidFill>
                  </a:tcPr>
                </a:tc>
                <a:extLst>
                  <a:ext uri="{0D108BD9-81ED-4DB2-BD59-A6C34878D82A}">
                    <a16:rowId xmlns:a16="http://schemas.microsoft.com/office/drawing/2014/main" val="3920343495"/>
                  </a:ext>
                </a:extLst>
              </a:tr>
            </a:tbl>
          </a:graphicData>
        </a:graphic>
      </p:graphicFrame>
      <p:graphicFrame>
        <p:nvGraphicFramePr>
          <p:cNvPr id="7" name="Table 6">
            <a:extLst>
              <a:ext uri="{FF2B5EF4-FFF2-40B4-BE49-F238E27FC236}">
                <a16:creationId xmlns:a16="http://schemas.microsoft.com/office/drawing/2014/main" id="{E801AC59-876B-BA4E-9CDE-B7ACEB3183C4}"/>
              </a:ext>
            </a:extLst>
          </p:cNvPr>
          <p:cNvGraphicFramePr>
            <a:graphicFrameLocks noGrp="1"/>
          </p:cNvGraphicFramePr>
          <p:nvPr>
            <p:extLst/>
          </p:nvPr>
        </p:nvGraphicFramePr>
        <p:xfrm>
          <a:off x="888491" y="1842056"/>
          <a:ext cx="11993792" cy="10740430"/>
        </p:xfrm>
        <a:graphic>
          <a:graphicData uri="http://schemas.openxmlformats.org/drawingml/2006/table">
            <a:tbl>
              <a:tblPr firstRow="1" bandRow="1">
                <a:tableStyleId>{5940675A-B579-460E-94D1-54222C63F5DA}</a:tableStyleId>
              </a:tblPr>
              <a:tblGrid>
                <a:gridCol w="1216995">
                  <a:extLst>
                    <a:ext uri="{9D8B030D-6E8A-4147-A177-3AD203B41FA5}">
                      <a16:colId xmlns:a16="http://schemas.microsoft.com/office/drawing/2014/main" val="2248999187"/>
                    </a:ext>
                  </a:extLst>
                </a:gridCol>
                <a:gridCol w="7768504">
                  <a:extLst>
                    <a:ext uri="{9D8B030D-6E8A-4147-A177-3AD203B41FA5}">
                      <a16:colId xmlns:a16="http://schemas.microsoft.com/office/drawing/2014/main" val="1550444972"/>
                    </a:ext>
                  </a:extLst>
                </a:gridCol>
                <a:gridCol w="3008293">
                  <a:extLst>
                    <a:ext uri="{9D8B030D-6E8A-4147-A177-3AD203B41FA5}">
                      <a16:colId xmlns:a16="http://schemas.microsoft.com/office/drawing/2014/main" val="4266282987"/>
                    </a:ext>
                  </a:extLst>
                </a:gridCol>
              </a:tblGrid>
              <a:tr h="497329">
                <a:tc gridSpan="3">
                  <a:txBody>
                    <a:bodyPr/>
                    <a:lstStyle/>
                    <a:p>
                      <a:r>
                        <a:rPr lang="en-US" sz="2400" b="1" dirty="0">
                          <a:solidFill>
                            <a:schemeClr val="bg1"/>
                          </a:solidFill>
                          <a:latin typeface="Helvetica" panose="020B0604020202020204" pitchFamily="34" charset="0"/>
                          <a:cs typeface="Helvetica" panose="020B0604020202020204" pitchFamily="34" charset="0"/>
                        </a:rPr>
                        <a:t>TOP THREADS BY VOLUME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F5DA86"/>
                    </a:solidFill>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3920343495"/>
                  </a:ext>
                </a:extLst>
              </a:tr>
              <a:tr h="497329">
                <a:tc gridSpan="3">
                  <a:txBody>
                    <a:bodyPr/>
                    <a:lstStyle/>
                    <a:p>
                      <a:endParaRPr lang="en-US" sz="2400" b="1" dirty="0">
                        <a:latin typeface="Helvetica" panose="020B0604020202020204" pitchFamily="34" charset="0"/>
                        <a:cs typeface="Helvetica" panose="020B0604020202020204" pitchFamily="34" charset="0"/>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96625959"/>
                  </a:ext>
                </a:extLst>
              </a:tr>
              <a:tr h="497329">
                <a:tc>
                  <a:txBody>
                    <a:bodyPr/>
                    <a:lstStyle/>
                    <a:p>
                      <a:r>
                        <a:rPr lang="en-US" sz="2400" b="1" dirty="0">
                          <a:latin typeface="Helvetica" panose="020B0604020202020204" pitchFamily="34" charset="0"/>
                          <a:cs typeface="Helvetica" panose="020B0604020202020204" pitchFamily="34" charset="0"/>
                        </a:rPr>
                        <a:t>NO</a:t>
                      </a: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r>
                        <a:rPr lang="en-US" sz="2400" b="1" dirty="0">
                          <a:latin typeface="Helvetica" panose="020B0604020202020204" pitchFamily="34" charset="0"/>
                          <a:cs typeface="Helvetica" panose="020B0604020202020204" pitchFamily="34" charset="0"/>
                        </a:rPr>
                        <a:t>THREAD</a:t>
                      </a: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r>
                        <a:rPr lang="en-US" sz="2400" b="1" dirty="0">
                          <a:latin typeface="Helvetica" panose="020B0604020202020204" pitchFamily="34" charset="0"/>
                          <a:cs typeface="Helvetica" panose="020B0604020202020204" pitchFamily="34" charset="0"/>
                        </a:rPr>
                        <a:t>SOURCE</a:t>
                      </a: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3605855959"/>
                  </a:ext>
                </a:extLst>
              </a:tr>
              <a:tr h="942122">
                <a:tc>
                  <a:txBody>
                    <a:bodyPr/>
                    <a:lstStyle/>
                    <a:p>
                      <a:r>
                        <a:rPr lang="en-US" sz="3200" dirty="0" smtClean="0">
                          <a:latin typeface="+mn-lt"/>
                          <a:cs typeface="Helvetica" panose="020B0604020202020204" pitchFamily="34" charset="0"/>
                        </a:rPr>
                        <a:t>1</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vi-VN" sz="2400" b="0" u="sng">
                          <a:solidFill>
                            <a:srgbClr val="0227FF"/>
                          </a:solidFill>
                          <a:effectLst/>
                          <a:latin typeface="+mn-lt"/>
                          <a:hlinkClick r:id="rId4"/>
                        </a:rPr>
                        <a:t>Không để người dùng Nokia 8.1 đợi lâu </a:t>
                      </a:r>
                      <a:r>
                        <a:rPr lang="en-US" sz="2400" b="0" u="sng">
                          <a:solidFill>
                            <a:srgbClr val="0227FF"/>
                          </a:solidFill>
                          <a:effectLst/>
                          <a:latin typeface="+mn-lt"/>
                          <a:hlinkClick r:id="rId4"/>
                        </a:rPr>
                        <a:t>🥰🥰, </a:t>
                      </a:r>
                      <a:r>
                        <a:rPr lang="vi-VN" sz="2400" b="0" u="sng">
                          <a:solidFill>
                            <a:srgbClr val="0227FF"/>
                          </a:solidFill>
                          <a:effectLst/>
                          <a:latin typeface="+mn-lt"/>
                          <a:hlinkClick r:id="rId4"/>
                        </a:rPr>
                        <a:t>nay, điện thoại Nokia 8.1 đã được nâng cấp lên ...</a:t>
                      </a:r>
                      <a:endParaRPr lang="vi-VN"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a:solidFill>
                            <a:srgbClr val="0227FF"/>
                          </a:solidFill>
                          <a:effectLst/>
                          <a:latin typeface="+mn-lt"/>
                          <a:hlinkClick r:id="rId5"/>
                        </a:rPr>
                        <a:t>Nokia Mobile</a:t>
                      </a:r>
                      <a:endParaRPr lang="en-US"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305091192"/>
                  </a:ext>
                </a:extLst>
              </a:tr>
              <a:tr h="995082">
                <a:tc>
                  <a:txBody>
                    <a:bodyPr/>
                    <a:lstStyle/>
                    <a:p>
                      <a:r>
                        <a:rPr lang="en-US" sz="3200" dirty="0" smtClean="0">
                          <a:latin typeface="+mn-lt"/>
                          <a:cs typeface="Helvetica" panose="020B0604020202020204" pitchFamily="34" charset="0"/>
                        </a:rPr>
                        <a:t>2</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vi-VN" sz="2400" b="0" u="sng">
                          <a:solidFill>
                            <a:srgbClr val="0227FF"/>
                          </a:solidFill>
                          <a:effectLst/>
                          <a:latin typeface="+mn-lt"/>
                          <a:hlinkClick r:id="rId6"/>
                        </a:rPr>
                        <a:t>Mọi người cho em hỏi, trong số những con điện thoại dưới đây thì con nào có camera tốt nhất? Em ...</a:t>
                      </a:r>
                      <a:endParaRPr lang="vi-VN"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a:solidFill>
                            <a:srgbClr val="0227FF"/>
                          </a:solidFill>
                          <a:effectLst/>
                          <a:latin typeface="+mn-lt"/>
                          <a:hlinkClick r:id="rId7"/>
                        </a:rPr>
                        <a:t>Vật Vờ Studio</a:t>
                      </a:r>
                      <a:endParaRPr lang="en-US"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5"/>
                  </a:ext>
                </a:extLst>
              </a:tr>
              <a:tr h="1038008">
                <a:tc>
                  <a:txBody>
                    <a:bodyPr/>
                    <a:lstStyle/>
                    <a:p>
                      <a:r>
                        <a:rPr lang="en-US" sz="3200" dirty="0" smtClean="0">
                          <a:latin typeface="+mn-lt"/>
                          <a:cs typeface="Helvetica" panose="020B0604020202020204" pitchFamily="34" charset="0"/>
                        </a:rPr>
                        <a:t>3</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a:solidFill>
                            <a:srgbClr val="0227FF"/>
                          </a:solidFill>
                          <a:effectLst/>
                          <a:latin typeface="+mn-lt"/>
                          <a:hlinkClick r:id="rId8"/>
                        </a:rPr>
                        <a:t>NOKIA 8.1. Chán quá các bác ạ. Thi thoảng rè loa trong phải rs mới hết. Giờ thêm cái lỗi màn ...</a:t>
                      </a:r>
                      <a:endParaRPr lang="en-US"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a:solidFill>
                            <a:srgbClr val="0227FF"/>
                          </a:solidFill>
                          <a:effectLst/>
                          <a:latin typeface="+mn-lt"/>
                          <a:hlinkClick r:id="rId7"/>
                        </a:rPr>
                        <a:t>Vật Vờ Studio</a:t>
                      </a:r>
                      <a:endParaRPr lang="en-US"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6"/>
                  </a:ext>
                </a:extLst>
              </a:tr>
              <a:tr h="1059733">
                <a:tc>
                  <a:txBody>
                    <a:bodyPr/>
                    <a:lstStyle/>
                    <a:p>
                      <a:r>
                        <a:rPr lang="en-US" sz="3200" dirty="0">
                          <a:latin typeface="+mn-lt"/>
                          <a:cs typeface="Helvetica" panose="020B0604020202020204" pitchFamily="34" charset="0"/>
                        </a:rPr>
                        <a:t>4</a:t>
                      </a: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a:solidFill>
                            <a:srgbClr val="0227FF"/>
                          </a:solidFill>
                          <a:effectLst/>
                          <a:latin typeface="+mn-lt"/>
                          <a:hlinkClick r:id="rId9"/>
                        </a:rPr>
                        <a:t>Android 10 đã đến với Nokia 8.1 rồi các bác ạ.</a:t>
                      </a:r>
                      <a:br>
                        <a:rPr lang="en-US" sz="2400" b="0" u="sng">
                          <a:solidFill>
                            <a:srgbClr val="0227FF"/>
                          </a:solidFill>
                          <a:effectLst/>
                          <a:latin typeface="+mn-lt"/>
                          <a:hlinkClick r:id="rId9"/>
                        </a:rPr>
                      </a:br>
                      <a:r>
                        <a:rPr lang="en-US" sz="2400" b="0" u="sng">
                          <a:solidFill>
                            <a:srgbClr val="0227FF"/>
                          </a:solidFill>
                          <a:effectLst/>
                          <a:latin typeface="+mn-lt"/>
                          <a:hlinkClick r:id="rId9"/>
                        </a:rPr>
                        <a:t>#vatvofun</a:t>
                      </a:r>
                      <a:endParaRPr lang="en-US"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a:solidFill>
                            <a:srgbClr val="0227FF"/>
                          </a:solidFill>
                          <a:effectLst/>
                          <a:latin typeface="+mn-lt"/>
                          <a:hlinkClick r:id="rId7"/>
                        </a:rPr>
                        <a:t>Vật Vờ Studio</a:t>
                      </a:r>
                      <a:endParaRPr lang="en-US"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7"/>
                  </a:ext>
                </a:extLst>
              </a:tr>
              <a:tr h="1235036">
                <a:tc>
                  <a:txBody>
                    <a:bodyPr/>
                    <a:lstStyle/>
                    <a:p>
                      <a:r>
                        <a:rPr lang="en-US" sz="3200" dirty="0" smtClean="0">
                          <a:latin typeface="+mn-lt"/>
                          <a:cs typeface="Helvetica" panose="020B0604020202020204" pitchFamily="34" charset="0"/>
                        </a:rPr>
                        <a:t>5</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dirty="0">
                          <a:solidFill>
                            <a:srgbClr val="0227FF"/>
                          </a:solidFill>
                          <a:effectLst/>
                          <a:latin typeface="+mn-lt"/>
                          <a:hlinkClick r:id="rId10"/>
                        </a:rPr>
                        <a:t>Nokia quá nhanh quá nguy hiểm </a:t>
                      </a:r>
                      <a:r>
                        <a:rPr lang="en-US" sz="2400" b="0" u="sng" dirty="0" smtClean="0">
                          <a:solidFill>
                            <a:srgbClr val="0227FF"/>
                          </a:solidFill>
                          <a:effectLst/>
                          <a:latin typeface="+mn-lt"/>
                          <a:hlinkClick r:id="rId10"/>
                        </a:rPr>
                        <a:t>😍😍</a:t>
                      </a:r>
                      <a:r>
                        <a:rPr lang="en-US" sz="2400" b="0" u="sng" dirty="0">
                          <a:solidFill>
                            <a:srgbClr val="0227FF"/>
                          </a:solidFill>
                          <a:effectLst/>
                          <a:latin typeface="+mn-lt"/>
                          <a:hlinkClick r:id="rId10"/>
                        </a:rPr>
                        <a:t/>
                      </a:r>
                      <a:br>
                        <a:rPr lang="en-US" sz="2400" b="0" u="sng" dirty="0">
                          <a:solidFill>
                            <a:srgbClr val="0227FF"/>
                          </a:solidFill>
                          <a:effectLst/>
                          <a:latin typeface="+mn-lt"/>
                          <a:hlinkClick r:id="rId10"/>
                        </a:rPr>
                      </a:br>
                      <a:r>
                        <a:rPr lang="en-US" sz="2400" b="0" u="sng" dirty="0">
                          <a:solidFill>
                            <a:srgbClr val="0227FF"/>
                          </a:solidFill>
                          <a:effectLst/>
                          <a:latin typeface="+mn-lt"/>
                          <a:hlinkClick r:id="rId10"/>
                        </a:rPr>
                        <a:t>#</a:t>
                      </a:r>
                      <a:r>
                        <a:rPr lang="en-US" sz="2400" b="0" u="sng" dirty="0" err="1">
                          <a:solidFill>
                            <a:srgbClr val="0227FF"/>
                          </a:solidFill>
                          <a:effectLst/>
                          <a:latin typeface="+mn-lt"/>
                          <a:hlinkClick r:id="rId10"/>
                        </a:rPr>
                        <a:t>Tinhte</a:t>
                      </a:r>
                      <a:r>
                        <a:rPr lang="en-US" sz="2400" b="0" u="sng" dirty="0">
                          <a:solidFill>
                            <a:srgbClr val="0227FF"/>
                          </a:solidFill>
                          <a:effectLst/>
                          <a:latin typeface="+mn-lt"/>
                          <a:hlinkClick r:id="rId10"/>
                        </a:rPr>
                        <a:t> #Nokia</a:t>
                      </a:r>
                      <a:endParaRPr lang="en-US"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a:solidFill>
                            <a:srgbClr val="0227FF"/>
                          </a:solidFill>
                          <a:effectLst/>
                          <a:latin typeface="+mn-lt"/>
                          <a:hlinkClick r:id="rId11"/>
                        </a:rPr>
                        <a:t>Tinh tế Fanpage</a:t>
                      </a:r>
                      <a:endParaRPr lang="en-US"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8"/>
                  </a:ext>
                </a:extLst>
              </a:tr>
              <a:tr h="1050964">
                <a:tc>
                  <a:txBody>
                    <a:bodyPr/>
                    <a:lstStyle/>
                    <a:p>
                      <a:r>
                        <a:rPr lang="en-US" sz="3200" dirty="0" smtClean="0">
                          <a:latin typeface="+mn-lt"/>
                          <a:cs typeface="Helvetica" panose="020B0604020202020204" pitchFamily="34" charset="0"/>
                        </a:rPr>
                        <a:t>6</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a:solidFill>
                            <a:srgbClr val="0227FF"/>
                          </a:solidFill>
                          <a:effectLst/>
                          <a:latin typeface="+mn-lt"/>
                          <a:hlinkClick r:id="rId12"/>
                        </a:rPr>
                        <a:t>Anh em Nokia 8.1 đã lên Android 10 chính thức sau vài hôm trải nghiệm cảm nhận thế nào, mình ...</a:t>
                      </a:r>
                      <a:endParaRPr lang="en-US"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a:solidFill>
                            <a:srgbClr val="0227FF"/>
                          </a:solidFill>
                          <a:effectLst/>
                          <a:latin typeface="+mn-lt"/>
                          <a:hlinkClick r:id="rId13"/>
                        </a:rPr>
                        <a:t>Nokia Fan Club</a:t>
                      </a:r>
                      <a:endParaRPr lang="en-US"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9"/>
                  </a:ext>
                </a:extLst>
              </a:tr>
              <a:tr h="1075765">
                <a:tc>
                  <a:txBody>
                    <a:bodyPr/>
                    <a:lstStyle/>
                    <a:p>
                      <a:r>
                        <a:rPr lang="en-US" sz="3200" dirty="0" smtClean="0">
                          <a:latin typeface="+mn-lt"/>
                          <a:cs typeface="Helvetica" panose="020B0604020202020204" pitchFamily="34" charset="0"/>
                        </a:rPr>
                        <a:t>7</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a:solidFill>
                            <a:srgbClr val="0227FF"/>
                          </a:solidFill>
                          <a:effectLst/>
                          <a:latin typeface="+mn-lt"/>
                          <a:hlinkClick r:id="rId14"/>
                        </a:rPr>
                        <a:t>Tầm tiền với nhau liệu nên chọn nokia 8.1 hay live ạ. Xin nhận xét công tâm từ anh em đã dùng em nó</a:t>
                      </a:r>
                      <a:endParaRPr lang="en-US"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a:solidFill>
                            <a:srgbClr val="0227FF"/>
                          </a:solidFill>
                          <a:effectLst/>
                          <a:latin typeface="+mn-lt"/>
                          <a:hlinkClick r:id="rId15"/>
                        </a:rPr>
                        <a:t>Vsmart - Fans Club</a:t>
                      </a:r>
                      <a:endParaRPr lang="en-US"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10"/>
                  </a:ext>
                </a:extLst>
              </a:tr>
              <a:tr h="968188">
                <a:tc>
                  <a:txBody>
                    <a:bodyPr/>
                    <a:lstStyle/>
                    <a:p>
                      <a:r>
                        <a:rPr lang="en-US" sz="3200" dirty="0" smtClean="0">
                          <a:latin typeface="+mn-lt"/>
                          <a:cs typeface="Helvetica" panose="020B0604020202020204" pitchFamily="34" charset="0"/>
                        </a:rPr>
                        <a:t>8</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vi-VN" sz="2400" b="0" u="sng">
                          <a:solidFill>
                            <a:srgbClr val="0227FF"/>
                          </a:solidFill>
                          <a:effectLst/>
                          <a:latin typeface="+mn-lt"/>
                          <a:hlinkClick r:id="rId16"/>
                        </a:rPr>
                        <a:t>Anh em dùng Nokia 8.1 đã lên Android 10 hết chưa nè, nếu chưa thì cập nhật ngay phần mềm mới ...</a:t>
                      </a:r>
                      <a:endParaRPr lang="vi-VN"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a:solidFill>
                            <a:srgbClr val="0227FF"/>
                          </a:solidFill>
                          <a:effectLst/>
                          <a:latin typeface="+mn-lt"/>
                          <a:hlinkClick r:id="rId13"/>
                        </a:rPr>
                        <a:t>Nokia Fan Club</a:t>
                      </a:r>
                      <a:endParaRPr lang="en-US"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11"/>
                  </a:ext>
                </a:extLst>
              </a:tr>
              <a:tr h="883545">
                <a:tc>
                  <a:txBody>
                    <a:bodyPr/>
                    <a:lstStyle/>
                    <a:p>
                      <a:r>
                        <a:rPr lang="en-US" sz="3200" dirty="0" smtClean="0">
                          <a:latin typeface="+mn-lt"/>
                          <a:cs typeface="Helvetica" panose="020B0604020202020204" pitchFamily="34" charset="0"/>
                        </a:rPr>
                        <a:t>9</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vi-VN" sz="2400" b="0" u="sng">
                          <a:solidFill>
                            <a:srgbClr val="0227FF"/>
                          </a:solidFill>
                          <a:effectLst/>
                          <a:latin typeface="+mn-lt"/>
                          <a:hlinkClick r:id="rId17"/>
                        </a:rPr>
                        <a:t>Trước và sau khi sài :</a:t>
                      </a:r>
                      <a:br>
                        <a:rPr lang="vi-VN" sz="2400" b="0" u="sng">
                          <a:solidFill>
                            <a:srgbClr val="0227FF"/>
                          </a:solidFill>
                          <a:effectLst/>
                          <a:latin typeface="+mn-lt"/>
                          <a:hlinkClick r:id="rId17"/>
                        </a:rPr>
                      </a:br>
                      <a:r>
                        <a:rPr lang="vi-VN" sz="2400" b="0" u="sng">
                          <a:solidFill>
                            <a:srgbClr val="0227FF"/>
                          </a:solidFill>
                          <a:effectLst/>
                          <a:latin typeface="+mn-lt"/>
                          <a:hlinkClick r:id="rId17"/>
                        </a:rPr>
                        <a:t>Google camera .... Nokia 8.1</a:t>
                      </a:r>
                      <a:endParaRPr lang="vi-VN"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dirty="0">
                          <a:solidFill>
                            <a:srgbClr val="0227FF"/>
                          </a:solidFill>
                          <a:effectLst/>
                          <a:latin typeface="+mn-lt"/>
                          <a:hlinkClick r:id="rId13"/>
                        </a:rPr>
                        <a:t>Nokia Fan Club</a:t>
                      </a:r>
                      <a:endParaRPr lang="en-US"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433785036"/>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D7378CFB-4C21-BD4E-9825-D148A3F912DD}"/>
              </a:ext>
            </a:extLst>
          </p:cNvPr>
          <p:cNvGraphicFramePr>
            <a:graphicFrameLocks noGrp="1"/>
          </p:cNvGraphicFramePr>
          <p:nvPr>
            <p:extLst/>
          </p:nvPr>
        </p:nvGraphicFramePr>
        <p:xfrm>
          <a:off x="13379116" y="1866633"/>
          <a:ext cx="9803220" cy="568901"/>
        </p:xfrm>
        <a:graphic>
          <a:graphicData uri="http://schemas.openxmlformats.org/drawingml/2006/table">
            <a:tbl>
              <a:tblPr firstRow="1" bandRow="1">
                <a:tableStyleId>{5940675A-B579-460E-94D1-54222C63F5DA}</a:tableStyleId>
              </a:tblPr>
              <a:tblGrid>
                <a:gridCol w="9803220">
                  <a:extLst>
                    <a:ext uri="{9D8B030D-6E8A-4147-A177-3AD203B41FA5}">
                      <a16:colId xmlns:a16="http://schemas.microsoft.com/office/drawing/2014/main" val="2248999187"/>
                    </a:ext>
                  </a:extLst>
                </a:gridCol>
              </a:tblGrid>
              <a:tr h="568901">
                <a:tc>
                  <a:txBody>
                    <a:bodyPr/>
                    <a:lstStyle/>
                    <a:p>
                      <a:r>
                        <a:rPr lang="en-US" sz="2400" b="1" dirty="0">
                          <a:solidFill>
                            <a:schemeClr val="bg1"/>
                          </a:solidFill>
                        </a:rPr>
                        <a:t>TOP SOURCES BY VOLUME</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5DA86"/>
                    </a:solidFill>
                  </a:tcPr>
                </a:tc>
                <a:extLst>
                  <a:ext uri="{0D108BD9-81ED-4DB2-BD59-A6C34878D82A}">
                    <a16:rowId xmlns:a16="http://schemas.microsoft.com/office/drawing/2014/main" val="3920343495"/>
                  </a:ext>
                </a:extLst>
              </a:tr>
            </a:tbl>
          </a:graphicData>
        </a:graphic>
      </p:graphicFrame>
      <p:sp>
        <p:nvSpPr>
          <p:cNvPr id="9" name="Title 1"/>
          <p:cNvSpPr>
            <a:spLocks noGrp="1"/>
          </p:cNvSpPr>
          <p:nvPr>
            <p:ph type="title"/>
          </p:nvPr>
        </p:nvSpPr>
        <p:spPr>
          <a:xfrm>
            <a:off x="4601400" y="465674"/>
            <a:ext cx="19280576" cy="1131656"/>
          </a:xfrm>
        </p:spPr>
        <p:txBody>
          <a:bodyPr>
            <a:noAutofit/>
          </a:bodyPr>
          <a:lstStyle/>
          <a:p>
            <a:r>
              <a:rPr lang="en-US" sz="5200" b="1" dirty="0">
                <a:solidFill>
                  <a:srgbClr val="C00000"/>
                </a:solidFill>
                <a:latin typeface="Helvetica" panose="020B0604020202020204" pitchFamily="34" charset="0"/>
                <a:cs typeface="Helvetica" panose="020B0604020202020204" pitchFamily="34" charset="0"/>
              </a:rPr>
              <a:t>TOP THREADS &amp; SOURCES BY VOLUME OF NOKIA BRAND</a:t>
            </a:r>
          </a:p>
        </p:txBody>
      </p:sp>
      <p:graphicFrame>
        <p:nvGraphicFramePr>
          <p:cNvPr id="8" name="Chart 7">
            <a:extLst>
              <a:ext uri="{FF2B5EF4-FFF2-40B4-BE49-F238E27FC236}">
                <a16:creationId xmlns:a16="http://schemas.microsoft.com/office/drawing/2014/main" id="{E2133C80-3744-5149-8698-E1076CE2ED96}"/>
              </a:ext>
            </a:extLst>
          </p:cNvPr>
          <p:cNvGraphicFramePr/>
          <p:nvPr>
            <p:extLst/>
          </p:nvPr>
        </p:nvGraphicFramePr>
        <p:xfrm>
          <a:off x="13379116" y="2657076"/>
          <a:ext cx="9803221" cy="9674972"/>
        </p:xfrm>
        <a:graphic>
          <a:graphicData uri="http://schemas.openxmlformats.org/drawingml/2006/chart">
            <c:chart xmlns:c="http://schemas.openxmlformats.org/drawingml/2006/chart" xmlns:r="http://schemas.openxmlformats.org/officeDocument/2006/relationships" r:id="rId3"/>
          </a:graphicData>
        </a:graphic>
      </p:graphicFrame>
      <p:sp>
        <p:nvSpPr>
          <p:cNvPr id="2" name="Slide Number Placeholder 1"/>
          <p:cNvSpPr>
            <a:spLocks noGrp="1"/>
          </p:cNvSpPr>
          <p:nvPr>
            <p:ph type="sldNum" sz="quarter" idx="2"/>
          </p:nvPr>
        </p:nvSpPr>
        <p:spPr>
          <a:xfrm>
            <a:off x="3295659" y="785964"/>
            <a:ext cx="431205" cy="425756"/>
          </a:xfrm>
        </p:spPr>
        <p:txBody>
          <a:bodyPr/>
          <a:lstStyle/>
          <a:p>
            <a:pPr marL="0" marR="0" lvl="0" indent="0" algn="ctr" defTabSz="825482"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a:ln>
                  <a:noFill/>
                </a:ln>
                <a:solidFill>
                  <a:srgbClr val="FFFFFF"/>
                </a:solidFill>
                <a:effectLst/>
                <a:uLnTx/>
                <a:uFillTx/>
                <a:latin typeface="Helvetica" panose="020B0604020202020204" pitchFamily="34" charset="0"/>
                <a:cs typeface="Helvetica" panose="020B0604020202020204" pitchFamily="34" charset="0"/>
                <a:sym typeface="Helvetica"/>
              </a:rPr>
              <a:pPr marL="0" marR="0" lvl="0" indent="0" algn="ctr" defTabSz="825482" rtl="0" eaLnBrk="1" fontAlgn="auto" latinLnBrk="0" hangingPunct="0">
                <a:lnSpc>
                  <a:spcPct val="100000"/>
                </a:lnSpc>
                <a:spcBef>
                  <a:spcPts val="0"/>
                </a:spcBef>
                <a:spcAft>
                  <a:spcPts val="0"/>
                </a:spcAft>
                <a:buClrTx/>
                <a:buSzTx/>
                <a:buFontTx/>
                <a:buNone/>
                <a:tabLst/>
                <a:defRPr/>
              </a:pPr>
              <a:t>46</a:t>
            </a:fld>
            <a:endParaRPr kumimoji="0" lang="en-US" sz="2100" b="1" i="0" u="none" strike="noStrike" kern="0" cap="none" spc="0" normalizeH="0" baseline="0" noProof="0" dirty="0">
              <a:ln>
                <a:noFill/>
              </a:ln>
              <a:solidFill>
                <a:srgbClr val="FFFFFF"/>
              </a:solidFill>
              <a:effectLst/>
              <a:uLnTx/>
              <a:uFillTx/>
              <a:latin typeface="Helvetica" panose="020B0604020202020204" pitchFamily="34" charset="0"/>
              <a:cs typeface="Helvetica" panose="020B0604020202020204" pitchFamily="34" charset="0"/>
              <a:sym typeface="Helvetica"/>
            </a:endParaRPr>
          </a:p>
        </p:txBody>
      </p:sp>
      <p:graphicFrame>
        <p:nvGraphicFramePr>
          <p:cNvPr id="10" name="Table 9">
            <a:extLst>
              <a:ext uri="{FF2B5EF4-FFF2-40B4-BE49-F238E27FC236}">
                <a16:creationId xmlns:a16="http://schemas.microsoft.com/office/drawing/2014/main" id="{E801AC59-876B-BA4E-9CDE-B7ACEB3183C4}"/>
              </a:ext>
            </a:extLst>
          </p:cNvPr>
          <p:cNvGraphicFramePr>
            <a:graphicFrameLocks noGrp="1"/>
          </p:cNvGraphicFramePr>
          <p:nvPr>
            <p:extLst/>
          </p:nvPr>
        </p:nvGraphicFramePr>
        <p:xfrm>
          <a:off x="888491" y="1842056"/>
          <a:ext cx="11993792" cy="10292305"/>
        </p:xfrm>
        <a:graphic>
          <a:graphicData uri="http://schemas.openxmlformats.org/drawingml/2006/table">
            <a:tbl>
              <a:tblPr firstRow="1" bandRow="1">
                <a:tableStyleId>{5940675A-B579-460E-94D1-54222C63F5DA}</a:tableStyleId>
              </a:tblPr>
              <a:tblGrid>
                <a:gridCol w="1216995">
                  <a:extLst>
                    <a:ext uri="{9D8B030D-6E8A-4147-A177-3AD203B41FA5}">
                      <a16:colId xmlns:a16="http://schemas.microsoft.com/office/drawing/2014/main" val="2248999187"/>
                    </a:ext>
                  </a:extLst>
                </a:gridCol>
                <a:gridCol w="7768504">
                  <a:extLst>
                    <a:ext uri="{9D8B030D-6E8A-4147-A177-3AD203B41FA5}">
                      <a16:colId xmlns:a16="http://schemas.microsoft.com/office/drawing/2014/main" val="1550444972"/>
                    </a:ext>
                  </a:extLst>
                </a:gridCol>
                <a:gridCol w="3008293">
                  <a:extLst>
                    <a:ext uri="{9D8B030D-6E8A-4147-A177-3AD203B41FA5}">
                      <a16:colId xmlns:a16="http://schemas.microsoft.com/office/drawing/2014/main" val="4266282987"/>
                    </a:ext>
                  </a:extLst>
                </a:gridCol>
              </a:tblGrid>
              <a:tr h="466429">
                <a:tc gridSpan="3">
                  <a:txBody>
                    <a:bodyPr/>
                    <a:lstStyle/>
                    <a:p>
                      <a:r>
                        <a:rPr lang="en-US" sz="2400" b="1" dirty="0">
                          <a:solidFill>
                            <a:schemeClr val="bg1"/>
                          </a:solidFill>
                          <a:latin typeface="Helvetica" panose="020B0604020202020204" pitchFamily="34" charset="0"/>
                          <a:cs typeface="Helvetica" panose="020B0604020202020204" pitchFamily="34" charset="0"/>
                        </a:rPr>
                        <a:t>TOP THREADS BY VOLUME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F5DA86"/>
                    </a:solidFill>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3920343495"/>
                  </a:ext>
                </a:extLst>
              </a:tr>
              <a:tr h="466429">
                <a:tc gridSpan="3">
                  <a:txBody>
                    <a:bodyPr/>
                    <a:lstStyle/>
                    <a:p>
                      <a:endParaRPr lang="en-US" sz="2400" b="1" dirty="0">
                        <a:latin typeface="Helvetica" panose="020B0604020202020204" pitchFamily="34" charset="0"/>
                        <a:cs typeface="Helvetica" panose="020B0604020202020204" pitchFamily="34" charset="0"/>
                      </a:endParaRPr>
                    </a:p>
                  </a:txBody>
                  <a:tcPr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96625959"/>
                  </a:ext>
                </a:extLst>
              </a:tr>
              <a:tr h="466429">
                <a:tc>
                  <a:txBody>
                    <a:bodyPr/>
                    <a:lstStyle/>
                    <a:p>
                      <a:r>
                        <a:rPr lang="en-US" sz="2400" b="1" dirty="0">
                          <a:latin typeface="Helvetica" panose="020B0604020202020204" pitchFamily="34" charset="0"/>
                          <a:cs typeface="Helvetica" panose="020B0604020202020204" pitchFamily="34" charset="0"/>
                        </a:rPr>
                        <a:t>NO</a:t>
                      </a: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r>
                        <a:rPr lang="en-US" sz="2400" b="1" dirty="0">
                          <a:latin typeface="Helvetica" panose="020B0604020202020204" pitchFamily="34" charset="0"/>
                          <a:cs typeface="Helvetica" panose="020B0604020202020204" pitchFamily="34" charset="0"/>
                        </a:rPr>
                        <a:t>THREAD</a:t>
                      </a: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r>
                        <a:rPr lang="en-US" sz="2400" b="1" dirty="0">
                          <a:latin typeface="Helvetica" panose="020B0604020202020204" pitchFamily="34" charset="0"/>
                          <a:cs typeface="Helvetica" panose="020B0604020202020204" pitchFamily="34" charset="0"/>
                        </a:rPr>
                        <a:t>SOURCE</a:t>
                      </a: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3605855959"/>
                  </a:ext>
                </a:extLst>
              </a:tr>
              <a:tr h="1158300">
                <a:tc>
                  <a:txBody>
                    <a:bodyPr/>
                    <a:lstStyle/>
                    <a:p>
                      <a:r>
                        <a:rPr lang="en-US" sz="3200" dirty="0" smtClean="0">
                          <a:latin typeface="+mn-lt"/>
                          <a:cs typeface="Helvetica" panose="020B0604020202020204" pitchFamily="34" charset="0"/>
                        </a:rPr>
                        <a:t>1</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vi-VN" sz="2400" b="0" u="sng" dirty="0">
                          <a:solidFill>
                            <a:srgbClr val="0227FF"/>
                          </a:solidFill>
                          <a:effectLst/>
                          <a:latin typeface="+mn-lt"/>
                          <a:hlinkClick r:id="rId4"/>
                        </a:rPr>
                        <a:t>Nhìn qua thì Nokia 6300 có vẻ ngon lành ;))</a:t>
                      </a:r>
                      <a:br>
                        <a:rPr lang="vi-VN" sz="2400" b="0" u="sng" dirty="0">
                          <a:solidFill>
                            <a:srgbClr val="0227FF"/>
                          </a:solidFill>
                          <a:effectLst/>
                          <a:latin typeface="+mn-lt"/>
                          <a:hlinkClick r:id="rId4"/>
                        </a:rPr>
                      </a:br>
                      <a:r>
                        <a:rPr lang="vi-VN" sz="2400" b="0" u="sng" dirty="0">
                          <a:solidFill>
                            <a:srgbClr val="0227FF"/>
                          </a:solidFill>
                          <a:effectLst/>
                          <a:latin typeface="+mn-lt"/>
                          <a:hlinkClick r:id="rId4"/>
                        </a:rPr>
                        <a:t>Còn các ông, các ông thích cái nào hơn? :)))</a:t>
                      </a:r>
                      <a:br>
                        <a:rPr lang="vi-VN" sz="2400" b="0" u="sng" dirty="0">
                          <a:solidFill>
                            <a:srgbClr val="0227FF"/>
                          </a:solidFill>
                          <a:effectLst/>
                          <a:latin typeface="+mn-lt"/>
                          <a:hlinkClick r:id="rId4"/>
                        </a:rPr>
                      </a:br>
                      <a:r>
                        <a:rPr lang="vi-VN" sz="2400" b="0" u="sng" dirty="0">
                          <a:solidFill>
                            <a:srgbClr val="0227FF"/>
                          </a:solidFill>
                          <a:effectLst/>
                          <a:latin typeface="+mn-lt"/>
                          <a:hlinkClick r:id="rId4"/>
                        </a:rPr>
                        <a:t>#welax ...</a:t>
                      </a:r>
                      <a:endParaRPr lang="vi-VN"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dirty="0" err="1">
                          <a:solidFill>
                            <a:srgbClr val="0227FF"/>
                          </a:solidFill>
                          <a:effectLst/>
                          <a:latin typeface="+mn-lt"/>
                          <a:hlinkClick r:id="rId5"/>
                        </a:rPr>
                        <a:t>WeLax</a:t>
                      </a:r>
                      <a:endParaRPr lang="en-US"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305091192"/>
                  </a:ext>
                </a:extLst>
              </a:tr>
              <a:tr h="466429">
                <a:tc>
                  <a:txBody>
                    <a:bodyPr/>
                    <a:lstStyle/>
                    <a:p>
                      <a:r>
                        <a:rPr lang="en-US" sz="3200" dirty="0" smtClean="0">
                          <a:latin typeface="+mn-lt"/>
                          <a:cs typeface="Helvetica" panose="020B0604020202020204" pitchFamily="34" charset="0"/>
                        </a:rPr>
                        <a:t>2</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dirty="0">
                          <a:solidFill>
                            <a:srgbClr val="0227FF"/>
                          </a:solidFill>
                          <a:effectLst/>
                          <a:latin typeface="+mn-lt"/>
                          <a:hlinkClick r:id="rId6"/>
                        </a:rPr>
                        <a:t>Nokia N71 </a:t>
                      </a:r>
                      <a:r>
                        <a:rPr lang="en-US" sz="2400" b="0" u="sng" dirty="0" err="1">
                          <a:solidFill>
                            <a:srgbClr val="0227FF"/>
                          </a:solidFill>
                          <a:effectLst/>
                          <a:latin typeface="+mn-lt"/>
                          <a:hlinkClick r:id="rId6"/>
                        </a:rPr>
                        <a:t>Brandnew</a:t>
                      </a:r>
                      <a:r>
                        <a:rPr lang="en-US" sz="2400" b="0" u="sng" dirty="0">
                          <a:solidFill>
                            <a:srgbClr val="0227FF"/>
                          </a:solidFill>
                          <a:effectLst/>
                          <a:latin typeface="+mn-lt"/>
                          <a:hlinkClick r:id="rId6"/>
                        </a:rPr>
                        <a:t> </a:t>
                      </a:r>
                      <a:r>
                        <a:rPr lang="en-US" sz="2400" b="0" u="sng" dirty="0" err="1">
                          <a:solidFill>
                            <a:srgbClr val="0227FF"/>
                          </a:solidFill>
                          <a:effectLst/>
                          <a:latin typeface="+mn-lt"/>
                          <a:hlinkClick r:id="rId6"/>
                        </a:rPr>
                        <a:t>Fullbox</a:t>
                      </a:r>
                      <a:endParaRPr lang="en-US"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dirty="0">
                          <a:solidFill>
                            <a:srgbClr val="0227FF"/>
                          </a:solidFill>
                          <a:effectLst/>
                          <a:latin typeface="+mn-lt"/>
                          <a:hlinkClick r:id="rId7"/>
                        </a:rPr>
                        <a:t>handheld.com.vn</a:t>
                      </a:r>
                      <a:endParaRPr lang="en-US"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5"/>
                  </a:ext>
                </a:extLst>
              </a:tr>
              <a:tr h="1158300">
                <a:tc>
                  <a:txBody>
                    <a:bodyPr/>
                    <a:lstStyle/>
                    <a:p>
                      <a:r>
                        <a:rPr lang="en-US" sz="3200" dirty="0" smtClean="0">
                          <a:latin typeface="+mn-lt"/>
                          <a:cs typeface="Helvetica" panose="020B0604020202020204" pitchFamily="34" charset="0"/>
                        </a:rPr>
                        <a:t>3</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vi-VN" sz="2400" b="0" u="sng" dirty="0">
                          <a:solidFill>
                            <a:srgbClr val="0227FF"/>
                          </a:solidFill>
                          <a:effectLst/>
                          <a:latin typeface="+mn-lt"/>
                          <a:hlinkClick r:id="rId8"/>
                        </a:rPr>
                        <a:t>Đã có một thời Nokia như vầy </a:t>
                      </a:r>
                      <a:r>
                        <a:rPr lang="en-US" sz="2400" b="0" u="sng" dirty="0" smtClean="0">
                          <a:solidFill>
                            <a:srgbClr val="0227FF"/>
                          </a:solidFill>
                          <a:effectLst/>
                          <a:latin typeface="+mn-lt"/>
                          <a:hlinkClick r:id="rId8"/>
                        </a:rPr>
                        <a:t>😍😍</a:t>
                      </a:r>
                      <a:r>
                        <a:rPr lang="en-US" sz="2400" b="0" u="sng" dirty="0">
                          <a:solidFill>
                            <a:srgbClr val="0227FF"/>
                          </a:solidFill>
                          <a:effectLst/>
                          <a:latin typeface="+mn-lt"/>
                          <a:hlinkClick r:id="rId8"/>
                        </a:rPr>
                        <a:t/>
                      </a:r>
                      <a:br>
                        <a:rPr lang="en-US" sz="2400" b="0" u="sng" dirty="0">
                          <a:solidFill>
                            <a:srgbClr val="0227FF"/>
                          </a:solidFill>
                          <a:effectLst/>
                          <a:latin typeface="+mn-lt"/>
                          <a:hlinkClick r:id="rId8"/>
                        </a:rPr>
                      </a:br>
                      <a:r>
                        <a:rPr lang="en-US" sz="2400" b="0" u="sng" dirty="0">
                          <a:solidFill>
                            <a:srgbClr val="0227FF"/>
                          </a:solidFill>
                          <a:effectLst/>
                          <a:latin typeface="+mn-lt"/>
                          <a:hlinkClick r:id="rId8"/>
                        </a:rPr>
                        <a:t>#</a:t>
                      </a:r>
                      <a:r>
                        <a:rPr lang="vi-VN" sz="2400" b="0" u="sng" dirty="0">
                          <a:solidFill>
                            <a:srgbClr val="0227FF"/>
                          </a:solidFill>
                          <a:effectLst/>
                          <a:latin typeface="+mn-lt"/>
                          <a:hlinkClick r:id="rId8"/>
                        </a:rPr>
                        <a:t>Tinhte #NokiaE6</a:t>
                      </a:r>
                      <a:endParaRPr lang="vi-VN"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dirty="0">
                          <a:solidFill>
                            <a:srgbClr val="0227FF"/>
                          </a:solidFill>
                          <a:effectLst/>
                          <a:latin typeface="+mn-lt"/>
                          <a:hlinkClick r:id="rId9"/>
                        </a:rPr>
                        <a:t>Tinh tế Fanpage</a:t>
                      </a:r>
                      <a:endParaRPr lang="en-US"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6"/>
                  </a:ext>
                </a:extLst>
              </a:tr>
              <a:tr h="1531443">
                <a:tc>
                  <a:txBody>
                    <a:bodyPr/>
                    <a:lstStyle/>
                    <a:p>
                      <a:r>
                        <a:rPr lang="en-US" sz="3200" dirty="0">
                          <a:latin typeface="+mn-lt"/>
                          <a:cs typeface="Helvetica" panose="020B0604020202020204" pitchFamily="34" charset="0"/>
                        </a:rPr>
                        <a:t>4</a:t>
                      </a: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vi-VN" sz="2400" b="0" u="sng" dirty="0">
                          <a:solidFill>
                            <a:srgbClr val="0227FF"/>
                          </a:solidFill>
                          <a:effectLst/>
                          <a:latin typeface="+mn-lt"/>
                          <a:hlinkClick r:id="rId10"/>
                        </a:rPr>
                        <a:t>Đúng cái cảm giá dùng điện thoai "đập đá" hồi xưa của Nokia :D :D </a:t>
                      </a:r>
                      <a:br>
                        <a:rPr lang="vi-VN" sz="2400" b="0" u="sng" dirty="0">
                          <a:solidFill>
                            <a:srgbClr val="0227FF"/>
                          </a:solidFill>
                          <a:effectLst/>
                          <a:latin typeface="+mn-lt"/>
                          <a:hlinkClick r:id="rId10"/>
                        </a:rPr>
                      </a:br>
                      <a:r>
                        <a:rPr lang="vi-VN" sz="2400" b="0" u="sng" dirty="0">
                          <a:solidFill>
                            <a:srgbClr val="0227FF"/>
                          </a:solidFill>
                          <a:effectLst/>
                          <a:latin typeface="+mn-lt"/>
                          <a:hlinkClick r:id="rId10"/>
                        </a:rPr>
                        <a:t>#Tinhte #Nokia #800Tough</a:t>
                      </a:r>
                      <a:endParaRPr lang="vi-VN"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dirty="0">
                          <a:solidFill>
                            <a:srgbClr val="0227FF"/>
                          </a:solidFill>
                          <a:effectLst/>
                          <a:latin typeface="+mn-lt"/>
                          <a:hlinkClick r:id="rId9"/>
                        </a:rPr>
                        <a:t>Tinh tế Fanpage</a:t>
                      </a:r>
                      <a:endParaRPr lang="en-US"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7"/>
                  </a:ext>
                </a:extLst>
              </a:tr>
              <a:tr h="1158300">
                <a:tc>
                  <a:txBody>
                    <a:bodyPr/>
                    <a:lstStyle/>
                    <a:p>
                      <a:r>
                        <a:rPr lang="en-US" sz="3200" dirty="0" smtClean="0">
                          <a:latin typeface="+mn-lt"/>
                          <a:cs typeface="Helvetica" panose="020B0604020202020204" pitchFamily="34" charset="0"/>
                        </a:rPr>
                        <a:t>5</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a:solidFill>
                            <a:srgbClr val="0227FF"/>
                          </a:solidFill>
                          <a:effectLst/>
                          <a:latin typeface="+mn-lt"/>
                          <a:hlinkClick r:id="rId11"/>
                        </a:rPr>
                        <a:t>2.4 triệu cho một "cục gạch", bạn có mua 🤔🤔🤔</a:t>
                      </a:r>
                      <a:br>
                        <a:rPr lang="en-US" sz="2400" b="0" u="sng">
                          <a:solidFill>
                            <a:srgbClr val="0227FF"/>
                          </a:solidFill>
                          <a:effectLst/>
                          <a:latin typeface="+mn-lt"/>
                          <a:hlinkClick r:id="rId11"/>
                        </a:rPr>
                      </a:br>
                      <a:r>
                        <a:rPr lang="en-US" sz="2400" b="0" u="sng">
                          <a:solidFill>
                            <a:srgbClr val="0227FF"/>
                          </a:solidFill>
                          <a:effectLst/>
                          <a:latin typeface="+mn-lt"/>
                          <a:hlinkClick r:id="rId11"/>
                        </a:rPr>
                        <a:t/>
                      </a:r>
                      <a:br>
                        <a:rPr lang="en-US" sz="2400" b="0" u="sng">
                          <a:solidFill>
                            <a:srgbClr val="0227FF"/>
                          </a:solidFill>
                          <a:effectLst/>
                          <a:latin typeface="+mn-lt"/>
                          <a:hlinkClick r:id="rId11"/>
                        </a:rPr>
                      </a:br>
                      <a:r>
                        <a:rPr lang="en-US" sz="2400" b="0" u="sng">
                          <a:solidFill>
                            <a:srgbClr val="0227FF"/>
                          </a:solidFill>
                          <a:effectLst/>
                          <a:latin typeface="+mn-lt"/>
                          <a:hlinkClick r:id="rId11"/>
                        </a:rPr>
                        <a:t>#CellphoneS #Nokia #Nokia800Tough</a:t>
                      </a:r>
                      <a:endParaRPr lang="en-US"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dirty="0" err="1">
                          <a:solidFill>
                            <a:srgbClr val="0227FF"/>
                          </a:solidFill>
                          <a:effectLst/>
                          <a:latin typeface="+mn-lt"/>
                          <a:hlinkClick r:id="rId12"/>
                        </a:rPr>
                        <a:t>CellphoneS</a:t>
                      </a:r>
                      <a:endParaRPr lang="en-US"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8"/>
                  </a:ext>
                </a:extLst>
              </a:tr>
              <a:tr h="886469">
                <a:tc>
                  <a:txBody>
                    <a:bodyPr/>
                    <a:lstStyle/>
                    <a:p>
                      <a:r>
                        <a:rPr lang="en-US" sz="3200" dirty="0" smtClean="0">
                          <a:latin typeface="+mn-lt"/>
                          <a:cs typeface="Helvetica" panose="020B0604020202020204" pitchFamily="34" charset="0"/>
                        </a:rPr>
                        <a:t>6</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vi-VN" sz="2400" b="0" u="sng">
                          <a:solidFill>
                            <a:srgbClr val="0227FF"/>
                          </a:solidFill>
                          <a:effectLst/>
                          <a:latin typeface="+mn-lt"/>
                          <a:hlinkClick r:id="rId13"/>
                        </a:rPr>
                        <a:t>Cho đến bây giờ tôi vẫn không biết 2 người này là ai :)</a:t>
                      </a:r>
                      <a:br>
                        <a:rPr lang="vi-VN" sz="2400" b="0" u="sng">
                          <a:solidFill>
                            <a:srgbClr val="0227FF"/>
                          </a:solidFill>
                          <a:effectLst/>
                          <a:latin typeface="+mn-lt"/>
                          <a:hlinkClick r:id="rId13"/>
                        </a:rPr>
                      </a:br>
                      <a:r>
                        <a:rPr lang="vi-VN" sz="2400" b="0" u="sng">
                          <a:solidFill>
                            <a:srgbClr val="0227FF"/>
                          </a:solidFill>
                          <a:effectLst/>
                          <a:latin typeface="+mn-lt"/>
                          <a:hlinkClick r:id="rId13"/>
                        </a:rPr>
                        <a:t>#welax #welax_anh #nokia</a:t>
                      </a:r>
                      <a:endParaRPr lang="vi-VN"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dirty="0" err="1">
                          <a:solidFill>
                            <a:srgbClr val="0227FF"/>
                          </a:solidFill>
                          <a:effectLst/>
                          <a:latin typeface="+mn-lt"/>
                          <a:hlinkClick r:id="rId5"/>
                        </a:rPr>
                        <a:t>WeLax</a:t>
                      </a:r>
                      <a:endParaRPr lang="en-US"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9"/>
                  </a:ext>
                </a:extLst>
              </a:tr>
              <a:tr h="807282">
                <a:tc>
                  <a:txBody>
                    <a:bodyPr/>
                    <a:lstStyle/>
                    <a:p>
                      <a:r>
                        <a:rPr lang="en-US" sz="3200" dirty="0" smtClean="0">
                          <a:latin typeface="+mn-lt"/>
                          <a:cs typeface="Helvetica" panose="020B0604020202020204" pitchFamily="34" charset="0"/>
                        </a:rPr>
                        <a:t>7</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vi-VN" sz="2400" b="0" u="sng">
                          <a:solidFill>
                            <a:srgbClr val="0227FF"/>
                          </a:solidFill>
                          <a:effectLst/>
                          <a:latin typeface="+mn-lt"/>
                          <a:hlinkClick r:id="rId14"/>
                        </a:rPr>
                        <a:t>Nhờ màn hình e-ink mà bạn có thể đọc nội dung ngay cả dưới ánh nắng mặt trời, giảm thiểu lượng ...</a:t>
                      </a:r>
                      <a:endParaRPr lang="vi-VN"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dirty="0">
                          <a:solidFill>
                            <a:srgbClr val="0227FF"/>
                          </a:solidFill>
                          <a:effectLst/>
                          <a:latin typeface="+mn-lt"/>
                          <a:hlinkClick r:id="rId9"/>
                        </a:rPr>
                        <a:t>Tinh tế Fanpage</a:t>
                      </a:r>
                      <a:endParaRPr lang="en-US"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10"/>
                  </a:ext>
                </a:extLst>
              </a:tr>
              <a:tr h="785156">
                <a:tc>
                  <a:txBody>
                    <a:bodyPr/>
                    <a:lstStyle/>
                    <a:p>
                      <a:r>
                        <a:rPr lang="en-US" sz="3200" dirty="0" smtClean="0">
                          <a:latin typeface="+mn-lt"/>
                          <a:cs typeface="Helvetica" panose="020B0604020202020204" pitchFamily="34" charset="0"/>
                        </a:rPr>
                        <a:t>8</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vi-VN" sz="2400" b="0" u="sng">
                          <a:solidFill>
                            <a:srgbClr val="0227FF"/>
                          </a:solidFill>
                          <a:effectLst/>
                          <a:latin typeface="+mn-lt"/>
                          <a:hlinkClick r:id="rId15"/>
                        </a:rPr>
                        <a:t>THỬ THẢ RƠI ĐIỆN THOẠI BỀN NHẤT CỦA NOKIA VÀ CÁI KẾT...</a:t>
                      </a:r>
                      <a:endParaRPr lang="vi-VN"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dirty="0" err="1">
                          <a:solidFill>
                            <a:srgbClr val="0227FF"/>
                          </a:solidFill>
                          <a:effectLst/>
                          <a:latin typeface="+mn-lt"/>
                          <a:hlinkClick r:id="rId16"/>
                        </a:rPr>
                        <a:t>AnhEm</a:t>
                      </a:r>
                      <a:r>
                        <a:rPr lang="en-US" sz="2400" b="0" u="sng" dirty="0">
                          <a:solidFill>
                            <a:srgbClr val="0227FF"/>
                          </a:solidFill>
                          <a:effectLst/>
                          <a:latin typeface="+mn-lt"/>
                          <a:hlinkClick r:id="rId16"/>
                        </a:rPr>
                        <a:t> TV</a:t>
                      </a:r>
                      <a:endParaRPr lang="en-US"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11"/>
                  </a:ext>
                </a:extLst>
              </a:tr>
              <a:tr h="828648">
                <a:tc>
                  <a:txBody>
                    <a:bodyPr/>
                    <a:lstStyle/>
                    <a:p>
                      <a:r>
                        <a:rPr lang="en-US" sz="3200" dirty="0" smtClean="0">
                          <a:latin typeface="+mn-lt"/>
                          <a:cs typeface="Helvetica" panose="020B0604020202020204" pitchFamily="34" charset="0"/>
                        </a:rPr>
                        <a:t>9</a:t>
                      </a:r>
                      <a:endParaRPr lang="en-US" sz="3200" dirty="0">
                        <a:latin typeface="+mn-lt"/>
                        <a:cs typeface="Helvetica" panose="020B0604020202020204" pitchFamily="34" charset="0"/>
                      </a:endParaRPr>
                    </a:p>
                  </a:txBody>
                  <a:tcPr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a:solidFill>
                            <a:srgbClr val="0227FF"/>
                          </a:solidFill>
                          <a:effectLst/>
                          <a:latin typeface="+mn-lt"/>
                          <a:hlinkClick r:id="rId17"/>
                        </a:rPr>
                        <a:t>Mới đầu tháng thôi mà nhiều khuyến mãi ngon quá trời ⚡️ Fans Nokia còn chờ gì nữa 🥰</a:t>
                      </a:r>
                      <a:endParaRPr lang="en-US" sz="2400" b="0" u="sng">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rtl="0" fontAlgn="b"/>
                      <a:r>
                        <a:rPr lang="en-US" sz="2400" b="0" u="sng" dirty="0">
                          <a:solidFill>
                            <a:srgbClr val="0227FF"/>
                          </a:solidFill>
                          <a:effectLst/>
                          <a:latin typeface="+mn-lt"/>
                          <a:hlinkClick r:id="rId18"/>
                        </a:rPr>
                        <a:t>Fanpage thegioididong</a:t>
                      </a:r>
                      <a:endParaRPr lang="en-US" sz="2400" b="0" u="sng" dirty="0">
                        <a:solidFill>
                          <a:srgbClr val="0227FF"/>
                        </a:solidFill>
                        <a:effectLst/>
                        <a:latin typeface="+mn-lt"/>
                      </a:endParaRPr>
                    </a:p>
                  </a:txBody>
                  <a:tcPr marL="28575" marR="28575" marT="19050" marB="1905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150919582"/>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3" name="Shape 833"/>
          <p:cNvSpPr/>
          <p:nvPr/>
        </p:nvSpPr>
        <p:spPr>
          <a:xfrm>
            <a:off x="0" y="2596463"/>
            <a:ext cx="24384000" cy="9856846"/>
          </a:xfrm>
          <a:prstGeom prst="rect">
            <a:avLst/>
          </a:prstGeom>
          <a:gradFill flip="none" rotWithShape="1">
            <a:gsLst>
              <a:gs pos="0">
                <a:schemeClr val="accent2"/>
              </a:gs>
              <a:gs pos="100000">
                <a:schemeClr val="accent1"/>
              </a:gs>
            </a:gsLst>
            <a:lin ang="2700000" scaled="1"/>
            <a:tileRect/>
          </a:gradFill>
          <a:ln w="12700">
            <a:miter lim="400000"/>
          </a:ln>
        </p:spPr>
        <p:txBody>
          <a:bodyPr lIns="50800" tIns="50800" rIns="50800" bIns="50800" anchor="ctr"/>
          <a:lstStyle/>
          <a:p>
            <a:pPr marL="0" marR="0" lvl="0" indent="0" algn="ctr" defTabSz="825482"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Calibri"/>
              <a:ea typeface="Calibri"/>
              <a:cs typeface="Calibri"/>
              <a:sym typeface="Helvetica Light"/>
            </a:endParaRP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249" y="434566"/>
            <a:ext cx="7007970" cy="1121276"/>
          </a:xfrm>
          <a:prstGeom prst="rect">
            <a:avLst/>
          </a:prstGeom>
        </p:spPr>
      </p:pic>
      <p:sp>
        <p:nvSpPr>
          <p:cNvPr id="8" name="Rectangle 7"/>
          <p:cNvSpPr/>
          <p:nvPr/>
        </p:nvSpPr>
        <p:spPr>
          <a:xfrm>
            <a:off x="841248" y="5566999"/>
            <a:ext cx="23542752" cy="1323439"/>
          </a:xfrm>
          <a:prstGeom prst="rect">
            <a:avLst/>
          </a:prstGeom>
        </p:spPr>
        <p:txBody>
          <a:bodyPr wrap="square">
            <a:spAutoFit/>
          </a:bodyPr>
          <a:lstStyle/>
          <a:p>
            <a:pPr marL="0" marR="0" lvl="0" indent="0" algn="l" defTabSz="825482" rtl="0" eaLnBrk="1" fontAlgn="auto" latinLnBrk="0" hangingPunct="0">
              <a:lnSpc>
                <a:spcPct val="100000"/>
              </a:lnSpc>
              <a:spcBef>
                <a:spcPts val="0"/>
              </a:spcBef>
              <a:spcAft>
                <a:spcPts val="0"/>
              </a:spcAft>
              <a:buClrTx/>
              <a:buSzTx/>
              <a:buFontTx/>
              <a:buNone/>
              <a:tabLst/>
              <a:defRPr/>
            </a:pPr>
            <a:r>
              <a:rPr kumimoji="0" lang="en-US" altLang="en-US" sz="8000" b="1" i="0" u="none" strike="noStrike" kern="0" cap="none" spc="0" normalizeH="0" baseline="0" noProof="0" dirty="0">
                <a:ln>
                  <a:noFill/>
                </a:ln>
                <a:solidFill>
                  <a:srgbClr val="FFFFFF"/>
                </a:solidFill>
                <a:effectLst/>
                <a:uLnTx/>
                <a:uFillTx/>
                <a:latin typeface="Arial"/>
                <a:ea typeface="Roboto" panose="02000000000000000000" pitchFamily="2" charset="0"/>
                <a:cs typeface="Roboto" panose="02000000000000000000" pitchFamily="2" charset="0"/>
                <a:sym typeface="Helvetica Light"/>
              </a:rPr>
              <a:t>COMMUNITY REPORT</a:t>
            </a:r>
          </a:p>
        </p:txBody>
      </p:sp>
    </p:spTree>
    <p:extLst>
      <p:ext uri="{BB962C8B-B14F-4D97-AF65-F5344CB8AC3E}">
        <p14:creationId xmlns:p14="http://schemas.microsoft.com/office/powerpoint/2010/main" val="3409851349"/>
      </p:ext>
    </p:extLst>
  </p:cSld>
  <p:clrMapOvr>
    <a:masterClrMapping/>
  </p:clrMapOvr>
  <p:transition spd="slow">
    <p:push dir="u"/>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p:cNvGraphicFramePr/>
          <p:nvPr>
            <p:extLst/>
          </p:nvPr>
        </p:nvGraphicFramePr>
        <p:xfrm>
          <a:off x="2" y="1599426"/>
          <a:ext cx="12657219" cy="5594791"/>
        </p:xfrm>
        <a:graphic>
          <a:graphicData uri="http://schemas.openxmlformats.org/drawingml/2006/chart">
            <c:chart xmlns:c="http://schemas.openxmlformats.org/drawingml/2006/chart" xmlns:r="http://schemas.openxmlformats.org/officeDocument/2006/relationships" r:id="rId3"/>
          </a:graphicData>
        </a:graphic>
      </p:graphicFrame>
      <p:sp>
        <p:nvSpPr>
          <p:cNvPr id="2" name="Title 1"/>
          <p:cNvSpPr>
            <a:spLocks noGrp="1"/>
          </p:cNvSpPr>
          <p:nvPr>
            <p:ph type="title"/>
          </p:nvPr>
        </p:nvSpPr>
        <p:spPr>
          <a:xfrm>
            <a:off x="4522351" y="467770"/>
            <a:ext cx="18403954" cy="1131656"/>
          </a:xfrm>
        </p:spPr>
        <p:txBody>
          <a:bodyPr>
            <a:normAutofit/>
          </a:bodyPr>
          <a:lstStyle/>
          <a:p>
            <a:r>
              <a:rPr lang="en-US" sz="5400" b="1" dirty="0">
                <a:solidFill>
                  <a:srgbClr val="C00000"/>
                </a:solidFill>
                <a:latin typeface="Helvetica" panose="020B0604020202020204" pitchFamily="34" charset="0"/>
                <a:cs typeface="Helvetica" panose="020B0604020202020204" pitchFamily="34" charset="0"/>
              </a:rPr>
              <a:t>SEEDING CONTRIBUTION</a:t>
            </a:r>
          </a:p>
        </p:txBody>
      </p:sp>
      <p:graphicFrame>
        <p:nvGraphicFramePr>
          <p:cNvPr id="11" name="Table 2">
            <a:extLst>
              <a:ext uri="{FF2B5EF4-FFF2-40B4-BE49-F238E27FC236}">
                <a16:creationId xmlns:a16="http://schemas.microsoft.com/office/drawing/2014/main" id="{F14CCF29-77B5-6248-88FA-6176D1554D88}"/>
              </a:ext>
            </a:extLst>
          </p:cNvPr>
          <p:cNvGraphicFramePr>
            <a:graphicFrameLocks noGrp="1"/>
          </p:cNvGraphicFramePr>
          <p:nvPr>
            <p:extLst/>
          </p:nvPr>
        </p:nvGraphicFramePr>
        <p:xfrm>
          <a:off x="12480608" y="1798460"/>
          <a:ext cx="10869836" cy="10927888"/>
        </p:xfrm>
        <a:graphic>
          <a:graphicData uri="http://schemas.openxmlformats.org/drawingml/2006/table">
            <a:tbl>
              <a:tblPr firstRow="1" bandRow="1">
                <a:tableStyleId>{5940675A-B579-460E-94D1-54222C63F5DA}</a:tableStyleId>
              </a:tblPr>
              <a:tblGrid>
                <a:gridCol w="10869836">
                  <a:extLst>
                    <a:ext uri="{9D8B030D-6E8A-4147-A177-3AD203B41FA5}">
                      <a16:colId xmlns:a16="http://schemas.microsoft.com/office/drawing/2014/main" val="2440940660"/>
                    </a:ext>
                  </a:extLst>
                </a:gridCol>
              </a:tblGrid>
              <a:tr h="750776">
                <a:tc>
                  <a:txBody>
                    <a:bodyPr/>
                    <a:lstStyle/>
                    <a:p>
                      <a:pPr marL="0" marR="0" lvl="0" indent="0" algn="ctr" defTabSz="825481" rtl="0" eaLnBrk="1" fontAlgn="auto" latinLnBrk="0" hangingPunct="1">
                        <a:lnSpc>
                          <a:spcPct val="150000"/>
                        </a:lnSpc>
                        <a:spcBef>
                          <a:spcPts val="0"/>
                        </a:spcBef>
                        <a:spcAft>
                          <a:spcPts val="0"/>
                        </a:spcAft>
                        <a:buClrTx/>
                        <a:buSzTx/>
                        <a:buFontTx/>
                        <a:buNone/>
                        <a:tabLst/>
                        <a:defRPr/>
                      </a:pPr>
                      <a:r>
                        <a:rPr lang="en-US" sz="4000" b="1" dirty="0">
                          <a:solidFill>
                            <a:schemeClr val="bg1"/>
                          </a:solidFill>
                          <a:latin typeface="+mj-lt"/>
                          <a:cs typeface="Helvetica" panose="020B0604020202020204" pitchFamily="34" charset="0"/>
                        </a:rPr>
                        <a:t>SEEDING CONTRIBUTION</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B12318"/>
                    </a:solidFill>
                  </a:tcPr>
                </a:tc>
                <a:extLst>
                  <a:ext uri="{0D108BD9-81ED-4DB2-BD59-A6C34878D82A}">
                    <a16:rowId xmlns:a16="http://schemas.microsoft.com/office/drawing/2014/main" val="3215094643"/>
                  </a:ext>
                </a:extLst>
              </a:tr>
              <a:tr h="9333452">
                <a:tc>
                  <a:txBody>
                    <a:bodyPr/>
                    <a:lstStyle/>
                    <a:p>
                      <a:pPr marL="457200" marR="0" lvl="0" indent="-4572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aseline="0" dirty="0" smtClean="0">
                          <a:solidFill>
                            <a:schemeClr val="tx1"/>
                          </a:solidFill>
                          <a:latin typeface="Arial" panose="020B0604020202020204" pitchFamily="34" charset="0"/>
                          <a:cs typeface="Arial" panose="020B0604020202020204" pitchFamily="34" charset="0"/>
                        </a:rPr>
                        <a:t>In the period, </a:t>
                      </a:r>
                      <a:r>
                        <a:rPr lang="en-US" sz="2800" dirty="0" smtClean="0">
                          <a:latin typeface="Arial" panose="020B0604020202020204" pitchFamily="34" charset="0"/>
                          <a:cs typeface="Arial" panose="020B0604020202020204" pitchFamily="34" charset="0"/>
                        </a:rPr>
                        <a:t>Nokia was not seeded, negative comments were not improved. So the negative rate is higher. </a:t>
                      </a:r>
                    </a:p>
                    <a:p>
                      <a:pPr marL="457200" marR="0" lvl="0" indent="-4572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0" i="0" u="none" strike="noStrike" cap="none" spc="0" baseline="0" dirty="0" smtClean="0">
                          <a:ln>
                            <a:noFill/>
                          </a:ln>
                          <a:solidFill>
                            <a:schemeClr val="tx1">
                              <a:lumMod val="95000"/>
                              <a:lumOff val="5000"/>
                            </a:schemeClr>
                          </a:solidFill>
                          <a:uFillTx/>
                          <a:latin typeface="Arial" panose="020B0604020202020204" pitchFamily="34" charset="0"/>
                          <a:ea typeface="+mn-ea"/>
                          <a:cs typeface="Arial" panose="020B0604020202020204" pitchFamily="34" charset="0"/>
                          <a:sym typeface="Wingdings" panose="05000000000000000000" pitchFamily="2" charset="2"/>
                        </a:rPr>
                        <a:t>Negative mentions about Nokia 7.2: </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4"/>
                        </a:rPr>
                        <a:t>“</a:t>
                      </a:r>
                      <a:r>
                        <a:rPr lang="vi-VN"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4"/>
                        </a:rPr>
                        <a:t>Mình muốn đổi đt Nokia 7.2 bị đơ cảm ứng</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4"/>
                        </a:rPr>
                        <a:t>”</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 </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5"/>
                        </a:rPr>
                        <a:t>“</a:t>
                      </a:r>
                      <a:r>
                        <a:rPr lang="vi-VN"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5"/>
                        </a:rPr>
                        <a:t>lâu lâu mình mở camera máy vào hơi chậm, lâu lâu vào phòng lạnh cảm ứng không ăn nhưng khi mình ra ngoài thì lại bình thường</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5"/>
                        </a:rPr>
                        <a:t>”</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 </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6"/>
                        </a:rPr>
                        <a:t>“</a:t>
                      </a:r>
                      <a:r>
                        <a:rPr lang="vi-VN"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6"/>
                        </a:rPr>
                        <a:t>Định mua nokia 7.2 mà các bác đánh giá như thế thì thôi vậy, méo mua gì hết. Nokia chụp ảnh thì sai màu, lúc nào chất ảnh cho ra cũng nhợt nhạt hơn màu thực tế. Vẻ ngoài thì đẹp, lễ ra mắt thì đưa chất lượng ảnh chụp lên mây, còn ảnh chụp thực tế thì thôi, tìm mua lumia 1020 cũ vậy.</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6"/>
                        </a:rPr>
                        <a:t>”</a:t>
                      </a:r>
                      <a:endPar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endParaRPr>
                    </a:p>
                    <a:p>
                      <a:pPr marL="457200" marR="0" lvl="0" indent="-4572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0" i="0" u="none" strike="noStrike" cap="none" spc="0" baseline="0" dirty="0" smtClean="0">
                          <a:ln>
                            <a:noFill/>
                          </a:ln>
                          <a:solidFill>
                            <a:schemeClr val="tx1">
                              <a:lumMod val="95000"/>
                              <a:lumOff val="5000"/>
                            </a:schemeClr>
                          </a:solidFill>
                          <a:uFillTx/>
                          <a:latin typeface="Arial" panose="020B0604020202020204" pitchFamily="34" charset="0"/>
                          <a:ea typeface="+mn-ea"/>
                          <a:cs typeface="Arial" panose="020B0604020202020204" pitchFamily="34" charset="0"/>
                          <a:sym typeface="Wingdings" panose="05000000000000000000" pitchFamily="2" charset="2"/>
                        </a:rPr>
                        <a:t>Negative mentions about Nokia 2720 Flip: </a:t>
                      </a:r>
                      <a:r>
                        <a:rPr lang="en-US" sz="2800" b="0" i="0" u="none" strike="noStrike" cap="none" spc="0" baseline="0" dirty="0" smtClean="0">
                          <a:ln>
                            <a:noFill/>
                          </a:ln>
                          <a:solidFill>
                            <a:schemeClr val="tx1">
                              <a:lumMod val="95000"/>
                              <a:lumOff val="5000"/>
                            </a:schemeClr>
                          </a:solidFill>
                          <a:uFillTx/>
                          <a:latin typeface="Arial" panose="020B0604020202020204" pitchFamily="34" charset="0"/>
                          <a:ea typeface="+mn-ea"/>
                          <a:cs typeface="Arial" panose="020B0604020202020204" pitchFamily="34" charset="0"/>
                          <a:sym typeface="Wingdings" panose="05000000000000000000" pitchFamily="2" charset="2"/>
                          <a:hlinkClick r:id="rId7"/>
                        </a:rPr>
                        <a:t>“</a:t>
                      </a:r>
                      <a:r>
                        <a:rPr lang="en-US" sz="2800" b="0" i="0" u="none" strike="noStrike" cap="none" spc="0" baseline="0" dirty="0" err="1"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Cảm</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 </a:t>
                      </a:r>
                      <a:r>
                        <a:rPr lang="en-US" sz="2800" b="0" i="0" u="none" strike="noStrike" cap="none" spc="0" baseline="0" dirty="0" err="1"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nhận</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 </a:t>
                      </a:r>
                      <a:r>
                        <a:rPr lang="en-US" sz="2800" b="0" i="0" u="none" strike="noStrike" cap="none" spc="0" baseline="0" dirty="0" err="1"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cầm</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 </a:t>
                      </a:r>
                      <a:r>
                        <a:rPr lang="en-US" sz="2800" b="0" i="0" u="none" strike="noStrike" cap="none" spc="0" baseline="0" dirty="0" err="1"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trên</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 </a:t>
                      </a:r>
                      <a:r>
                        <a:rPr lang="en-US" sz="2800" b="0" i="0" u="none" strike="noStrike" cap="none" spc="0" baseline="0" dirty="0" err="1"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tay</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 Nokia 2720 new </a:t>
                      </a:r>
                      <a:r>
                        <a:rPr lang="en-US" sz="2800" b="0" i="0" u="none" strike="noStrike" cap="none" spc="0" baseline="0" dirty="0" err="1"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của</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 Nokia </a:t>
                      </a:r>
                      <a:r>
                        <a:rPr lang="en-US" sz="2800" b="0" i="0" u="none" strike="noStrike" cap="none" spc="0" baseline="0" dirty="0" err="1"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mới</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 . </a:t>
                      </a:r>
                      <a:r>
                        <a:rPr lang="en-US" sz="2800" b="0" i="0" u="none" strike="noStrike" cap="none" spc="0" baseline="0" dirty="0" err="1"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Quá</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 to , </a:t>
                      </a:r>
                      <a:r>
                        <a:rPr lang="en-US" sz="2800" b="0" i="0" u="none" strike="noStrike" cap="none" spc="0" baseline="0" dirty="0" err="1"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phần</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 </a:t>
                      </a:r>
                      <a:r>
                        <a:rPr lang="en-US" sz="2800" b="0" i="0" u="none" strike="noStrike" cap="none" spc="0" baseline="0" dirty="0" err="1"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mềm</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 </a:t>
                      </a:r>
                      <a:r>
                        <a:rPr lang="en-US" sz="2800" b="0" i="0" u="none" strike="noStrike" cap="none" spc="0" baseline="0" dirty="0" err="1"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chậm</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 , </a:t>
                      </a:r>
                      <a:r>
                        <a:rPr lang="en-US" sz="2800" b="0" i="0" u="none" strike="noStrike" cap="none" spc="0" baseline="0" dirty="0" err="1"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xài</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 </a:t>
                      </a:r>
                      <a:r>
                        <a:rPr lang="en-US" sz="2800" b="0" i="0" u="none" strike="noStrike" cap="none" spc="0" baseline="0" dirty="0" err="1"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chán</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 . </a:t>
                      </a:r>
                      <a:r>
                        <a:rPr lang="en-US" sz="2800" b="0" i="0" u="none" strike="noStrike" cap="none" spc="0" baseline="0" dirty="0" err="1"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Không</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 </a:t>
                      </a:r>
                      <a:r>
                        <a:rPr lang="en-US" sz="2800" b="0" i="0" u="none" strike="noStrike" cap="none" spc="0" baseline="0" dirty="0" err="1"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nên</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 </a:t>
                      </a:r>
                      <a:r>
                        <a:rPr lang="en-US" sz="2800" b="0" i="0" u="none" strike="noStrike" cap="none" spc="0" baseline="0" dirty="0" err="1"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mua</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7"/>
                        </a:rPr>
                        <a:t>”</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 </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8"/>
                        </a:rPr>
                        <a:t>“</a:t>
                      </a:r>
                      <a:r>
                        <a:rPr lang="vi-VN"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8"/>
                        </a:rPr>
                        <a:t>Nghe nói xài lag lắm :)) mà chạy trên mấy máy như 2720 tức nói chung là k có triển vọng cạnh tranh.</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8"/>
                        </a:rPr>
                        <a:t>”</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 </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9"/>
                        </a:rPr>
                        <a:t>“</a:t>
                      </a:r>
                      <a:r>
                        <a:rPr lang="vi-VN"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9"/>
                        </a:rPr>
                        <a:t>Cái 2720 này trong phần danh bạ chỉ sử dụng lên xuống không thể tìm tên dễ như các nokia khác. Rất bất tiện. Có cách nào thay đổi việc này không?</a:t>
                      </a:r>
                      <a:r>
                        <a:rPr lang="en-US" sz="28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hlinkClick r:id="rId9"/>
                        </a:rPr>
                        <a:t>”</a:t>
                      </a:r>
                      <a:endParaRPr lang="en-US" sz="2800" b="0" i="0" u="none" strike="noStrike" cap="none" spc="0" baseline="0" dirty="0" smtClean="0">
                        <a:ln>
                          <a:noFill/>
                        </a:ln>
                        <a:solidFill>
                          <a:schemeClr val="tx1">
                            <a:lumMod val="95000"/>
                            <a:lumOff val="5000"/>
                          </a:schemeClr>
                        </a:solidFill>
                        <a:uFillTx/>
                        <a:latin typeface="Arial" panose="020B0604020202020204" pitchFamily="34" charset="0"/>
                        <a:ea typeface="+mn-ea"/>
                        <a:cs typeface="Arial" panose="020B0604020202020204" pitchFamily="34" charset="0"/>
                        <a:sym typeface="Wingdings" panose="05000000000000000000" pitchFamily="2" charset="2"/>
                      </a:endParaRPr>
                    </a:p>
                    <a:p>
                      <a:pPr marL="457200" marR="0" lvl="0" indent="-4572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2800" b="0" i="0" u="none" strike="noStrike" cap="none" spc="0" baseline="0" dirty="0" smtClean="0">
                          <a:ln>
                            <a:noFill/>
                          </a:ln>
                          <a:solidFill>
                            <a:schemeClr val="tx1">
                              <a:lumMod val="95000"/>
                              <a:lumOff val="5000"/>
                            </a:schemeClr>
                          </a:solidFill>
                          <a:uFillTx/>
                          <a:latin typeface="Arial" panose="020B0604020202020204" pitchFamily="34" charset="0"/>
                          <a:ea typeface="+mn-ea"/>
                          <a:cs typeface="Arial" panose="020B0604020202020204" pitchFamily="34" charset="0"/>
                          <a:sym typeface="Wingdings" panose="05000000000000000000" pitchFamily="2" charset="2"/>
                        </a:rPr>
                        <a:t>Nokia 7.2 and Nokia 2720 Flip are </a:t>
                      </a:r>
                      <a:r>
                        <a:rPr lang="en-US" sz="2800" b="0" i="0" u="none" strike="noStrike" cap="none" spc="0" baseline="0" dirty="0">
                          <a:ln>
                            <a:noFill/>
                          </a:ln>
                          <a:solidFill>
                            <a:schemeClr val="tx1">
                              <a:lumMod val="95000"/>
                              <a:lumOff val="5000"/>
                            </a:schemeClr>
                          </a:solidFill>
                          <a:uFillTx/>
                          <a:latin typeface="Arial" panose="020B0604020202020204" pitchFamily="34" charset="0"/>
                          <a:ea typeface="+mn-ea"/>
                          <a:cs typeface="Arial" panose="020B0604020202020204" pitchFamily="34" charset="0"/>
                          <a:sym typeface="Wingdings" panose="05000000000000000000" pitchFamily="2" charset="2"/>
                        </a:rPr>
                        <a:t>launching so seeding should be maintained regularly to raise positive rate reduce negative information</a:t>
                      </a:r>
                      <a:r>
                        <a:rPr lang="en-US" sz="2800" b="0" i="0" u="none" strike="noStrike" cap="none" spc="0" baseline="0" dirty="0" smtClean="0">
                          <a:ln>
                            <a:noFill/>
                          </a:ln>
                          <a:solidFill>
                            <a:schemeClr val="tx1">
                              <a:lumMod val="95000"/>
                              <a:lumOff val="5000"/>
                            </a:schemeClr>
                          </a:solidFill>
                          <a:uFillTx/>
                          <a:latin typeface="Arial" panose="020B0604020202020204" pitchFamily="34" charset="0"/>
                          <a:ea typeface="+mn-ea"/>
                          <a:cs typeface="Arial" panose="020B0604020202020204" pitchFamily="34" charset="0"/>
                          <a:sym typeface="Wingdings" panose="05000000000000000000" pitchFamily="2" charset="2"/>
                        </a:rPr>
                        <a:t>.</a:t>
                      </a:r>
                      <a:endParaRPr lang="en-US" sz="2800" b="0" i="0" u="none" strike="noStrike" cap="none" spc="0" baseline="0" dirty="0">
                        <a:ln>
                          <a:noFill/>
                        </a:ln>
                        <a:solidFill>
                          <a:schemeClr val="tx1">
                            <a:lumMod val="95000"/>
                            <a:lumOff val="5000"/>
                          </a:schemeClr>
                        </a:solidFill>
                        <a:uFillTx/>
                        <a:latin typeface="Arial" panose="020B0604020202020204" pitchFamily="34" charset="0"/>
                        <a:ea typeface="+mn-ea"/>
                        <a:cs typeface="Arial" panose="020B0604020202020204" pitchFamily="34" charset="0"/>
                        <a:sym typeface="Wingdings" panose="05000000000000000000" pitchFamily="2" charset="2"/>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817377450"/>
                  </a:ext>
                </a:extLst>
              </a:tr>
              <a:tr h="588596">
                <a:tc>
                  <a:txBody>
                    <a:bodyPr/>
                    <a:lstStyle/>
                    <a:p>
                      <a:pPr marL="0" marR="0" indent="0" algn="just" defTabSz="825481"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2600" b="0" i="0" u="none" strike="noStrike" cap="none" spc="0" baseline="0" dirty="0">
                        <a:ln>
                          <a:noFill/>
                        </a:ln>
                        <a:solidFill>
                          <a:schemeClr val="tx1"/>
                        </a:solidFill>
                        <a:uFillTx/>
                        <a:latin typeface="+mj-lt"/>
                        <a:ea typeface="+mn-ea"/>
                        <a:cs typeface="Helvetica" panose="020B0604020202020204" pitchFamily="34" charset="0"/>
                        <a:sym typeface="Helvetica Light"/>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11446339"/>
                  </a:ext>
                </a:extLst>
              </a:tr>
            </a:tbl>
          </a:graphicData>
        </a:graphic>
      </p:graphicFrame>
      <p:cxnSp>
        <p:nvCxnSpPr>
          <p:cNvPr id="16" name="Straight Connector 15">
            <a:extLst>
              <a:ext uri="{FF2B5EF4-FFF2-40B4-BE49-F238E27FC236}">
                <a16:creationId xmlns:a16="http://schemas.microsoft.com/office/drawing/2014/main" id="{93DDD514-CF43-3E40-B912-3CDF579BC6BA}"/>
              </a:ext>
            </a:extLst>
          </p:cNvPr>
          <p:cNvCxnSpPr>
            <a:cxnSpLocks/>
          </p:cNvCxnSpPr>
          <p:nvPr/>
        </p:nvCxnSpPr>
        <p:spPr>
          <a:xfrm>
            <a:off x="4186681" y="2297573"/>
            <a:ext cx="0" cy="4502867"/>
          </a:xfrm>
          <a:prstGeom prst="line">
            <a:avLst/>
          </a:prstGeom>
          <a:noFill/>
          <a:ln w="12700" cap="flat">
            <a:solidFill>
              <a:schemeClr val="bg1">
                <a:lumMod val="75000"/>
              </a:schemeClr>
            </a:solidFill>
            <a:prstDash val="solid"/>
            <a:miter lim="400000"/>
          </a:ln>
          <a:effectLst/>
          <a:sp3d/>
        </p:spPr>
        <p:style>
          <a:lnRef idx="0">
            <a:scrgbClr r="0" g="0" b="0"/>
          </a:lnRef>
          <a:fillRef idx="0">
            <a:scrgbClr r="0" g="0" b="0"/>
          </a:fillRef>
          <a:effectRef idx="0">
            <a:scrgbClr r="0" g="0" b="0"/>
          </a:effectRef>
          <a:fontRef idx="none"/>
        </p:style>
      </p:cxnSp>
      <p:sp>
        <p:nvSpPr>
          <p:cNvPr id="18" name="TextBox 17">
            <a:extLst>
              <a:ext uri="{FF2B5EF4-FFF2-40B4-BE49-F238E27FC236}">
                <a16:creationId xmlns:a16="http://schemas.microsoft.com/office/drawing/2014/main" id="{954D6EF0-7EC1-C34E-BE5F-DAE6098D3BFD}"/>
              </a:ext>
            </a:extLst>
          </p:cNvPr>
          <p:cNvSpPr txBox="1"/>
          <p:nvPr/>
        </p:nvSpPr>
        <p:spPr>
          <a:xfrm>
            <a:off x="2181571" y="2092389"/>
            <a:ext cx="1114088"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Period </a:t>
            </a:r>
            <a:r>
              <a:rPr kumimoji="0" lang="en-US" sz="2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1</a:t>
            </a:r>
          </a:p>
        </p:txBody>
      </p:sp>
      <p:sp>
        <p:nvSpPr>
          <p:cNvPr id="19" name="TextBox 18">
            <a:extLst>
              <a:ext uri="{FF2B5EF4-FFF2-40B4-BE49-F238E27FC236}">
                <a16:creationId xmlns:a16="http://schemas.microsoft.com/office/drawing/2014/main" id="{8A6CB269-47A3-E042-8BF1-1F04344A49E5}"/>
              </a:ext>
            </a:extLst>
          </p:cNvPr>
          <p:cNvSpPr txBox="1"/>
          <p:nvPr/>
        </p:nvSpPr>
        <p:spPr>
          <a:xfrm>
            <a:off x="5560867" y="2092391"/>
            <a:ext cx="1114088"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Period </a:t>
            </a:r>
            <a:r>
              <a:rPr kumimoji="0" lang="en-US" sz="2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2</a:t>
            </a:r>
          </a:p>
        </p:txBody>
      </p:sp>
      <p:sp>
        <p:nvSpPr>
          <p:cNvPr id="20" name="TextBox 19">
            <a:extLst>
              <a:ext uri="{FF2B5EF4-FFF2-40B4-BE49-F238E27FC236}">
                <a16:creationId xmlns:a16="http://schemas.microsoft.com/office/drawing/2014/main" id="{6D39767E-5C9A-1E4F-824F-053127F1B68B}"/>
              </a:ext>
            </a:extLst>
          </p:cNvPr>
          <p:cNvSpPr txBox="1"/>
          <p:nvPr/>
        </p:nvSpPr>
        <p:spPr>
          <a:xfrm>
            <a:off x="8586324" y="2092391"/>
            <a:ext cx="1968489"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lvl="0" indent="0" algn="ctr" defTabSz="825500" rtl="0" eaLnBrk="1" fontAlgn="auto" latinLnBrk="0" hangingPunct="0">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Current  </a:t>
            </a:r>
            <a:r>
              <a:rPr kumimoji="0" lang="en-US" sz="2000" b="1" i="0" u="none" strike="noStrike" kern="0" cap="none" spc="0" normalizeH="0" baseline="0" noProof="0" dirty="0" smtClean="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rPr>
              <a:t>Period</a:t>
            </a:r>
            <a:endParaRPr kumimoji="0" lang="en-US" sz="2000" b="1" i="0" u="none" strike="noStrike" kern="0" cap="none" spc="0" normalizeH="0" baseline="0" noProof="0" dirty="0">
              <a:ln>
                <a:noFill/>
              </a:ln>
              <a:solidFill>
                <a:srgbClr val="000000"/>
              </a:solidFill>
              <a:effectLst/>
              <a:uLnTx/>
              <a:uFillTx/>
              <a:latin typeface="Helvetica" panose="020B0604020202020204" pitchFamily="34" charset="0"/>
              <a:ea typeface="+mn-ea"/>
              <a:cs typeface="Helvetica" panose="020B0604020202020204" pitchFamily="34" charset="0"/>
              <a:sym typeface="Helvetica Light"/>
            </a:endParaRPr>
          </a:p>
        </p:txBody>
      </p:sp>
      <p:cxnSp>
        <p:nvCxnSpPr>
          <p:cNvPr id="27" name="Straight Connector 26">
            <a:extLst>
              <a:ext uri="{FF2B5EF4-FFF2-40B4-BE49-F238E27FC236}">
                <a16:creationId xmlns:a16="http://schemas.microsoft.com/office/drawing/2014/main" id="{521933ED-5446-B241-9037-133AC5BBF0A9}"/>
              </a:ext>
            </a:extLst>
          </p:cNvPr>
          <p:cNvCxnSpPr>
            <a:cxnSpLocks/>
          </p:cNvCxnSpPr>
          <p:nvPr/>
        </p:nvCxnSpPr>
        <p:spPr>
          <a:xfrm>
            <a:off x="4186681" y="7475605"/>
            <a:ext cx="0" cy="4678295"/>
          </a:xfrm>
          <a:prstGeom prst="line">
            <a:avLst/>
          </a:prstGeom>
          <a:noFill/>
          <a:ln w="12700" cap="flat">
            <a:solidFill>
              <a:schemeClr val="bg1">
                <a:lumMod val="75000"/>
              </a:schemeClr>
            </a:solidFill>
            <a:prstDash val="solid"/>
            <a:miter lim="400000"/>
          </a:ln>
          <a:effectLst/>
          <a:sp3d/>
        </p:spPr>
        <p:style>
          <a:lnRef idx="0">
            <a:scrgbClr r="0" g="0" b="0"/>
          </a:lnRef>
          <a:fillRef idx="0">
            <a:scrgbClr r="0" g="0" b="0"/>
          </a:fillRef>
          <a:effectRef idx="0">
            <a:scrgbClr r="0" g="0" b="0"/>
          </a:effectRef>
          <a:fontRef idx="none"/>
        </p:style>
      </p:cxnSp>
      <p:sp>
        <p:nvSpPr>
          <p:cNvPr id="3" name="Slide Number Placeholder 2"/>
          <p:cNvSpPr>
            <a:spLocks noGrp="1"/>
          </p:cNvSpPr>
          <p:nvPr>
            <p:ph type="sldNum" sz="quarter" idx="2"/>
          </p:nvPr>
        </p:nvSpPr>
        <p:spPr>
          <a:xfrm>
            <a:off x="3295659" y="785964"/>
            <a:ext cx="431205" cy="425756"/>
          </a:xfrm>
        </p:spPr>
        <p:txBody>
          <a:bodyPr/>
          <a:lstStyle/>
          <a:p>
            <a:pPr marL="0" marR="0" lvl="0" indent="0" algn="ctr" defTabSz="825482" rtl="0" eaLnBrk="1" fontAlgn="auto" latinLnBrk="0" hangingPunct="0">
              <a:lnSpc>
                <a:spcPct val="100000"/>
              </a:lnSpc>
              <a:spcBef>
                <a:spcPts val="0"/>
              </a:spcBef>
              <a:spcAft>
                <a:spcPts val="0"/>
              </a:spcAft>
              <a:buClrTx/>
              <a:buSzTx/>
              <a:buFontTx/>
              <a:buNone/>
              <a:tabLst/>
              <a:defRPr/>
            </a:pPr>
            <a:fld id="{20752FB9-4AF5-4D02-92F1-114FA4C71F5B}" type="slidenum">
              <a:rPr kumimoji="0" lang="en-US" sz="2100" b="1" i="0" u="none" strike="noStrike" kern="0" cap="none" spc="0" normalizeH="0" baseline="0" noProof="0">
                <a:ln>
                  <a:noFill/>
                </a:ln>
                <a:solidFill>
                  <a:srgbClr val="FFFFFF"/>
                </a:solidFill>
                <a:effectLst/>
                <a:uLnTx/>
                <a:uFillTx/>
                <a:latin typeface="Helvetica" panose="020B0604020202020204" pitchFamily="34" charset="0"/>
                <a:cs typeface="Helvetica" panose="020B0604020202020204" pitchFamily="34" charset="0"/>
                <a:sym typeface="Helvetica"/>
              </a:rPr>
              <a:pPr marL="0" marR="0" lvl="0" indent="0" algn="ctr" defTabSz="825482" rtl="0" eaLnBrk="1" fontAlgn="auto" latinLnBrk="0" hangingPunct="0">
                <a:lnSpc>
                  <a:spcPct val="100000"/>
                </a:lnSpc>
                <a:spcBef>
                  <a:spcPts val="0"/>
                </a:spcBef>
                <a:spcAft>
                  <a:spcPts val="0"/>
                </a:spcAft>
                <a:buClrTx/>
                <a:buSzTx/>
                <a:buFontTx/>
                <a:buNone/>
                <a:tabLst/>
                <a:defRPr/>
              </a:pPr>
              <a:t>48</a:t>
            </a:fld>
            <a:endParaRPr kumimoji="0" lang="en-US" sz="2100" b="1" i="0" u="none" strike="noStrike" kern="0" cap="none" spc="0" normalizeH="0" baseline="0" noProof="0" dirty="0">
              <a:ln>
                <a:noFill/>
              </a:ln>
              <a:solidFill>
                <a:srgbClr val="FFFFFF"/>
              </a:solidFill>
              <a:effectLst/>
              <a:uLnTx/>
              <a:uFillTx/>
              <a:latin typeface="Helvetica" panose="020B0604020202020204" pitchFamily="34" charset="0"/>
              <a:cs typeface="Helvetica" panose="020B0604020202020204" pitchFamily="34" charset="0"/>
              <a:sym typeface="Helvetica"/>
            </a:endParaRPr>
          </a:p>
        </p:txBody>
      </p:sp>
      <p:cxnSp>
        <p:nvCxnSpPr>
          <p:cNvPr id="5" name="Straight Connector 4"/>
          <p:cNvCxnSpPr/>
          <p:nvPr/>
        </p:nvCxnSpPr>
        <p:spPr>
          <a:xfrm>
            <a:off x="7828246" y="7475605"/>
            <a:ext cx="0" cy="4678295"/>
          </a:xfrm>
          <a:prstGeom prst="line">
            <a:avLst/>
          </a:prstGeom>
          <a:ln>
            <a:solidFill>
              <a:schemeClr val="tx2">
                <a:lumMod val="60000"/>
                <a:lumOff val="40000"/>
              </a:schemeClr>
            </a:solidFill>
          </a:ln>
        </p:spPr>
        <p:style>
          <a:lnRef idx="1">
            <a:schemeClr val="accent5"/>
          </a:lnRef>
          <a:fillRef idx="0">
            <a:schemeClr val="accent5"/>
          </a:fillRef>
          <a:effectRef idx="0">
            <a:schemeClr val="accent5"/>
          </a:effectRef>
          <a:fontRef idx="minor">
            <a:schemeClr val="tx1"/>
          </a:fontRef>
        </p:style>
      </p:cxnSp>
      <p:cxnSp>
        <p:nvCxnSpPr>
          <p:cNvPr id="21" name="Straight Connector 20">
            <a:extLst>
              <a:ext uri="{FF2B5EF4-FFF2-40B4-BE49-F238E27FC236}">
                <a16:creationId xmlns:a16="http://schemas.microsoft.com/office/drawing/2014/main" id="{93DDD514-CF43-3E40-B912-3CDF579BC6BA}"/>
              </a:ext>
            </a:extLst>
          </p:cNvPr>
          <p:cNvCxnSpPr>
            <a:cxnSpLocks/>
          </p:cNvCxnSpPr>
          <p:nvPr/>
        </p:nvCxnSpPr>
        <p:spPr>
          <a:xfrm>
            <a:off x="7798067" y="2297573"/>
            <a:ext cx="0" cy="4502867"/>
          </a:xfrm>
          <a:prstGeom prst="line">
            <a:avLst/>
          </a:prstGeom>
          <a:noFill/>
          <a:ln w="12700" cap="flat">
            <a:solidFill>
              <a:schemeClr val="bg1">
                <a:lumMod val="75000"/>
              </a:schemeClr>
            </a:solidFill>
            <a:prstDash val="solid"/>
            <a:miter lim="400000"/>
          </a:ln>
          <a:effectLst/>
          <a:sp3d/>
        </p:spPr>
        <p:style>
          <a:lnRef idx="0">
            <a:scrgbClr r="0" g="0" b="0"/>
          </a:lnRef>
          <a:fillRef idx="0">
            <a:scrgbClr r="0" g="0" b="0"/>
          </a:fillRef>
          <a:effectRef idx="0">
            <a:scrgbClr r="0" g="0" b="0"/>
          </a:effectRef>
          <a:fontRef idx="none"/>
        </p:style>
      </p:cxnSp>
      <p:graphicFrame>
        <p:nvGraphicFramePr>
          <p:cNvPr id="22" name="Chart 21"/>
          <p:cNvGraphicFramePr/>
          <p:nvPr>
            <p:extLst/>
          </p:nvPr>
        </p:nvGraphicFramePr>
        <p:xfrm>
          <a:off x="561660" y="7944711"/>
          <a:ext cx="11077824" cy="4695130"/>
        </p:xfrm>
        <a:graphic>
          <a:graphicData uri="http://schemas.openxmlformats.org/drawingml/2006/chart">
            <c:chart xmlns:c="http://schemas.openxmlformats.org/drawingml/2006/chart" xmlns:r="http://schemas.openxmlformats.org/officeDocument/2006/relationships" r:id="rId10"/>
          </a:graphicData>
        </a:graphic>
      </p:graphicFrame>
    </p:spTree>
    <p:extLst>
      <p:ext uri="{BB962C8B-B14F-4D97-AF65-F5344CB8AC3E}">
        <p14:creationId xmlns:p14="http://schemas.microsoft.com/office/powerpoint/2010/main" val="831862872"/>
      </p:ext>
    </p:extLst>
  </p:cSld>
  <p:clrMapOvr>
    <a:masterClrMapping/>
  </p:clrMapOvr>
  <p:transition spd="med"/>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7" name="Shape 3347"/>
          <p:cNvSpPr/>
          <p:nvPr/>
        </p:nvSpPr>
        <p:spPr>
          <a:xfrm>
            <a:off x="-49016" y="0"/>
            <a:ext cx="24433016" cy="13704860"/>
          </a:xfrm>
          <a:prstGeom prst="rect">
            <a:avLst/>
          </a:prstGeom>
          <a:gradFill flip="none" rotWithShape="1">
            <a:gsLst>
              <a:gs pos="100000">
                <a:schemeClr val="accent1"/>
              </a:gs>
              <a:gs pos="0">
                <a:srgbClr val="3698DA"/>
              </a:gs>
            </a:gsLst>
            <a:lin ang="2400000" scaled="0"/>
            <a:tileRect/>
          </a:gradFill>
          <a:ln w="12700">
            <a:miter lim="400000"/>
          </a:ln>
        </p:spPr>
        <p:txBody>
          <a:bodyPr lIns="50800" tIns="50800" rIns="50800" bIns="50800" anchor="ctr"/>
          <a:lstStyle/>
          <a:p>
            <a:pPr marL="0" marR="0" lvl="0" indent="0" algn="ctr" defTabSz="825482"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Calibri"/>
              <a:ea typeface="Calibri"/>
              <a:cs typeface="Calibri"/>
              <a:sym typeface="Helvetica Light"/>
            </a:endParaRPr>
          </a:p>
        </p:txBody>
      </p:sp>
      <p:sp>
        <p:nvSpPr>
          <p:cNvPr id="3349" name="Shape 3349"/>
          <p:cNvSpPr/>
          <p:nvPr/>
        </p:nvSpPr>
        <p:spPr>
          <a:xfrm>
            <a:off x="5225849" y="6328406"/>
            <a:ext cx="11285110" cy="225702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nSpc>
                <a:spcPct val="140000"/>
              </a:lnSpc>
              <a:defRPr sz="10000">
                <a:solidFill>
                  <a:srgbClr val="FFFFFF"/>
                </a:solidFill>
                <a:latin typeface="Bebas Neue Bold"/>
                <a:ea typeface="Bebas Neue Bold"/>
                <a:cs typeface="Bebas Neue Bold"/>
                <a:sym typeface="Bebas Neue Bold"/>
              </a:defRPr>
            </a:lvl1pPr>
          </a:lstStyle>
          <a:p>
            <a:pPr marL="0" marR="0" lvl="0" indent="0" algn="ctr" defTabSz="825482" rtl="0" eaLnBrk="1" fontAlgn="auto" latinLnBrk="0" hangingPunct="0">
              <a:lnSpc>
                <a:spcPct val="140000"/>
              </a:lnSpc>
              <a:spcBef>
                <a:spcPts val="0"/>
              </a:spcBef>
              <a:spcAft>
                <a:spcPts val="0"/>
              </a:spcAft>
              <a:buClrTx/>
              <a:buSzTx/>
              <a:buFontTx/>
              <a:buNone/>
              <a:tabLst/>
              <a:defRPr/>
            </a:pPr>
            <a:r>
              <a:rPr kumimoji="0" sz="10000" b="1" i="0" u="none" strike="noStrike" kern="0" cap="none" spc="0" normalizeH="0" baseline="0" noProof="0" dirty="0">
                <a:ln>
                  <a:noFill/>
                </a:ln>
                <a:solidFill>
                  <a:srgbClr val="CA3427"/>
                </a:solidFill>
                <a:effectLst/>
                <a:uLnTx/>
                <a:uFillTx/>
                <a:latin typeface="Lato Black"/>
                <a:ea typeface="Lato Black"/>
                <a:cs typeface="Lato Black"/>
                <a:sym typeface="Bebas Neue Bold"/>
              </a:rPr>
              <a:t>Thank</a:t>
            </a:r>
          </a:p>
        </p:txBody>
      </p:sp>
      <p:sp>
        <p:nvSpPr>
          <p:cNvPr id="3350" name="Shape 3350"/>
          <p:cNvSpPr/>
          <p:nvPr/>
        </p:nvSpPr>
        <p:spPr>
          <a:xfrm>
            <a:off x="5302050" y="8301600"/>
            <a:ext cx="13932304" cy="792012"/>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spAutoFit/>
          </a:bodyPr>
          <a:lstStyle>
            <a:lvl1pPr>
              <a:lnSpc>
                <a:spcPct val="140000"/>
              </a:lnSpc>
              <a:defRPr sz="2000">
                <a:solidFill>
                  <a:srgbClr val="FFFFFF"/>
                </a:solidFill>
                <a:latin typeface="Helvetica"/>
                <a:ea typeface="Helvetica"/>
                <a:cs typeface="Helvetica"/>
                <a:sym typeface="Helvetica"/>
              </a:defRPr>
            </a:lvl1pPr>
          </a:lstStyle>
          <a:p>
            <a:pPr marL="0" marR="0" lvl="0" indent="0" algn="ctr" defTabSz="825482" rtl="0" eaLnBrk="1" fontAlgn="auto" latinLnBrk="0" hangingPunct="0">
              <a:lnSpc>
                <a:spcPct val="140000"/>
              </a:lnSpc>
              <a:spcBef>
                <a:spcPts val="0"/>
              </a:spcBef>
              <a:spcAft>
                <a:spcPts val="0"/>
              </a:spcAft>
              <a:buClrTx/>
              <a:buSzTx/>
              <a:buFontTx/>
              <a:buNone/>
              <a:tabLst/>
              <a:defRPr/>
            </a:pPr>
            <a:r>
              <a:rPr kumimoji="0" sz="3200" b="0" i="0" u="none" strike="noStrike" kern="0" cap="none" spc="0" normalizeH="0" baseline="0" noProof="0" dirty="0">
                <a:ln>
                  <a:noFill/>
                </a:ln>
                <a:solidFill>
                  <a:srgbClr val="FFFFFF"/>
                </a:solidFill>
                <a:effectLst/>
                <a:uLnTx/>
                <a:uFillTx/>
                <a:latin typeface="Lato Black"/>
                <a:ea typeface="Calibri"/>
                <a:cs typeface="Lato Black"/>
                <a:sym typeface="Helvetica"/>
              </a:rPr>
              <a:t>For Your </a:t>
            </a:r>
            <a:r>
              <a:rPr kumimoji="0" lang="vi-VN" sz="3200" b="0" i="0" u="none" strike="noStrike" kern="0" cap="none" spc="0" normalizeH="0" baseline="0" noProof="0" dirty="0">
                <a:ln>
                  <a:noFill/>
                </a:ln>
                <a:solidFill>
                  <a:srgbClr val="FFFFFF"/>
                </a:solidFill>
                <a:effectLst/>
                <a:uLnTx/>
                <a:uFillTx/>
                <a:latin typeface="Lato Black"/>
                <a:ea typeface="Calibri"/>
                <a:cs typeface="Lato Black"/>
                <a:sym typeface="Helvetica"/>
              </a:rPr>
              <a:t>Interest</a:t>
            </a:r>
            <a:endParaRPr kumimoji="0" sz="3200" b="0" i="0" u="none" strike="noStrike" kern="0" cap="none" spc="0" normalizeH="0" baseline="0" noProof="0" dirty="0">
              <a:ln>
                <a:noFill/>
              </a:ln>
              <a:solidFill>
                <a:srgbClr val="FFFFFF"/>
              </a:solidFill>
              <a:effectLst/>
              <a:uLnTx/>
              <a:uFillTx/>
              <a:latin typeface="Lato Black"/>
              <a:ea typeface="Calibri"/>
              <a:cs typeface="Lato Black"/>
              <a:sym typeface="Helvetica"/>
            </a:endParaRPr>
          </a:p>
        </p:txBody>
      </p:sp>
      <p:grpSp>
        <p:nvGrpSpPr>
          <p:cNvPr id="2" name="Group 1"/>
          <p:cNvGrpSpPr/>
          <p:nvPr/>
        </p:nvGrpSpPr>
        <p:grpSpPr>
          <a:xfrm>
            <a:off x="11220073" y="4437005"/>
            <a:ext cx="2096262" cy="2096262"/>
            <a:chOff x="10921042" y="4656868"/>
            <a:chExt cx="2096261" cy="2096261"/>
          </a:xfrm>
        </p:grpSpPr>
        <p:sp>
          <p:nvSpPr>
            <p:cNvPr id="3348" name="Shape 3348"/>
            <p:cNvSpPr/>
            <p:nvPr/>
          </p:nvSpPr>
          <p:spPr>
            <a:xfrm>
              <a:off x="10921042" y="4656868"/>
              <a:ext cx="2096261" cy="2096261"/>
            </a:xfrm>
            <a:prstGeom prst="ellipse">
              <a:avLst/>
            </a:prstGeom>
            <a:solidFill>
              <a:srgbClr val="FFFFFF"/>
            </a:solidFill>
            <a:ln w="12700">
              <a:miter lim="400000"/>
            </a:ln>
          </p:spPr>
          <p:txBody>
            <a:bodyPr lIns="50800" tIns="50800" rIns="50800" bIns="50800" anchor="ctr"/>
            <a:lstStyle/>
            <a:p>
              <a:pPr marL="0" marR="0" lvl="0" indent="0" algn="ctr" defTabSz="825482" rtl="0" eaLnBrk="1" fontAlgn="auto" latinLnBrk="0" hangingPunct="0">
                <a:lnSpc>
                  <a:spcPct val="100000"/>
                </a:lnSpc>
                <a:spcBef>
                  <a:spcPts val="0"/>
                </a:spcBef>
                <a:spcAft>
                  <a:spcPts val="0"/>
                </a:spcAft>
                <a:buClrTx/>
                <a:buSzTx/>
                <a:buFontTx/>
                <a:buNone/>
                <a:tabLst/>
                <a:defRPr sz="3200">
                  <a:solidFill>
                    <a:srgbClr val="FFFFFF"/>
                  </a:solidFill>
                </a:defRPr>
              </a:pPr>
              <a:endParaRPr kumimoji="0" sz="3200" b="0" i="0" u="none" strike="noStrike" kern="0" cap="none" spc="0" normalizeH="0" baseline="0" noProof="0" dirty="0">
                <a:ln>
                  <a:noFill/>
                </a:ln>
                <a:solidFill>
                  <a:srgbClr val="FFFFFF"/>
                </a:solidFill>
                <a:effectLst/>
                <a:uLnTx/>
                <a:uFillTx/>
                <a:latin typeface="Calibri"/>
                <a:ea typeface="Calibri"/>
                <a:cs typeface="Calibri"/>
                <a:sym typeface="Helvetica Light"/>
              </a:endParaRPr>
            </a:p>
          </p:txBody>
        </p:sp>
        <p:sp>
          <p:nvSpPr>
            <p:cNvPr id="3351" name="Shape 3351"/>
            <p:cNvSpPr/>
            <p:nvPr/>
          </p:nvSpPr>
          <p:spPr>
            <a:xfrm>
              <a:off x="11288709" y="5059211"/>
              <a:ext cx="1313537" cy="1196144"/>
            </a:xfrm>
            <a:custGeom>
              <a:avLst/>
              <a:gdLst/>
              <a:ahLst/>
              <a:cxnLst>
                <a:cxn ang="0">
                  <a:pos x="wd2" y="hd2"/>
                </a:cxn>
                <a:cxn ang="5400000">
                  <a:pos x="wd2" y="hd2"/>
                </a:cxn>
                <a:cxn ang="10800000">
                  <a:pos x="wd2" y="hd2"/>
                </a:cxn>
                <a:cxn ang="16200000">
                  <a:pos x="wd2" y="hd2"/>
                </a:cxn>
              </a:cxnLst>
              <a:rect l="0" t="0" r="r" b="b"/>
              <a:pathLst>
                <a:path w="21534" h="21360" extrusionOk="0">
                  <a:moveTo>
                    <a:pt x="16074" y="20158"/>
                  </a:moveTo>
                  <a:lnTo>
                    <a:pt x="15243" y="18985"/>
                  </a:lnTo>
                  <a:lnTo>
                    <a:pt x="15520" y="18953"/>
                  </a:lnTo>
                  <a:cubicBezTo>
                    <a:pt x="15778" y="18924"/>
                    <a:pt x="16021" y="18835"/>
                    <a:pt x="16236" y="18692"/>
                  </a:cubicBezTo>
                  <a:cubicBezTo>
                    <a:pt x="16803" y="18479"/>
                    <a:pt x="17333" y="18169"/>
                    <a:pt x="17812" y="17767"/>
                  </a:cubicBezTo>
                  <a:cubicBezTo>
                    <a:pt x="18617" y="17091"/>
                    <a:pt x="19225" y="16199"/>
                    <a:pt x="19585" y="15193"/>
                  </a:cubicBezTo>
                  <a:lnTo>
                    <a:pt x="20481" y="16457"/>
                  </a:lnTo>
                  <a:cubicBezTo>
                    <a:pt x="20481" y="16457"/>
                    <a:pt x="16074" y="20158"/>
                    <a:pt x="16074" y="20158"/>
                  </a:cubicBezTo>
                  <a:close/>
                  <a:moveTo>
                    <a:pt x="7669" y="18875"/>
                  </a:moveTo>
                  <a:cubicBezTo>
                    <a:pt x="7263" y="18898"/>
                    <a:pt x="6856" y="18864"/>
                    <a:pt x="6458" y="18773"/>
                  </a:cubicBezTo>
                  <a:cubicBezTo>
                    <a:pt x="6332" y="18744"/>
                    <a:pt x="6199" y="18778"/>
                    <a:pt x="6097" y="18866"/>
                  </a:cubicBezTo>
                  <a:lnTo>
                    <a:pt x="4534" y="20215"/>
                  </a:lnTo>
                  <a:lnTo>
                    <a:pt x="1051" y="15479"/>
                  </a:lnTo>
                  <a:lnTo>
                    <a:pt x="2610" y="14112"/>
                  </a:lnTo>
                  <a:cubicBezTo>
                    <a:pt x="2711" y="14024"/>
                    <a:pt x="2771" y="13890"/>
                    <a:pt x="2773" y="13748"/>
                  </a:cubicBezTo>
                  <a:cubicBezTo>
                    <a:pt x="2792" y="12372"/>
                    <a:pt x="3308" y="11093"/>
                    <a:pt x="4226" y="10148"/>
                  </a:cubicBezTo>
                  <a:lnTo>
                    <a:pt x="7141" y="7145"/>
                  </a:lnTo>
                  <a:cubicBezTo>
                    <a:pt x="7142" y="7144"/>
                    <a:pt x="7143" y="7142"/>
                    <a:pt x="7144" y="7142"/>
                  </a:cubicBezTo>
                  <a:lnTo>
                    <a:pt x="8456" y="5789"/>
                  </a:lnTo>
                  <a:cubicBezTo>
                    <a:pt x="8457" y="5789"/>
                    <a:pt x="8457" y="5788"/>
                    <a:pt x="8458" y="5787"/>
                  </a:cubicBezTo>
                  <a:lnTo>
                    <a:pt x="8992" y="5237"/>
                  </a:lnTo>
                  <a:cubicBezTo>
                    <a:pt x="8996" y="5233"/>
                    <a:pt x="8999" y="5230"/>
                    <a:pt x="9003" y="5226"/>
                  </a:cubicBezTo>
                  <a:lnTo>
                    <a:pt x="9629" y="4581"/>
                  </a:lnTo>
                  <a:cubicBezTo>
                    <a:pt x="9791" y="4414"/>
                    <a:pt x="10004" y="4327"/>
                    <a:pt x="10225" y="4333"/>
                  </a:cubicBezTo>
                  <a:cubicBezTo>
                    <a:pt x="10447" y="4340"/>
                    <a:pt x="10654" y="4441"/>
                    <a:pt x="10807" y="4617"/>
                  </a:cubicBezTo>
                  <a:cubicBezTo>
                    <a:pt x="10959" y="4793"/>
                    <a:pt x="11040" y="5023"/>
                    <a:pt x="11034" y="5265"/>
                  </a:cubicBezTo>
                  <a:cubicBezTo>
                    <a:pt x="11028" y="5507"/>
                    <a:pt x="10935" y="5732"/>
                    <a:pt x="10774" y="5899"/>
                  </a:cubicBezTo>
                  <a:lnTo>
                    <a:pt x="10774" y="5899"/>
                  </a:lnTo>
                  <a:lnTo>
                    <a:pt x="8003" y="8753"/>
                  </a:lnTo>
                  <a:cubicBezTo>
                    <a:pt x="7828" y="8934"/>
                    <a:pt x="7819" y="9236"/>
                    <a:pt x="7986" y="9427"/>
                  </a:cubicBezTo>
                  <a:cubicBezTo>
                    <a:pt x="8072" y="9527"/>
                    <a:pt x="8188" y="9576"/>
                    <a:pt x="8304" y="9576"/>
                  </a:cubicBezTo>
                  <a:cubicBezTo>
                    <a:pt x="8412" y="9576"/>
                    <a:pt x="8520" y="9533"/>
                    <a:pt x="8605" y="9447"/>
                  </a:cubicBezTo>
                  <a:lnTo>
                    <a:pt x="13223" y="4688"/>
                  </a:lnTo>
                  <a:cubicBezTo>
                    <a:pt x="13385" y="4522"/>
                    <a:pt x="13597" y="4434"/>
                    <a:pt x="13818" y="4440"/>
                  </a:cubicBezTo>
                  <a:cubicBezTo>
                    <a:pt x="14041" y="4447"/>
                    <a:pt x="14248" y="4548"/>
                    <a:pt x="14401" y="4724"/>
                  </a:cubicBezTo>
                  <a:cubicBezTo>
                    <a:pt x="14553" y="4900"/>
                    <a:pt x="14634" y="5130"/>
                    <a:pt x="14628" y="5372"/>
                  </a:cubicBezTo>
                  <a:cubicBezTo>
                    <a:pt x="14622" y="5615"/>
                    <a:pt x="14529" y="5840"/>
                    <a:pt x="14367" y="6006"/>
                  </a:cubicBezTo>
                  <a:lnTo>
                    <a:pt x="14367" y="6007"/>
                  </a:lnTo>
                  <a:lnTo>
                    <a:pt x="9750" y="10764"/>
                  </a:lnTo>
                  <a:cubicBezTo>
                    <a:pt x="9573" y="10945"/>
                    <a:pt x="9566" y="11247"/>
                    <a:pt x="9732" y="11438"/>
                  </a:cubicBezTo>
                  <a:cubicBezTo>
                    <a:pt x="9898" y="11629"/>
                    <a:pt x="10175" y="11638"/>
                    <a:pt x="10351" y="11457"/>
                  </a:cubicBezTo>
                  <a:lnTo>
                    <a:pt x="15753" y="5892"/>
                  </a:lnTo>
                  <a:cubicBezTo>
                    <a:pt x="16086" y="5548"/>
                    <a:pt x="16614" y="5565"/>
                    <a:pt x="16930" y="5927"/>
                  </a:cubicBezTo>
                  <a:cubicBezTo>
                    <a:pt x="17246" y="6291"/>
                    <a:pt x="17231" y="6866"/>
                    <a:pt x="16897" y="7210"/>
                  </a:cubicBezTo>
                  <a:lnTo>
                    <a:pt x="11495" y="12775"/>
                  </a:lnTo>
                  <a:cubicBezTo>
                    <a:pt x="11319" y="12957"/>
                    <a:pt x="11312" y="13258"/>
                    <a:pt x="11478" y="13449"/>
                  </a:cubicBezTo>
                  <a:cubicBezTo>
                    <a:pt x="11564" y="13549"/>
                    <a:pt x="11680" y="13599"/>
                    <a:pt x="11796" y="13599"/>
                  </a:cubicBezTo>
                  <a:cubicBezTo>
                    <a:pt x="11904" y="13599"/>
                    <a:pt x="12012" y="13555"/>
                    <a:pt x="12097" y="13468"/>
                  </a:cubicBezTo>
                  <a:lnTo>
                    <a:pt x="16715" y="8710"/>
                  </a:lnTo>
                  <a:cubicBezTo>
                    <a:pt x="17049" y="8366"/>
                    <a:pt x="17577" y="8383"/>
                    <a:pt x="17892" y="8746"/>
                  </a:cubicBezTo>
                  <a:cubicBezTo>
                    <a:pt x="18209" y="9109"/>
                    <a:pt x="18193" y="9684"/>
                    <a:pt x="17859" y="10028"/>
                  </a:cubicBezTo>
                  <a:lnTo>
                    <a:pt x="12390" y="15663"/>
                  </a:lnTo>
                  <a:cubicBezTo>
                    <a:pt x="12253" y="15804"/>
                    <a:pt x="12214" y="16023"/>
                    <a:pt x="12292" y="16209"/>
                  </a:cubicBezTo>
                  <a:cubicBezTo>
                    <a:pt x="12370" y="16394"/>
                    <a:pt x="12549" y="16505"/>
                    <a:pt x="12735" y="16484"/>
                  </a:cubicBezTo>
                  <a:lnTo>
                    <a:pt x="15263" y="16200"/>
                  </a:lnTo>
                  <a:cubicBezTo>
                    <a:pt x="15719" y="16149"/>
                    <a:pt x="16129" y="16513"/>
                    <a:pt x="16176" y="17010"/>
                  </a:cubicBezTo>
                  <a:cubicBezTo>
                    <a:pt x="16198" y="17251"/>
                    <a:pt x="16133" y="17487"/>
                    <a:pt x="15993" y="17675"/>
                  </a:cubicBezTo>
                  <a:cubicBezTo>
                    <a:pt x="15853" y="17863"/>
                    <a:pt x="15653" y="17980"/>
                    <a:pt x="15432" y="18005"/>
                  </a:cubicBezTo>
                  <a:cubicBezTo>
                    <a:pt x="15432" y="18005"/>
                    <a:pt x="7669" y="18875"/>
                    <a:pt x="7669" y="18875"/>
                  </a:cubicBezTo>
                  <a:close/>
                  <a:moveTo>
                    <a:pt x="6683" y="5794"/>
                  </a:moveTo>
                  <a:cubicBezTo>
                    <a:pt x="6403" y="5397"/>
                    <a:pt x="6471" y="4827"/>
                    <a:pt x="6835" y="4522"/>
                  </a:cubicBezTo>
                  <a:cubicBezTo>
                    <a:pt x="7198" y="4216"/>
                    <a:pt x="7722" y="4290"/>
                    <a:pt x="8002" y="4686"/>
                  </a:cubicBezTo>
                  <a:lnTo>
                    <a:pt x="8108" y="4835"/>
                  </a:lnTo>
                  <a:lnTo>
                    <a:pt x="7806" y="5147"/>
                  </a:lnTo>
                  <a:cubicBezTo>
                    <a:pt x="7805" y="5147"/>
                    <a:pt x="7805" y="5148"/>
                    <a:pt x="7804" y="5149"/>
                  </a:cubicBezTo>
                  <a:lnTo>
                    <a:pt x="6892" y="6088"/>
                  </a:lnTo>
                  <a:cubicBezTo>
                    <a:pt x="6892" y="6088"/>
                    <a:pt x="6683" y="5794"/>
                    <a:pt x="6683" y="5794"/>
                  </a:cubicBezTo>
                  <a:close/>
                  <a:moveTo>
                    <a:pt x="8188" y="1902"/>
                  </a:moveTo>
                  <a:cubicBezTo>
                    <a:pt x="8365" y="1753"/>
                    <a:pt x="8584" y="1689"/>
                    <a:pt x="8804" y="1720"/>
                  </a:cubicBezTo>
                  <a:cubicBezTo>
                    <a:pt x="9025" y="1751"/>
                    <a:pt x="9221" y="1874"/>
                    <a:pt x="9357" y="2066"/>
                  </a:cubicBezTo>
                  <a:lnTo>
                    <a:pt x="10288" y="3382"/>
                  </a:lnTo>
                  <a:cubicBezTo>
                    <a:pt x="10275" y="3381"/>
                    <a:pt x="10262" y="3380"/>
                    <a:pt x="10249" y="3380"/>
                  </a:cubicBezTo>
                  <a:cubicBezTo>
                    <a:pt x="9792" y="3366"/>
                    <a:pt x="9359" y="3546"/>
                    <a:pt x="9028" y="3887"/>
                  </a:cubicBezTo>
                  <a:lnTo>
                    <a:pt x="8747" y="4176"/>
                  </a:lnTo>
                  <a:lnTo>
                    <a:pt x="8696" y="4104"/>
                  </a:lnTo>
                  <a:cubicBezTo>
                    <a:pt x="8696" y="4104"/>
                    <a:pt x="8696" y="4104"/>
                    <a:pt x="8696" y="4104"/>
                  </a:cubicBezTo>
                  <a:cubicBezTo>
                    <a:pt x="8696" y="4104"/>
                    <a:pt x="8695" y="4104"/>
                    <a:pt x="8695" y="4103"/>
                  </a:cubicBezTo>
                  <a:lnTo>
                    <a:pt x="8038" y="3174"/>
                  </a:lnTo>
                  <a:cubicBezTo>
                    <a:pt x="7757" y="2777"/>
                    <a:pt x="7825" y="2207"/>
                    <a:pt x="8188" y="1902"/>
                  </a:cubicBezTo>
                  <a:cubicBezTo>
                    <a:pt x="8188" y="1902"/>
                    <a:pt x="8188" y="1902"/>
                    <a:pt x="8188" y="1902"/>
                  </a:cubicBezTo>
                  <a:close/>
                  <a:moveTo>
                    <a:pt x="10542" y="1744"/>
                  </a:moveTo>
                  <a:cubicBezTo>
                    <a:pt x="10571" y="1504"/>
                    <a:pt x="10683" y="1290"/>
                    <a:pt x="10859" y="1142"/>
                  </a:cubicBezTo>
                  <a:cubicBezTo>
                    <a:pt x="11223" y="836"/>
                    <a:pt x="11747" y="910"/>
                    <a:pt x="12028" y="1306"/>
                  </a:cubicBezTo>
                  <a:lnTo>
                    <a:pt x="13580" y="3501"/>
                  </a:lnTo>
                  <a:cubicBezTo>
                    <a:pt x="13222" y="3550"/>
                    <a:pt x="12889" y="3720"/>
                    <a:pt x="12621" y="3995"/>
                  </a:cubicBezTo>
                  <a:lnTo>
                    <a:pt x="12163" y="4468"/>
                  </a:lnTo>
                  <a:lnTo>
                    <a:pt x="10709" y="2415"/>
                  </a:lnTo>
                  <a:cubicBezTo>
                    <a:pt x="10709" y="2414"/>
                    <a:pt x="10708" y="2414"/>
                    <a:pt x="10708" y="2414"/>
                  </a:cubicBezTo>
                  <a:cubicBezTo>
                    <a:pt x="10572" y="2222"/>
                    <a:pt x="10513" y="1984"/>
                    <a:pt x="10542" y="1744"/>
                  </a:cubicBezTo>
                  <a:cubicBezTo>
                    <a:pt x="10542" y="1744"/>
                    <a:pt x="10542" y="1744"/>
                    <a:pt x="10542" y="1744"/>
                  </a:cubicBezTo>
                  <a:close/>
                  <a:moveTo>
                    <a:pt x="17403" y="4742"/>
                  </a:moveTo>
                  <a:cubicBezTo>
                    <a:pt x="17403" y="4242"/>
                    <a:pt x="17776" y="3834"/>
                    <a:pt x="18235" y="3834"/>
                  </a:cubicBezTo>
                  <a:lnTo>
                    <a:pt x="18236" y="3834"/>
                  </a:lnTo>
                  <a:cubicBezTo>
                    <a:pt x="18695" y="3834"/>
                    <a:pt x="19068" y="4240"/>
                    <a:pt x="19068" y="4741"/>
                  </a:cubicBezTo>
                  <a:lnTo>
                    <a:pt x="19082" y="13240"/>
                  </a:lnTo>
                  <a:cubicBezTo>
                    <a:pt x="19017" y="14729"/>
                    <a:pt x="18360" y="16102"/>
                    <a:pt x="17278" y="17012"/>
                  </a:cubicBezTo>
                  <a:cubicBezTo>
                    <a:pt x="17205" y="17073"/>
                    <a:pt x="17130" y="17131"/>
                    <a:pt x="17054" y="17188"/>
                  </a:cubicBezTo>
                  <a:cubicBezTo>
                    <a:pt x="17057" y="17097"/>
                    <a:pt x="17055" y="17006"/>
                    <a:pt x="17046" y="16913"/>
                  </a:cubicBezTo>
                  <a:cubicBezTo>
                    <a:pt x="16951" y="15893"/>
                    <a:pt x="16111" y="15147"/>
                    <a:pt x="15173" y="15251"/>
                  </a:cubicBezTo>
                  <a:lnTo>
                    <a:pt x="13927" y="15391"/>
                  </a:lnTo>
                  <a:lnTo>
                    <a:pt x="18461" y="10721"/>
                  </a:lnTo>
                  <a:cubicBezTo>
                    <a:pt x="19145" y="10016"/>
                    <a:pt x="19176" y="8836"/>
                    <a:pt x="18528" y="8090"/>
                  </a:cubicBezTo>
                  <a:cubicBezTo>
                    <a:pt x="18308" y="7837"/>
                    <a:pt x="18037" y="7666"/>
                    <a:pt x="17749" y="7578"/>
                  </a:cubicBezTo>
                  <a:cubicBezTo>
                    <a:pt x="18177" y="6873"/>
                    <a:pt x="18122" y="5913"/>
                    <a:pt x="17565" y="5272"/>
                  </a:cubicBezTo>
                  <a:cubicBezTo>
                    <a:pt x="17514" y="5214"/>
                    <a:pt x="17459" y="5160"/>
                    <a:pt x="17404" y="5110"/>
                  </a:cubicBezTo>
                  <a:cubicBezTo>
                    <a:pt x="17404" y="5110"/>
                    <a:pt x="17403" y="4742"/>
                    <a:pt x="17403" y="4742"/>
                  </a:cubicBezTo>
                  <a:close/>
                  <a:moveTo>
                    <a:pt x="21442" y="16251"/>
                  </a:moveTo>
                  <a:lnTo>
                    <a:pt x="19878" y="14048"/>
                  </a:lnTo>
                  <a:cubicBezTo>
                    <a:pt x="19919" y="13793"/>
                    <a:pt x="19946" y="13534"/>
                    <a:pt x="19957" y="13272"/>
                  </a:cubicBezTo>
                  <a:cubicBezTo>
                    <a:pt x="19958" y="13265"/>
                    <a:pt x="19958" y="13257"/>
                    <a:pt x="19958" y="13250"/>
                  </a:cubicBezTo>
                  <a:lnTo>
                    <a:pt x="19944" y="4739"/>
                  </a:lnTo>
                  <a:cubicBezTo>
                    <a:pt x="19944" y="3714"/>
                    <a:pt x="19177" y="2880"/>
                    <a:pt x="18236" y="2880"/>
                  </a:cubicBezTo>
                  <a:lnTo>
                    <a:pt x="18235" y="2880"/>
                  </a:lnTo>
                  <a:cubicBezTo>
                    <a:pt x="17304" y="2881"/>
                    <a:pt x="16547" y="3696"/>
                    <a:pt x="16529" y="4705"/>
                  </a:cubicBezTo>
                  <a:cubicBezTo>
                    <a:pt x="16228" y="4666"/>
                    <a:pt x="15920" y="4712"/>
                    <a:pt x="15639" y="4847"/>
                  </a:cubicBezTo>
                  <a:lnTo>
                    <a:pt x="12721" y="724"/>
                  </a:lnTo>
                  <a:cubicBezTo>
                    <a:pt x="12146" y="-89"/>
                    <a:pt x="11071" y="-240"/>
                    <a:pt x="10325" y="386"/>
                  </a:cubicBezTo>
                  <a:cubicBezTo>
                    <a:pt x="10076" y="595"/>
                    <a:pt x="9889" y="868"/>
                    <a:pt x="9777" y="1178"/>
                  </a:cubicBezTo>
                  <a:cubicBezTo>
                    <a:pt x="9533" y="960"/>
                    <a:pt x="9237" y="819"/>
                    <a:pt x="8916" y="775"/>
                  </a:cubicBezTo>
                  <a:cubicBezTo>
                    <a:pt x="8464" y="711"/>
                    <a:pt x="8016" y="842"/>
                    <a:pt x="7654" y="1146"/>
                  </a:cubicBezTo>
                  <a:cubicBezTo>
                    <a:pt x="7014" y="1684"/>
                    <a:pt x="6821" y="2623"/>
                    <a:pt x="7144" y="3393"/>
                  </a:cubicBezTo>
                  <a:cubicBezTo>
                    <a:pt x="6846" y="3430"/>
                    <a:pt x="6554" y="3553"/>
                    <a:pt x="6301" y="3766"/>
                  </a:cubicBezTo>
                  <a:cubicBezTo>
                    <a:pt x="5554" y="4393"/>
                    <a:pt x="5415" y="5563"/>
                    <a:pt x="5991" y="6376"/>
                  </a:cubicBezTo>
                  <a:lnTo>
                    <a:pt x="6252" y="6747"/>
                  </a:lnTo>
                  <a:lnTo>
                    <a:pt x="3624" y="9454"/>
                  </a:lnTo>
                  <a:cubicBezTo>
                    <a:pt x="2584" y="10526"/>
                    <a:pt x="1978" y="11958"/>
                    <a:pt x="1905" y="13506"/>
                  </a:cubicBezTo>
                  <a:lnTo>
                    <a:pt x="162" y="15035"/>
                  </a:lnTo>
                  <a:cubicBezTo>
                    <a:pt x="-25" y="15200"/>
                    <a:pt x="-55" y="15499"/>
                    <a:pt x="96" y="15704"/>
                  </a:cubicBezTo>
                  <a:lnTo>
                    <a:pt x="4122" y="21181"/>
                  </a:lnTo>
                  <a:cubicBezTo>
                    <a:pt x="4209" y="21298"/>
                    <a:pt x="4336" y="21360"/>
                    <a:pt x="4464" y="21360"/>
                  </a:cubicBezTo>
                  <a:cubicBezTo>
                    <a:pt x="4559" y="21360"/>
                    <a:pt x="4656" y="21326"/>
                    <a:pt x="4736" y="21257"/>
                  </a:cubicBezTo>
                  <a:lnTo>
                    <a:pt x="6484" y="19749"/>
                  </a:lnTo>
                  <a:cubicBezTo>
                    <a:pt x="6894" y="19825"/>
                    <a:pt x="7311" y="19851"/>
                    <a:pt x="7728" y="19826"/>
                  </a:cubicBezTo>
                  <a:cubicBezTo>
                    <a:pt x="7735" y="19825"/>
                    <a:pt x="7742" y="19825"/>
                    <a:pt x="7748" y="19824"/>
                  </a:cubicBezTo>
                  <a:lnTo>
                    <a:pt x="14219" y="19099"/>
                  </a:lnTo>
                  <a:lnTo>
                    <a:pt x="15648" y="21119"/>
                  </a:lnTo>
                  <a:cubicBezTo>
                    <a:pt x="15719" y="21218"/>
                    <a:pt x="15823" y="21283"/>
                    <a:pt x="15938" y="21300"/>
                  </a:cubicBezTo>
                  <a:cubicBezTo>
                    <a:pt x="15957" y="21303"/>
                    <a:pt x="15976" y="21304"/>
                    <a:pt x="15995" y="21304"/>
                  </a:cubicBezTo>
                  <a:cubicBezTo>
                    <a:pt x="16091" y="21304"/>
                    <a:pt x="16185" y="21270"/>
                    <a:pt x="16262" y="21205"/>
                  </a:cubicBezTo>
                  <a:lnTo>
                    <a:pt x="21363" y="16921"/>
                  </a:lnTo>
                  <a:cubicBezTo>
                    <a:pt x="21455" y="16844"/>
                    <a:pt x="21515" y="16730"/>
                    <a:pt x="21530" y="16604"/>
                  </a:cubicBezTo>
                  <a:cubicBezTo>
                    <a:pt x="21545" y="16479"/>
                    <a:pt x="21513" y="16351"/>
                    <a:pt x="21442" y="16251"/>
                  </a:cubicBezTo>
                  <a:cubicBezTo>
                    <a:pt x="21442" y="16251"/>
                    <a:pt x="21442" y="16251"/>
                    <a:pt x="21442" y="16251"/>
                  </a:cubicBezTo>
                  <a:close/>
                </a:path>
              </a:pathLst>
            </a:custGeom>
            <a:solidFill>
              <a:schemeClr val="accent5"/>
            </a:solidFill>
            <a:ln w="12700">
              <a:miter lim="400000"/>
            </a:ln>
          </p:spPr>
          <p:txBody>
            <a:bodyPr lIns="38100" tIns="38100" rIns="38100" bIns="38100" anchor="ctr"/>
            <a:lstStyle/>
            <a:p>
              <a:pPr marL="0" marR="0" lvl="0" indent="0" algn="ctr" defTabSz="457190" rtl="0" eaLnBrk="1" fontAlgn="auto" latinLnBrk="0" hangingPunct="0">
                <a:lnSpc>
                  <a:spcPct val="100000"/>
                </a:lnSpc>
                <a:spcBef>
                  <a:spcPts val="0"/>
                </a:spcBef>
                <a:spcAft>
                  <a:spcPts val="0"/>
                </a:spcAft>
                <a:buClrTx/>
                <a:buSzTx/>
                <a:buFontTx/>
                <a:buNone/>
                <a:tabLst/>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kumimoji="0" sz="3000" b="0" i="0" u="none" strike="noStrike" kern="0" cap="none" spc="0" normalizeH="0" baseline="0" noProof="0" dirty="0">
                <a:ln>
                  <a:noFill/>
                </a:ln>
                <a:solidFill>
                  <a:srgbClr val="FFFFFF"/>
                </a:solidFill>
                <a:effectLst>
                  <a:outerShdw blurRad="38100" dist="12700" dir="5400000" rotWithShape="0">
                    <a:srgbClr val="000000">
                      <a:alpha val="50000"/>
                    </a:srgbClr>
                  </a:outerShdw>
                </a:effectLst>
                <a:uLnTx/>
                <a:uFillTx/>
                <a:latin typeface="Calibri"/>
                <a:ea typeface="Calibri"/>
                <a:cs typeface="Calibri"/>
                <a:sym typeface="Gill Sans"/>
              </a:endParaRPr>
            </a:p>
          </p:txBody>
        </p:sp>
      </p:gr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11253" y="7059450"/>
            <a:ext cx="2686050" cy="1219200"/>
          </a:xfrm>
          <a:prstGeom prst="rect">
            <a:avLst/>
          </a:prstGeom>
        </p:spPr>
      </p:pic>
      <p:sp>
        <p:nvSpPr>
          <p:cNvPr id="6" name="Slide Number Placeholder 5"/>
          <p:cNvSpPr>
            <a:spLocks noGrp="1"/>
          </p:cNvSpPr>
          <p:nvPr>
            <p:ph type="sldNum" sz="quarter" idx="2"/>
          </p:nvPr>
        </p:nvSpPr>
        <p:spPr/>
        <p:txBody>
          <a:bodyPr/>
          <a:lstStyle/>
          <a:p>
            <a:pPr marL="0" marR="0" lvl="0" indent="0" algn="ctr" defTabSz="825482"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0" cap="none" spc="0" normalizeH="0" baseline="0" noProof="0">
                <a:ln>
                  <a:noFill/>
                </a:ln>
                <a:solidFill>
                  <a:srgbClr val="000000"/>
                </a:solidFill>
                <a:effectLst/>
                <a:uLnTx/>
                <a:uFillTx/>
                <a:latin typeface="Arial"/>
                <a:cs typeface="Calibri"/>
                <a:sym typeface="Helvetica Light"/>
              </a:rPr>
              <a:pPr marL="0" marR="0" lvl="0" indent="0" algn="ctr" defTabSz="825482" rtl="0" eaLnBrk="1" fontAlgn="auto" latinLnBrk="0" hangingPunct="0">
                <a:lnSpc>
                  <a:spcPct val="100000"/>
                </a:lnSpc>
                <a:spcBef>
                  <a:spcPts val="0"/>
                </a:spcBef>
                <a:spcAft>
                  <a:spcPts val="0"/>
                </a:spcAft>
                <a:buClrTx/>
                <a:buSzTx/>
                <a:buFontTx/>
                <a:buNone/>
                <a:tabLst/>
                <a:defRPr/>
              </a:pPr>
              <a:t>49</a:t>
            </a:fld>
            <a:endParaRPr kumimoji="0" lang="en-US" sz="2400" b="0" i="0" u="none" strike="noStrike" kern="0" cap="none" spc="0" normalizeH="0" baseline="0" noProof="0">
              <a:ln>
                <a:noFill/>
              </a:ln>
              <a:solidFill>
                <a:srgbClr val="000000"/>
              </a:solidFill>
              <a:effectLst/>
              <a:uLnTx/>
              <a:uFillTx/>
              <a:latin typeface="Arial"/>
              <a:cs typeface="Calibri"/>
              <a:sym typeface="Helvetica Light"/>
            </a:endParaRPr>
          </a:p>
        </p:txBody>
      </p:sp>
    </p:spTree>
    <p:extLst>
      <p:ext uri="{BB962C8B-B14F-4D97-AF65-F5344CB8AC3E}">
        <p14:creationId xmlns:p14="http://schemas.microsoft.com/office/powerpoint/2010/main" val="1552991746"/>
      </p:ext>
    </p:extLst>
  </p:cSld>
  <p:clrMapOvr>
    <a:masterClrMapping/>
  </p:clrMapOvr>
  <p:transition spd="slow">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67486" y="476017"/>
            <a:ext cx="18403954" cy="1131656"/>
          </a:xfrm>
        </p:spPr>
        <p:txBody>
          <a:bodyPr>
            <a:normAutofit/>
          </a:bodyPr>
          <a:lstStyle/>
          <a:p>
            <a:r>
              <a:rPr lang="en-US" altLang="en-US" sz="5400" b="1" dirty="0">
                <a:solidFill>
                  <a:srgbClr val="C00000"/>
                </a:solidFill>
                <a:ea typeface="Roboto" panose="02000000000000000000" pitchFamily="2" charset="0"/>
                <a:cs typeface="Roboto" panose="02000000000000000000" pitchFamily="2" charset="0"/>
              </a:rPr>
              <a:t>SOCIAL INSIGHT &amp; RECOMMENDATION</a:t>
            </a:r>
            <a:endParaRPr lang="en-US" sz="5400" b="1" dirty="0">
              <a:solidFill>
                <a:srgbClr val="C00000"/>
              </a:solidFill>
            </a:endParaRPr>
          </a:p>
        </p:txBody>
      </p:sp>
      <p:sp>
        <p:nvSpPr>
          <p:cNvPr id="4" name="Slide Number Placeholder 3"/>
          <p:cNvSpPr>
            <a:spLocks noGrp="1"/>
          </p:cNvSpPr>
          <p:nvPr>
            <p:ph type="sldNum" sz="quarter" idx="2"/>
          </p:nvPr>
        </p:nvSpPr>
        <p:spPr/>
        <p:txBody>
          <a:bodyPr/>
          <a:lstStyle/>
          <a:p>
            <a:fld id="{20752FB9-4AF5-4D02-92F1-114FA4C71F5B}" type="slidenum">
              <a:rPr lang="en-US" smtClean="0"/>
              <a:pPr/>
              <a:t>5</a:t>
            </a:fld>
            <a:endParaRPr lang="en-US" dirty="0"/>
          </a:p>
        </p:txBody>
      </p:sp>
      <p:graphicFrame>
        <p:nvGraphicFramePr>
          <p:cNvPr id="6" name="Table 5">
            <a:extLst>
              <a:ext uri="{FF2B5EF4-FFF2-40B4-BE49-F238E27FC236}">
                <a16:creationId xmlns:a16="http://schemas.microsoft.com/office/drawing/2014/main" id="{4EEB8ABC-BBDD-5240-A7B8-2901C40F82E3}"/>
              </a:ext>
            </a:extLst>
          </p:cNvPr>
          <p:cNvGraphicFramePr>
            <a:graphicFrameLocks noGrp="1"/>
          </p:cNvGraphicFramePr>
          <p:nvPr>
            <p:extLst>
              <p:ext uri="{D42A27DB-BD31-4B8C-83A1-F6EECF244321}">
                <p14:modId xmlns:p14="http://schemas.microsoft.com/office/powerpoint/2010/main" val="3059003782"/>
              </p:ext>
            </p:extLst>
          </p:nvPr>
        </p:nvGraphicFramePr>
        <p:xfrm>
          <a:off x="1057275" y="1802303"/>
          <a:ext cx="22142161" cy="10789785"/>
        </p:xfrm>
        <a:graphic>
          <a:graphicData uri="http://schemas.openxmlformats.org/drawingml/2006/table">
            <a:tbl>
              <a:tblPr firstRow="1" bandRow="1">
                <a:tableStyleId>{5940675A-B579-460E-94D1-54222C63F5DA}</a:tableStyleId>
              </a:tblPr>
              <a:tblGrid>
                <a:gridCol w="10977409">
                  <a:extLst>
                    <a:ext uri="{9D8B030D-6E8A-4147-A177-3AD203B41FA5}">
                      <a16:colId xmlns:a16="http://schemas.microsoft.com/office/drawing/2014/main" val="2082671199"/>
                    </a:ext>
                  </a:extLst>
                </a:gridCol>
                <a:gridCol w="11164752">
                  <a:extLst>
                    <a:ext uri="{9D8B030D-6E8A-4147-A177-3AD203B41FA5}">
                      <a16:colId xmlns:a16="http://schemas.microsoft.com/office/drawing/2014/main" val="3521545973"/>
                    </a:ext>
                  </a:extLst>
                </a:gridCol>
              </a:tblGrid>
              <a:tr h="644778">
                <a:tc>
                  <a:txBody>
                    <a:bodyPr/>
                    <a:lstStyle/>
                    <a:p>
                      <a:pPr algn="ctr"/>
                      <a:r>
                        <a:rPr lang="en-US" sz="3600" b="1" dirty="0">
                          <a:solidFill>
                            <a:schemeClr val="bg1"/>
                          </a:solidFill>
                          <a:latin typeface="Helvetica" panose="020B0604020202020204" pitchFamily="34" charset="0"/>
                          <a:cs typeface="Helvetica" panose="020B0604020202020204" pitchFamily="34" charset="0"/>
                        </a:rPr>
                        <a:t>Social Insight</a:t>
                      </a:r>
                    </a:p>
                  </a:txBody>
                  <a:tcPr anchor="ctr">
                    <a:lnL w="76200" cap="flat" cmpd="sng" algn="ctr">
                      <a:solidFill>
                        <a:schemeClr val="bg1"/>
                      </a:solidFill>
                      <a:prstDash val="solid"/>
                      <a:round/>
                      <a:headEnd type="none" w="med" len="med"/>
                      <a:tailEnd type="none" w="med" len="med"/>
                    </a:lnL>
                    <a:lnR w="76200" cap="flat" cmpd="sng" algn="ctr">
                      <a:solidFill>
                        <a:srgbClr val="CA3427"/>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A3427"/>
                    </a:solidFill>
                  </a:tcPr>
                </a:tc>
                <a:tc>
                  <a:txBody>
                    <a:bodyPr/>
                    <a:lstStyle/>
                    <a:p>
                      <a:pPr algn="ctr"/>
                      <a:r>
                        <a:rPr lang="en-US" sz="3600" b="1" dirty="0">
                          <a:solidFill>
                            <a:schemeClr val="bg1"/>
                          </a:solidFill>
                          <a:latin typeface="Helvetica" panose="020B0604020202020204" pitchFamily="34" charset="0"/>
                          <a:cs typeface="Helvetica" panose="020B0604020202020204" pitchFamily="34" charset="0"/>
                        </a:rPr>
                        <a:t>What – to – do </a:t>
                      </a:r>
                    </a:p>
                  </a:txBody>
                  <a:tcPr anchor="ctr">
                    <a:lnL w="76200" cap="flat" cmpd="sng" algn="ctr">
                      <a:solidFill>
                        <a:srgbClr val="CA3427"/>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A3427"/>
                    </a:solidFill>
                  </a:tcPr>
                </a:tc>
                <a:extLst>
                  <a:ext uri="{0D108BD9-81ED-4DB2-BD59-A6C34878D82A}">
                    <a16:rowId xmlns:a16="http://schemas.microsoft.com/office/drawing/2014/main" val="3233262353"/>
                  </a:ext>
                </a:extLst>
              </a:tr>
              <a:tr h="10145007">
                <a:tc>
                  <a:txBody>
                    <a:bodyPr/>
                    <a:lstStyle/>
                    <a:p>
                      <a:pPr algn="just"/>
                      <a:r>
                        <a:rPr lang="en-US" sz="3500" dirty="0">
                          <a:latin typeface="Arial" panose="020B0604020202020204" pitchFamily="34" charset="0"/>
                          <a:cs typeface="Arial" panose="020B0604020202020204" pitchFamily="34" charset="0"/>
                        </a:rPr>
                        <a:t>There</a:t>
                      </a:r>
                      <a:r>
                        <a:rPr lang="en-US" sz="3500" baseline="0" dirty="0">
                          <a:latin typeface="Arial" panose="020B0604020202020204" pitchFamily="34" charset="0"/>
                          <a:cs typeface="Arial" panose="020B0604020202020204" pitchFamily="34" charset="0"/>
                        </a:rPr>
                        <a:t> were</a:t>
                      </a:r>
                      <a:r>
                        <a:rPr lang="en-US" sz="3500" dirty="0">
                          <a:latin typeface="Arial" panose="020B0604020202020204" pitchFamily="34" charset="0"/>
                          <a:cs typeface="Arial" panose="020B0604020202020204" pitchFamily="34" charset="0"/>
                        </a:rPr>
                        <a:t> </a:t>
                      </a:r>
                      <a:r>
                        <a:rPr lang="en-US" sz="3500" dirty="0" smtClean="0">
                          <a:latin typeface="Arial" panose="020B0604020202020204" pitchFamily="34" charset="0"/>
                          <a:cs typeface="Arial" panose="020B0604020202020204" pitchFamily="34" charset="0"/>
                        </a:rPr>
                        <a:t>issues </a:t>
                      </a:r>
                      <a:r>
                        <a:rPr lang="en-US" sz="3500" dirty="0">
                          <a:latin typeface="Arial" panose="020B0604020202020204" pitchFamily="34" charset="0"/>
                          <a:cs typeface="Arial" panose="020B0604020202020204" pitchFamily="34" charset="0"/>
                        </a:rPr>
                        <a:t>raised </a:t>
                      </a:r>
                      <a:r>
                        <a:rPr lang="en-US" sz="3500" dirty="0" smtClean="0">
                          <a:latin typeface="Arial" panose="020B0604020202020204" pitchFamily="34" charset="0"/>
                          <a:cs typeface="Arial" panose="020B0604020202020204" pitchFamily="34" charset="0"/>
                        </a:rPr>
                        <a:t>mostly </a:t>
                      </a:r>
                      <a:r>
                        <a:rPr lang="en-US" sz="3500" dirty="0">
                          <a:latin typeface="Arial" panose="020B0604020202020204" pitchFamily="34" charset="0"/>
                          <a:cs typeface="Arial" panose="020B0604020202020204" pitchFamily="34" charset="0"/>
                        </a:rPr>
                        <a:t>by users during this period</a:t>
                      </a:r>
                      <a:endParaRPr lang="en-US" sz="35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endParaRPr>
                    </a:p>
                    <a:p>
                      <a:pPr marL="1196975" marR="0" lvl="3" indent="-5715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endPar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endParaRPr>
                    </a:p>
                    <a:p>
                      <a:pPr marL="625475" marR="0" lvl="3" indent="0" algn="just" defTabSz="825481"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endParaRPr>
                    </a:p>
                    <a:p>
                      <a:pPr marL="1196975" marR="0" lvl="3" indent="-5715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500" dirty="0" smtClean="0">
                          <a:latin typeface="Arial" panose="020B0604020202020204" pitchFamily="34" charset="0"/>
                          <a:cs typeface="Arial" panose="020B0604020202020204" pitchFamily="34" charset="0"/>
                        </a:rPr>
                        <a:t>Comments </a:t>
                      </a: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on the post about Nokia 7.2 and Nokia 2720 Flip on </a:t>
                      </a: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hlinkClick r:id="rId3"/>
                        </a:rPr>
                        <a:t>thegioididong.com</a:t>
                      </a: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  (</a:t>
                      </a: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hlinkClick r:id="rId4"/>
                        </a:rPr>
                        <a:t>Link</a:t>
                      </a: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 </a:t>
                      </a: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hlinkClick r:id="rId5"/>
                        </a:rPr>
                        <a:t>Link</a:t>
                      </a: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 </a:t>
                      </a:r>
                      <a:r>
                        <a:rPr lang="en-US" sz="35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These mentions mainly discussed about the function or the available of two products.</a:t>
                      </a:r>
                    </a:p>
                    <a:p>
                      <a:pPr marL="1196975" marR="0" lvl="3" indent="-5715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endPar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endParaRPr>
                    </a:p>
                    <a:p>
                      <a:pPr marL="1196975" marR="0" lvl="3" indent="-5715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A post on Facebook Page Nokia Mobile (</a:t>
                      </a: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hlinkClick r:id="rId6"/>
                        </a:rPr>
                        <a:t>Link</a:t>
                      </a: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 that </a:t>
                      </a:r>
                      <a:r>
                        <a:rPr lang="en-US" sz="35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attracted a large amount of interaction. Most, customers have good feedback </a:t>
                      </a: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on OS Upgrade or Brand (</a:t>
                      </a: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hlinkClick r:id="rId7"/>
                        </a:rPr>
                        <a:t>Link</a:t>
                      </a: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 </a:t>
                      </a: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hlinkClick r:id="rId8"/>
                        </a:rPr>
                        <a:t>Link</a:t>
                      </a: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 </a:t>
                      </a:r>
                      <a:r>
                        <a:rPr lang="en-US" sz="35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However, there are </a:t>
                      </a: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many </a:t>
                      </a:r>
                      <a:r>
                        <a:rPr lang="en-US" sz="35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negative feedbacks about </a:t>
                      </a: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Function and OS Upgrade too (</a:t>
                      </a: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hlinkClick r:id="rId9"/>
                        </a:rPr>
                        <a:t>Link</a:t>
                      </a: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 </a:t>
                      </a: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hlinkClick r:id="rId10"/>
                        </a:rPr>
                        <a:t>Link</a:t>
                      </a: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a:t>
                      </a:r>
                    </a:p>
                    <a:p>
                      <a:pPr marL="1196975" marR="0" lvl="3" indent="-57150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endPar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endParaRPr>
                    </a:p>
                  </a:txBody>
                  <a:tcPr>
                    <a:lnL w="76200" cap="flat" cmpd="sng" algn="ctr">
                      <a:solidFill>
                        <a:schemeClr val="bg1"/>
                      </a:solidFill>
                      <a:prstDash val="solid"/>
                      <a:round/>
                      <a:headEnd type="none" w="med" len="med"/>
                      <a:tailEnd type="none" w="med" len="med"/>
                    </a:lnL>
                    <a:lnR w="76200" cap="flat" cmpd="sng" algn="ctr">
                      <a:solidFill>
                        <a:srgbClr val="CA3427"/>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indent="0" algn="just">
                        <a:buFontTx/>
                        <a:buNone/>
                      </a:pPr>
                      <a:endParaRPr lang="en-US" sz="3500" dirty="0">
                        <a:latin typeface="Arial" panose="020B0604020202020204" pitchFamily="34" charset="0"/>
                        <a:cs typeface="Arial" panose="020B0604020202020204" pitchFamily="34" charset="0"/>
                      </a:endParaRPr>
                    </a:p>
                    <a:p>
                      <a:pPr marL="0" indent="0" algn="just">
                        <a:buFontTx/>
                        <a:buNone/>
                      </a:pPr>
                      <a:endParaRPr lang="en-US" sz="3500" dirty="0">
                        <a:latin typeface="Arial" panose="020B0604020202020204" pitchFamily="34" charset="0"/>
                        <a:cs typeface="Arial" panose="020B0604020202020204" pitchFamily="34" charset="0"/>
                      </a:endParaRPr>
                    </a:p>
                    <a:p>
                      <a:pPr marL="0" indent="0" algn="just">
                        <a:buFontTx/>
                        <a:buNone/>
                      </a:pPr>
                      <a:endParaRPr lang="en-US" sz="3500" dirty="0">
                        <a:latin typeface="Arial" panose="020B0604020202020204" pitchFamily="34" charset="0"/>
                        <a:cs typeface="Arial" panose="020B0604020202020204" pitchFamily="34" charset="0"/>
                      </a:endParaRPr>
                    </a:p>
                    <a:p>
                      <a:pPr marL="514350" indent="-514350" algn="just">
                        <a:buFont typeface="Wingdings" panose="05000000000000000000" pitchFamily="2" charset="2"/>
                        <a:buChar char="ü"/>
                      </a:pPr>
                      <a:endParaRPr lang="en-US" sz="35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endParaRPr>
                    </a:p>
                    <a:p>
                      <a:pPr marL="514350" indent="-514350" algn="just">
                        <a:buFont typeface="Wingdings" panose="05000000000000000000" pitchFamily="2" charset="2"/>
                        <a:buChar char="ü"/>
                      </a:pPr>
                      <a:r>
                        <a:rPr lang="en-US" sz="35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We </a:t>
                      </a: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should focus </a:t>
                      </a:r>
                      <a:r>
                        <a:rPr lang="en-US" sz="35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on the post product review and summarize strong points of product. So that, audience may have overview about product. </a:t>
                      </a:r>
                    </a:p>
                    <a:p>
                      <a:pPr marL="0" indent="0" algn="just">
                        <a:buFont typeface="Wingdings" panose="05000000000000000000" pitchFamily="2" charset="2"/>
                        <a:buNone/>
                      </a:pPr>
                      <a:endParaRPr lang="en-US" sz="35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endParaRPr>
                    </a:p>
                    <a:p>
                      <a:pPr marL="514350" marR="0" indent="-51435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500" b="0" i="0" u="none" strike="noStrike" cap="none" spc="0" baseline="0" dirty="0">
                          <a:ln>
                            <a:noFill/>
                          </a:ln>
                          <a:solidFill>
                            <a:schemeClr val="tx1"/>
                          </a:solidFill>
                          <a:effectLst/>
                          <a:uFillTx/>
                          <a:latin typeface="Arial" panose="020B0604020202020204" pitchFamily="34" charset="0"/>
                          <a:ea typeface="+mn-ea"/>
                          <a:cs typeface="Arial" panose="020B0604020202020204" pitchFamily="34" charset="0"/>
                          <a:sym typeface="Helvetica Light"/>
                        </a:rPr>
                        <a:t>We </a:t>
                      </a:r>
                      <a:r>
                        <a:rPr lang="en-US" sz="35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should focus </a:t>
                      </a:r>
                      <a:r>
                        <a:rPr lang="en-US" sz="3500" b="0" i="0" u="none" strike="noStrike" cap="none" spc="0" baseline="0" dirty="0">
                          <a:ln>
                            <a:noFill/>
                          </a:ln>
                          <a:solidFill>
                            <a:schemeClr val="tx1"/>
                          </a:solidFill>
                          <a:effectLst/>
                          <a:uFillTx/>
                          <a:latin typeface="Arial" panose="020B0604020202020204" pitchFamily="34" charset="0"/>
                          <a:ea typeface="+mn-ea"/>
                          <a:cs typeface="Arial" panose="020B0604020202020204" pitchFamily="34" charset="0"/>
                          <a:sym typeface="Helvetica Light"/>
                        </a:rPr>
                        <a:t>on providing customers with practical information, experience, </a:t>
                      </a:r>
                      <a:r>
                        <a:rPr lang="en-US" sz="3500" dirty="0" smtClean="0">
                          <a:latin typeface="Arial" panose="020B0604020202020204" pitchFamily="34" charset="0"/>
                          <a:cs typeface="Arial" panose="020B0604020202020204" pitchFamily="34" charset="0"/>
                        </a:rPr>
                        <a:t>feedback when using the newly launched Nokia 7.2</a:t>
                      </a:r>
                      <a:r>
                        <a:rPr lang="en-US" sz="3500" baseline="0" dirty="0" smtClean="0">
                          <a:latin typeface="Arial" panose="020B0604020202020204" pitchFamily="34" charset="0"/>
                          <a:cs typeface="Arial" panose="020B0604020202020204" pitchFamily="34" charset="0"/>
                        </a:rPr>
                        <a:t> and</a:t>
                      </a:r>
                      <a:r>
                        <a:rPr lang="en-US" sz="3500" dirty="0" smtClean="0">
                          <a:latin typeface="Arial" panose="020B0604020202020204" pitchFamily="34" charset="0"/>
                          <a:cs typeface="Arial" panose="020B0604020202020204" pitchFamily="34" charset="0"/>
                        </a:rPr>
                        <a:t> Nokia 2720 products to increase accessibility to customers.</a:t>
                      </a:r>
                    </a:p>
                    <a:p>
                      <a:pPr marL="514350" marR="0" indent="-51435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endPar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endParaRPr>
                    </a:p>
                    <a:p>
                      <a:pPr marL="514350" marR="0" indent="-514350" algn="just"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5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We should find solution for the new upgrade for OS in Nokia 8.1 to response to negative feedback of customers.</a:t>
                      </a:r>
                      <a:endParaRPr lang="en-US" sz="35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endParaRPr>
                    </a:p>
                  </a:txBody>
                  <a:tcPr>
                    <a:lnL w="76200" cap="flat" cmpd="sng" algn="ctr">
                      <a:solidFill>
                        <a:srgbClr val="CA3427"/>
                      </a:solidFill>
                      <a:prstDash val="solid"/>
                      <a:round/>
                      <a:headEnd type="none" w="med" len="med"/>
                      <a:tailEnd type="none" w="med" len="med"/>
                    </a:lnL>
                    <a:lnR w="76200" cap="flat" cmpd="sng" algn="ctr">
                      <a:solidFill>
                        <a:schemeClr val="bg1"/>
                      </a:solidFill>
                      <a:prstDash val="solid"/>
                      <a:round/>
                      <a:headEnd type="none" w="med" len="med"/>
                      <a:tailEnd type="none" w="med" len="med"/>
                    </a:lnR>
                    <a:lnT w="76200" cap="flat" cmpd="sng" algn="ctr">
                      <a:solidFill>
                        <a:schemeClr val="bg1"/>
                      </a:solidFill>
                      <a:prstDash val="solid"/>
                      <a:round/>
                      <a:headEnd type="none" w="med" len="med"/>
                      <a:tailEnd type="none" w="med" len="med"/>
                    </a:lnT>
                    <a:lnB w="762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85354741"/>
                  </a:ext>
                </a:extLst>
              </a:tr>
            </a:tbl>
          </a:graphicData>
        </a:graphic>
      </p:graphicFrame>
      <p:sp>
        <p:nvSpPr>
          <p:cNvPr id="3" name="TextBox 2"/>
          <p:cNvSpPr txBox="1"/>
          <p:nvPr/>
        </p:nvSpPr>
        <p:spPr>
          <a:xfrm>
            <a:off x="2373216" y="12185474"/>
            <a:ext cx="102657" cy="8720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5000" b="0" i="0" u="none" strike="noStrike" cap="none" spc="0" normalizeH="0" baseline="0" dirty="0">
              <a:ln>
                <a:noFill/>
              </a:ln>
              <a:solidFill>
                <a:srgbClr val="000000"/>
              </a:solidFill>
              <a:effectLst/>
              <a:uFillTx/>
              <a:latin typeface="+mn-lt"/>
              <a:ea typeface="+mn-ea"/>
              <a:cs typeface="+mn-cs"/>
              <a:sym typeface="Helvetica Light"/>
            </a:endParaRPr>
          </a:p>
        </p:txBody>
      </p:sp>
    </p:spTree>
    <p:extLst>
      <p:ext uri="{BB962C8B-B14F-4D97-AF65-F5344CB8AC3E}">
        <p14:creationId xmlns:p14="http://schemas.microsoft.com/office/powerpoint/2010/main" val="2921200216"/>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3" name="Shape 833"/>
          <p:cNvSpPr/>
          <p:nvPr/>
        </p:nvSpPr>
        <p:spPr>
          <a:xfrm>
            <a:off x="0" y="1929577"/>
            <a:ext cx="24384000" cy="9856846"/>
          </a:xfrm>
          <a:prstGeom prst="rect">
            <a:avLst/>
          </a:prstGeom>
          <a:gradFill flip="none" rotWithShape="1">
            <a:gsLst>
              <a:gs pos="0">
                <a:schemeClr val="accent2"/>
              </a:gs>
              <a:gs pos="100000">
                <a:schemeClr val="accent1"/>
              </a:gs>
            </a:gsLst>
            <a:lin ang="2700000" scaled="1"/>
            <a:tileRect/>
          </a:gradFill>
          <a:ln w="12700">
            <a:miter lim="400000"/>
          </a:ln>
        </p:spPr>
        <p:txBody>
          <a:bodyPr lIns="50799" tIns="50799" rIns="50799" bIns="50799" anchor="ctr"/>
          <a:lstStyle/>
          <a:p>
            <a:pPr>
              <a:defRPr sz="3200">
                <a:solidFill>
                  <a:srgbClr val="FFFFFF"/>
                </a:solidFill>
              </a:defRPr>
            </a:pPr>
            <a:endParaRPr dirty="0">
              <a:latin typeface="Calibri"/>
              <a:ea typeface="Calibri"/>
              <a:cs typeface="Calibri"/>
            </a:endParaRP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247" y="434566"/>
            <a:ext cx="7007969" cy="1121275"/>
          </a:xfrm>
          <a:prstGeom prst="rect">
            <a:avLst/>
          </a:prstGeom>
        </p:spPr>
      </p:pic>
      <p:sp>
        <p:nvSpPr>
          <p:cNvPr id="2" name="Rectangle 1"/>
          <p:cNvSpPr/>
          <p:nvPr/>
        </p:nvSpPr>
        <p:spPr>
          <a:xfrm>
            <a:off x="749808" y="5566998"/>
            <a:ext cx="12051792" cy="2092881"/>
          </a:xfrm>
          <a:prstGeom prst="rect">
            <a:avLst/>
          </a:prstGeom>
        </p:spPr>
        <p:txBody>
          <a:bodyPr wrap="square">
            <a:spAutoFit/>
          </a:bodyPr>
          <a:lstStyle/>
          <a:p>
            <a:pPr algn="l" eaLnBrk="1" hangingPunct="1"/>
            <a:r>
              <a:rPr lang="en-US" altLang="en-US" sz="8000" b="1" dirty="0">
                <a:solidFill>
                  <a:srgbClr val="FFFFFF"/>
                </a:solidFill>
                <a:ea typeface="Roboto" panose="02000000000000000000" pitchFamily="2" charset="0"/>
                <a:cs typeface="Roboto" panose="02000000000000000000" pitchFamily="2" charset="0"/>
              </a:rPr>
              <a:t>EXECUTIVE SUMMARY</a:t>
            </a:r>
          </a:p>
          <a:p>
            <a:pPr algn="l" eaLnBrk="1" hangingPunct="1"/>
            <a:r>
              <a:rPr lang="en-US" altLang="en-US" sz="5000" dirty="0">
                <a:solidFill>
                  <a:srgbClr val="FFFFFF"/>
                </a:solidFill>
                <a:ea typeface="Roboto" panose="02000000000000000000" pitchFamily="2" charset="0"/>
                <a:cs typeface="Roboto" panose="02000000000000000000" pitchFamily="2" charset="0"/>
              </a:rPr>
              <a:t>Research &amp; Solutions</a:t>
            </a:r>
          </a:p>
        </p:txBody>
      </p:sp>
      <p:sp>
        <p:nvSpPr>
          <p:cNvPr id="5" name="Slide Number Placeholder 4"/>
          <p:cNvSpPr>
            <a:spLocks noGrp="1"/>
          </p:cNvSpPr>
          <p:nvPr>
            <p:ph type="sldNum" sz="quarter" idx="2"/>
          </p:nvPr>
        </p:nvSpPr>
        <p:spPr/>
        <p:txBody>
          <a:bodyPr/>
          <a:lstStyle/>
          <a:p>
            <a:fld id="{86CB4B4D-7CA3-9044-876B-883B54F8677D}" type="slidenum">
              <a:rPr lang="en-US" smtClean="0"/>
              <a:t>6</a:t>
            </a:fld>
            <a:endParaRPr lang="en-US" dirty="0"/>
          </a:p>
        </p:txBody>
      </p:sp>
    </p:spTree>
    <p:extLst>
      <p:ext uri="{BB962C8B-B14F-4D97-AF65-F5344CB8AC3E}">
        <p14:creationId xmlns:p14="http://schemas.microsoft.com/office/powerpoint/2010/main" val="2311305686"/>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C73C90-4C42-D648-8012-35F298AC5A93}"/>
              </a:ext>
            </a:extLst>
          </p:cNvPr>
          <p:cNvSpPr>
            <a:spLocks noGrp="1"/>
          </p:cNvSpPr>
          <p:nvPr>
            <p:ph type="title"/>
          </p:nvPr>
        </p:nvSpPr>
        <p:spPr/>
        <p:txBody>
          <a:bodyPr anchor="b">
            <a:normAutofit/>
          </a:bodyPr>
          <a:lstStyle/>
          <a:p>
            <a:r>
              <a:rPr lang="en-US" altLang="en-US" sz="5400" b="1" dirty="0">
                <a:solidFill>
                  <a:srgbClr val="C00000"/>
                </a:solidFill>
                <a:ea typeface="Roboto" panose="02000000000000000000" pitchFamily="2" charset="0"/>
                <a:cs typeface="Roboto" panose="02000000000000000000" pitchFamily="2" charset="0"/>
              </a:rPr>
              <a:t>EXECUTIVE SUMMARY </a:t>
            </a:r>
            <a:endParaRPr lang="en-US" sz="5400" dirty="0"/>
          </a:p>
        </p:txBody>
      </p:sp>
      <p:sp>
        <p:nvSpPr>
          <p:cNvPr id="3" name="Slide Number Placeholder 2">
            <a:extLst>
              <a:ext uri="{FF2B5EF4-FFF2-40B4-BE49-F238E27FC236}">
                <a16:creationId xmlns:a16="http://schemas.microsoft.com/office/drawing/2014/main" id="{2A93F411-C4C4-1E40-885F-6B20FF4B85F3}"/>
              </a:ext>
            </a:extLst>
          </p:cNvPr>
          <p:cNvSpPr>
            <a:spLocks noGrp="1"/>
          </p:cNvSpPr>
          <p:nvPr>
            <p:ph type="sldNum" sz="quarter" idx="2"/>
          </p:nvPr>
        </p:nvSpPr>
        <p:spPr/>
        <p:txBody>
          <a:bodyPr/>
          <a:lstStyle/>
          <a:p>
            <a:fld id="{20752FB9-4AF5-4D02-92F1-114FA4C71F5B}" type="slidenum">
              <a:rPr lang="en-US" smtClean="0"/>
              <a:pPr/>
              <a:t>7</a:t>
            </a:fld>
            <a:endParaRPr lang="en-US" dirty="0"/>
          </a:p>
        </p:txBody>
      </p:sp>
      <p:graphicFrame>
        <p:nvGraphicFramePr>
          <p:cNvPr id="7" name="Table 6">
            <a:extLst>
              <a:ext uri="{FF2B5EF4-FFF2-40B4-BE49-F238E27FC236}">
                <a16:creationId xmlns:a16="http://schemas.microsoft.com/office/drawing/2014/main" id="{44F983B1-0503-DE44-A4FD-A1877B937FA4}"/>
              </a:ext>
            </a:extLst>
          </p:cNvPr>
          <p:cNvGraphicFramePr>
            <a:graphicFrameLocks noGrp="1"/>
          </p:cNvGraphicFramePr>
          <p:nvPr>
            <p:extLst>
              <p:ext uri="{D42A27DB-BD31-4B8C-83A1-F6EECF244321}">
                <p14:modId xmlns:p14="http://schemas.microsoft.com/office/powerpoint/2010/main" val="1041592159"/>
              </p:ext>
            </p:extLst>
          </p:nvPr>
        </p:nvGraphicFramePr>
        <p:xfrm>
          <a:off x="542924" y="1855694"/>
          <a:ext cx="23298153" cy="11603937"/>
        </p:xfrm>
        <a:graphic>
          <a:graphicData uri="http://schemas.openxmlformats.org/drawingml/2006/table">
            <a:tbl>
              <a:tblPr firstRow="1" bandRow="1">
                <a:tableStyleId>{5940675A-B579-460E-94D1-54222C63F5DA}</a:tableStyleId>
              </a:tblPr>
              <a:tblGrid>
                <a:gridCol w="6118156">
                  <a:extLst>
                    <a:ext uri="{9D8B030D-6E8A-4147-A177-3AD203B41FA5}">
                      <a16:colId xmlns:a16="http://schemas.microsoft.com/office/drawing/2014/main" val="1067854023"/>
                    </a:ext>
                  </a:extLst>
                </a:gridCol>
                <a:gridCol w="17179997">
                  <a:extLst>
                    <a:ext uri="{9D8B030D-6E8A-4147-A177-3AD203B41FA5}">
                      <a16:colId xmlns:a16="http://schemas.microsoft.com/office/drawing/2014/main" val="1602029669"/>
                    </a:ext>
                  </a:extLst>
                </a:gridCol>
              </a:tblGrid>
              <a:tr h="1288318">
                <a:tc>
                  <a:txBody>
                    <a:bodyPr/>
                    <a:lstStyle/>
                    <a:p>
                      <a:r>
                        <a:rPr lang="en-US" sz="4000" b="1" dirty="0">
                          <a:solidFill>
                            <a:schemeClr val="bg1"/>
                          </a:solidFill>
                        </a:rPr>
                        <a:t>OVERALL BRAND VOLUME</a:t>
                      </a:r>
                    </a:p>
                  </a:txBody>
                  <a:tcPr>
                    <a:lnL w="12700" cmpd="sng">
                      <a:noFill/>
                    </a:lnL>
                    <a:lnR w="12700"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C00000"/>
                    </a:solidFill>
                  </a:tcPr>
                </a:tc>
                <a:tc>
                  <a:txBody>
                    <a:bodyPr/>
                    <a:lstStyle/>
                    <a:p>
                      <a:r>
                        <a:rPr lang="en-US" altLang="en-US" sz="4000" b="1" dirty="0">
                          <a:solidFill>
                            <a:schemeClr val="bg1"/>
                          </a:solidFill>
                          <a:ea typeface="Roboto" panose="02000000000000000000" pitchFamily="2" charset="0"/>
                          <a:cs typeface="Roboto" panose="02000000000000000000" pitchFamily="2" charset="0"/>
                        </a:rPr>
                        <a:t>SENTIMENT PERFORMANCE</a:t>
                      </a:r>
                    </a:p>
                  </a:txBody>
                  <a:tcPr anchor="ctr">
                    <a:lnL w="12700" cap="flat" cmpd="sng" algn="ctr">
                      <a:no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95317571"/>
                  </a:ext>
                </a:extLst>
              </a:tr>
              <a:tr h="4373753">
                <a:tc rowSpan="3">
                  <a:txBody>
                    <a:bodyPr/>
                    <a:lstStyle/>
                    <a:p>
                      <a:endParaRPr lang="en-US" dirty="0"/>
                    </a:p>
                  </a:txBody>
                  <a:tcP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dirty="0"/>
                    </a:p>
                  </a:txBody>
                  <a:tcP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00100284"/>
                  </a:ext>
                </a:extLst>
              </a:tr>
              <a:tr h="798904">
                <a:tc vMerge="1">
                  <a:txBody>
                    <a:bodyPr/>
                    <a:lstStyle/>
                    <a:p>
                      <a:endParaRPr lang="en-US" dirty="0"/>
                    </a:p>
                  </a:txBody>
                  <a:tcPr/>
                </a:tc>
                <a:tc>
                  <a:txBody>
                    <a:bodyPr/>
                    <a:lstStyle/>
                    <a:p>
                      <a:r>
                        <a:rPr lang="en-US" sz="4000" b="1" dirty="0">
                          <a:solidFill>
                            <a:schemeClr val="bg1"/>
                          </a:solidFill>
                        </a:rPr>
                        <a:t>WHAT MAKE UP VOLUME</a:t>
                      </a:r>
                    </a:p>
                  </a:txBody>
                  <a:tcPr anchor="ct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1423376491"/>
                  </a:ext>
                </a:extLst>
              </a:tr>
              <a:tr h="4404248">
                <a:tc vMerge="1">
                  <a:txBody>
                    <a:bodyPr/>
                    <a:lstStyle/>
                    <a:p>
                      <a:endParaRPr lang="en-US" dirty="0"/>
                    </a:p>
                  </a:txBody>
                  <a:tcPr/>
                </a:tc>
                <a:tc>
                  <a:txBody>
                    <a:bodyPr/>
                    <a:lstStyle/>
                    <a:p>
                      <a:pPr marL="457200" indent="-457200" algn="l">
                        <a:buFont typeface="Wingdings" panose="05000000000000000000" pitchFamily="2" charset="2"/>
                        <a:buChar char="ü"/>
                      </a:pPr>
                      <a:r>
                        <a:rPr lang="en-US" sz="3000" dirty="0">
                          <a:latin typeface="Arial" panose="020B0604020202020204" pitchFamily="34" charset="0"/>
                          <a:cs typeface="Arial" panose="020B0604020202020204" pitchFamily="34" charset="0"/>
                        </a:rPr>
                        <a:t>Major</a:t>
                      </a:r>
                      <a:r>
                        <a:rPr lang="en-US" sz="3000" baseline="0" dirty="0">
                          <a:latin typeface="Arial" panose="020B0604020202020204" pitchFamily="34" charset="0"/>
                          <a:cs typeface="Arial" panose="020B0604020202020204" pitchFamily="34" charset="0"/>
                        </a:rPr>
                        <a:t> </a:t>
                      </a:r>
                      <a:r>
                        <a:rPr lang="en-US" sz="3000" dirty="0">
                          <a:solidFill>
                            <a:schemeClr val="tx1"/>
                          </a:solidFill>
                          <a:latin typeface="Arial" panose="020B0604020202020204" pitchFamily="34" charset="0"/>
                          <a:cs typeface="Arial" panose="020B0604020202020204" pitchFamily="34" charset="0"/>
                        </a:rPr>
                        <a:t>mention</a:t>
                      </a:r>
                      <a:r>
                        <a:rPr lang="en-US" sz="3000" baseline="0" dirty="0">
                          <a:solidFill>
                            <a:schemeClr val="tx1"/>
                          </a:solidFill>
                          <a:latin typeface="Arial" panose="020B0604020202020204" pitchFamily="34" charset="0"/>
                          <a:cs typeface="Arial" panose="020B0604020202020204" pitchFamily="34" charset="0"/>
                        </a:rPr>
                        <a:t> generators were:</a:t>
                      </a:r>
                    </a:p>
                    <a:p>
                      <a:pPr marL="1152525" indent="-571500" algn="l">
                        <a:buFont typeface="Wingdings" pitchFamily="2" charset="2"/>
                        <a:buChar char="§"/>
                      </a:pPr>
                      <a:r>
                        <a:rPr lang="en-US" sz="3000" i="1" baseline="0" dirty="0">
                          <a:solidFill>
                            <a:schemeClr val="tx1"/>
                          </a:solidFill>
                          <a:latin typeface="Arial" panose="020B0604020202020204" pitchFamily="34" charset="0"/>
                          <a:cs typeface="Arial" panose="020B0604020202020204" pitchFamily="34" charset="0"/>
                        </a:rPr>
                        <a:t>Ecommerce (</a:t>
                      </a:r>
                      <a:r>
                        <a:rPr lang="en-US" sz="3000" i="1" baseline="0" dirty="0">
                          <a:solidFill>
                            <a:schemeClr val="tx1"/>
                          </a:solidFill>
                          <a:latin typeface="Arial" panose="020B0604020202020204" pitchFamily="34" charset="0"/>
                          <a:cs typeface="Arial" panose="020B0604020202020204" pitchFamily="34" charset="0"/>
                          <a:hlinkClick r:id="rId3"/>
                        </a:rPr>
                        <a:t>thegioididong</a:t>
                      </a:r>
                      <a:r>
                        <a:rPr lang="en-US" sz="3000" b="0" i="1"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 </a:t>
                      </a:r>
                      <a:r>
                        <a:rPr lang="en-US" sz="3000" b="0" i="1" u="none" strike="noStrike" cap="none" spc="0" baseline="0" dirty="0" err="1" smtClean="0">
                          <a:ln>
                            <a:noFill/>
                          </a:ln>
                          <a:solidFill>
                            <a:schemeClr val="tx1"/>
                          </a:solidFill>
                          <a:uFillTx/>
                          <a:latin typeface="Arial" panose="020B0604020202020204" pitchFamily="34" charset="0"/>
                          <a:ea typeface="+mn-ea"/>
                          <a:cs typeface="Arial" panose="020B0604020202020204" pitchFamily="34" charset="0"/>
                          <a:sym typeface="Helvetica Light"/>
                          <a:hlinkClick r:id="rId4"/>
                        </a:rPr>
                        <a:t>fptshop</a:t>
                      </a:r>
                      <a:r>
                        <a:rPr lang="en-US" sz="3000" i="1" baseline="0" dirty="0" smtClean="0">
                          <a:solidFill>
                            <a:schemeClr val="tx1"/>
                          </a:solidFill>
                          <a:latin typeface="Arial" panose="020B0604020202020204" pitchFamily="34" charset="0"/>
                          <a:cs typeface="Arial" panose="020B0604020202020204" pitchFamily="34" charset="0"/>
                        </a:rPr>
                        <a:t>)</a:t>
                      </a:r>
                      <a:endParaRPr lang="en-US" sz="3000" i="1" baseline="0" dirty="0">
                        <a:solidFill>
                          <a:schemeClr val="tx1"/>
                        </a:solidFill>
                        <a:latin typeface="Arial" panose="020B0604020202020204" pitchFamily="34" charset="0"/>
                        <a:cs typeface="Arial" panose="020B0604020202020204" pitchFamily="34" charset="0"/>
                      </a:endParaRPr>
                    </a:p>
                    <a:p>
                      <a:pPr marL="1152525" marR="0" indent="-571500" algn="l" defTabSz="825481" rtl="0" eaLnBrk="1" fontAlgn="auto" latinLnBrk="0" hangingPunct="1">
                        <a:lnSpc>
                          <a:spcPct val="100000"/>
                        </a:lnSpc>
                        <a:spcBef>
                          <a:spcPts val="0"/>
                        </a:spcBef>
                        <a:spcAft>
                          <a:spcPts val="0"/>
                        </a:spcAft>
                        <a:buClrTx/>
                        <a:buSzTx/>
                        <a:buFont typeface="Wingdings" pitchFamily="2" charset="2"/>
                        <a:buChar char="§"/>
                        <a:tabLst/>
                        <a:defRPr/>
                      </a:pPr>
                      <a:r>
                        <a:rPr lang="en-US" sz="3000" i="1" baseline="0" dirty="0">
                          <a:solidFill>
                            <a:schemeClr val="tx1"/>
                          </a:solidFill>
                          <a:latin typeface="Arial" panose="020B0604020202020204" pitchFamily="34" charset="0"/>
                          <a:cs typeface="Arial" panose="020B0604020202020204" pitchFamily="34" charset="0"/>
                        </a:rPr>
                        <a:t>Facebook (</a:t>
                      </a:r>
                      <a:r>
                        <a:rPr lang="en-US" sz="3000" i="1" baseline="0" dirty="0">
                          <a:solidFill>
                            <a:schemeClr val="tx1"/>
                          </a:solidFill>
                          <a:latin typeface="Arial" panose="020B0604020202020204" pitchFamily="34" charset="0"/>
                          <a:cs typeface="Arial" panose="020B0604020202020204" pitchFamily="34" charset="0"/>
                          <a:hlinkClick r:id="rId5"/>
                        </a:rPr>
                        <a:t>Nokia Mobile</a:t>
                      </a:r>
                      <a:r>
                        <a:rPr lang="en-US" sz="3000" b="0" i="1"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rPr>
                        <a:t>, </a:t>
                      </a:r>
                      <a:r>
                        <a:rPr lang="en-US" sz="3000" b="0" i="1"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hlinkClick r:id="rId6"/>
                        </a:rPr>
                        <a:t>Vật Vờ Studio</a:t>
                      </a:r>
                      <a:r>
                        <a:rPr lang="en-US" sz="3000" b="0" i="1"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 </a:t>
                      </a:r>
                      <a:r>
                        <a:rPr lang="en-US" sz="3000" i="1" baseline="0" dirty="0" smtClean="0">
                          <a:solidFill>
                            <a:schemeClr val="tx1"/>
                          </a:solidFill>
                          <a:latin typeface="Arial" panose="020B0604020202020204" pitchFamily="34" charset="0"/>
                          <a:cs typeface="Arial" panose="020B0604020202020204" pitchFamily="34" charset="0"/>
                          <a:hlinkClick r:id="rId7"/>
                        </a:rPr>
                        <a:t>Tinh tế Fanpage</a:t>
                      </a:r>
                      <a:r>
                        <a:rPr lang="en-US" sz="3000" i="1" baseline="0" dirty="0" smtClean="0">
                          <a:solidFill>
                            <a:schemeClr val="tx1"/>
                          </a:solidFill>
                          <a:latin typeface="Arial" panose="020B0604020202020204" pitchFamily="34" charset="0"/>
                          <a:cs typeface="Arial" panose="020B0604020202020204" pitchFamily="34" charset="0"/>
                        </a:rPr>
                        <a:t>)</a:t>
                      </a:r>
                      <a:endParaRPr lang="en-US" sz="3000" i="1" baseline="0" dirty="0">
                        <a:solidFill>
                          <a:schemeClr val="tx1"/>
                        </a:solidFill>
                        <a:latin typeface="Arial" panose="020B0604020202020204" pitchFamily="34" charset="0"/>
                        <a:cs typeface="Arial" panose="020B0604020202020204" pitchFamily="34" charset="0"/>
                      </a:endParaRPr>
                    </a:p>
                    <a:p>
                      <a:pPr marL="1152525" indent="-571500" algn="l">
                        <a:buFont typeface="Wingdings" pitchFamily="2" charset="2"/>
                        <a:buChar char="§"/>
                      </a:pPr>
                      <a:r>
                        <a:rPr lang="en-US" sz="3000" i="1" baseline="0" dirty="0">
                          <a:solidFill>
                            <a:schemeClr val="tx1"/>
                          </a:solidFill>
                          <a:latin typeface="Arial" panose="020B0604020202020204" pitchFamily="34" charset="0"/>
                          <a:cs typeface="Arial" panose="020B0604020202020204" pitchFamily="34" charset="0"/>
                        </a:rPr>
                        <a:t>Forum (</a:t>
                      </a:r>
                      <a:r>
                        <a:rPr lang="en-US" sz="3000" i="1" baseline="0" dirty="0" smtClean="0">
                          <a:solidFill>
                            <a:schemeClr val="tx1"/>
                          </a:solidFill>
                          <a:latin typeface="Arial" panose="020B0604020202020204" pitchFamily="34" charset="0"/>
                          <a:cs typeface="Arial" panose="020B0604020202020204" pitchFamily="34" charset="0"/>
                          <a:hlinkClick r:id="rId8"/>
                        </a:rPr>
                        <a:t>tinhte.vn</a:t>
                      </a:r>
                      <a:r>
                        <a:rPr lang="en-US" sz="3000" b="0" i="1"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a:t>
                      </a:r>
                    </a:p>
                    <a:p>
                      <a:pPr marL="1152525" indent="-571500" algn="l">
                        <a:buFont typeface="Wingdings" pitchFamily="2" charset="2"/>
                        <a:buChar char="§"/>
                      </a:pPr>
                      <a:r>
                        <a:rPr lang="en-US" sz="3000" i="1" baseline="0" dirty="0" smtClean="0">
                          <a:solidFill>
                            <a:schemeClr val="tx1"/>
                          </a:solidFill>
                          <a:latin typeface="Arial" panose="020B0604020202020204" pitchFamily="34" charset="0"/>
                          <a:cs typeface="Arial" panose="020B0604020202020204" pitchFamily="34" charset="0"/>
                        </a:rPr>
                        <a:t>Youtube (</a:t>
                      </a:r>
                      <a:r>
                        <a:rPr lang="en-US" sz="3000" i="1" baseline="0" dirty="0" smtClean="0">
                          <a:solidFill>
                            <a:schemeClr val="tx1"/>
                          </a:solidFill>
                          <a:latin typeface="Arial" panose="020B0604020202020204" pitchFamily="34" charset="0"/>
                          <a:cs typeface="Arial" panose="020B0604020202020204" pitchFamily="34" charset="0"/>
                          <a:hlinkClick r:id="rId9"/>
                        </a:rPr>
                        <a:t>Dương Dê</a:t>
                      </a:r>
                      <a:r>
                        <a:rPr lang="en-US" sz="3000" i="1" baseline="0" dirty="0" smtClean="0">
                          <a:solidFill>
                            <a:schemeClr val="tx1"/>
                          </a:solidFill>
                          <a:latin typeface="Arial" panose="020B0604020202020204" pitchFamily="34" charset="0"/>
                          <a:cs typeface="Arial" panose="020B0604020202020204" pitchFamily="34" charset="0"/>
                        </a:rPr>
                        <a:t>, </a:t>
                      </a:r>
                      <a:r>
                        <a:rPr lang="en-US" sz="3000" i="1" baseline="0" dirty="0" smtClean="0">
                          <a:solidFill>
                            <a:schemeClr val="tx1"/>
                          </a:solidFill>
                          <a:latin typeface="Arial" panose="020B0604020202020204" pitchFamily="34" charset="0"/>
                          <a:cs typeface="Arial" panose="020B0604020202020204" pitchFamily="34" charset="0"/>
                          <a:hlinkClick r:id="rId10"/>
                        </a:rPr>
                        <a:t>Tony Phùng Studio</a:t>
                      </a:r>
                      <a:r>
                        <a:rPr lang="en-US" sz="3000" i="1" baseline="0" dirty="0" smtClean="0">
                          <a:solidFill>
                            <a:schemeClr val="tx1"/>
                          </a:solidFill>
                          <a:latin typeface="Arial" panose="020B0604020202020204" pitchFamily="34" charset="0"/>
                          <a:cs typeface="Arial" panose="020B0604020202020204" pitchFamily="34" charset="0"/>
                        </a:rPr>
                        <a:t>, </a:t>
                      </a:r>
                      <a:r>
                        <a:rPr lang="en-US" sz="3000" i="1" baseline="0" dirty="0" smtClean="0">
                          <a:solidFill>
                            <a:schemeClr val="tx1"/>
                          </a:solidFill>
                          <a:latin typeface="Arial" panose="020B0604020202020204" pitchFamily="34" charset="0"/>
                          <a:cs typeface="Arial" panose="020B0604020202020204" pitchFamily="34" charset="0"/>
                          <a:hlinkClick r:id="rId11"/>
                        </a:rPr>
                        <a:t>ĐAM MÊ CÔNG NGHỆ</a:t>
                      </a:r>
                      <a:r>
                        <a:rPr lang="en-US" sz="3000" i="1" baseline="0" dirty="0" smtClean="0">
                          <a:solidFill>
                            <a:schemeClr val="tx1"/>
                          </a:solidFill>
                          <a:latin typeface="Arial" panose="020B0604020202020204" pitchFamily="34" charset="0"/>
                          <a:cs typeface="Arial" panose="020B0604020202020204" pitchFamily="34" charset="0"/>
                        </a:rPr>
                        <a:t>)</a:t>
                      </a:r>
                      <a:endParaRPr lang="en-US" sz="3000" i="0" baseline="0" dirty="0">
                        <a:solidFill>
                          <a:schemeClr val="tx1"/>
                        </a:solidFill>
                        <a:latin typeface="Arial" panose="020B0604020202020204" pitchFamily="34" charset="0"/>
                        <a:cs typeface="Arial" panose="020B0604020202020204" pitchFamily="34" charset="0"/>
                      </a:endParaRPr>
                    </a:p>
                    <a:p>
                      <a:pPr marL="504825" marR="0" lvl="3" indent="-504825"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In this current period, Nokia has no </a:t>
                      </a:r>
                      <a:r>
                        <a:rPr lang="en-US" sz="3000" b="0" i="0" u="none" strike="noStrike" cap="none" spc="0" baseline="0" dirty="0" err="1">
                          <a:ln>
                            <a:noFill/>
                          </a:ln>
                          <a:solidFill>
                            <a:schemeClr val="tx1"/>
                          </a:solidFill>
                          <a:effectLst/>
                          <a:uFillTx/>
                          <a:latin typeface="Arial" panose="020B0604020202020204" pitchFamily="34" charset="0"/>
                          <a:ea typeface="+mn-ea"/>
                          <a:cs typeface="Arial" panose="020B0604020202020204" pitchFamily="34" charset="0"/>
                          <a:sym typeface="Helvetica Light"/>
                        </a:rPr>
                        <a:t>minigame</a:t>
                      </a:r>
                      <a:r>
                        <a:rPr lang="en-US" sz="3000" b="0" i="0" u="none" strike="noStrike" cap="none" spc="0" baseline="0" dirty="0">
                          <a:ln>
                            <a:noFill/>
                          </a:ln>
                          <a:solidFill>
                            <a:schemeClr val="tx1"/>
                          </a:solidFill>
                          <a:effectLst/>
                          <a:uFillTx/>
                          <a:latin typeface="Arial" panose="020B0604020202020204" pitchFamily="34" charset="0"/>
                          <a:ea typeface="+mn-ea"/>
                          <a:cs typeface="Arial" panose="020B0604020202020204" pitchFamily="34" charset="0"/>
                          <a:sym typeface="Helvetica Light"/>
                        </a:rPr>
                        <a:t> </a:t>
                      </a: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operation. </a:t>
                      </a:r>
                    </a:p>
                    <a:p>
                      <a:pPr marL="504825" marR="0" lvl="3" indent="-504825"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0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Overall, </a:t>
                      </a: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positive mentions are about Function and Performance of Nokia 7.2, Function and Design of Nokia 2720 Flip, Function and </a:t>
                      </a:r>
                      <a:r>
                        <a:rPr lang="en-US" sz="3000" b="0" i="0" u="none" strike="noStrike" cap="none" spc="0" baseline="0" dirty="0" err="1" smtClean="0">
                          <a:ln>
                            <a:noFill/>
                          </a:ln>
                          <a:solidFill>
                            <a:schemeClr val="tx1"/>
                          </a:solidFill>
                          <a:effectLst/>
                          <a:uFillTx/>
                          <a:latin typeface="Arial" panose="020B0604020202020204" pitchFamily="34" charset="0"/>
                          <a:ea typeface="+mn-ea"/>
                          <a:cs typeface="Arial" panose="020B0604020202020204" pitchFamily="34" charset="0"/>
                          <a:sym typeface="Helvetica Light"/>
                        </a:rPr>
                        <a:t>OS_Upgrade</a:t>
                      </a: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 of Nokia 8.1, and Brand and Design of Nokia Brand. </a:t>
                      </a:r>
                    </a:p>
                    <a:p>
                      <a:pPr marL="504825" marR="0" lvl="3" indent="-504825" algn="l" defTabSz="825481" rtl="0" eaLnBrk="1" fontAlgn="auto" latinLnBrk="0" hangingPunct="1">
                        <a:lnSpc>
                          <a:spcPct val="100000"/>
                        </a:lnSpc>
                        <a:spcBef>
                          <a:spcPts val="0"/>
                        </a:spcBef>
                        <a:spcAft>
                          <a:spcPts val="0"/>
                        </a:spcAft>
                        <a:buClrTx/>
                        <a:buSzTx/>
                        <a:buFont typeface="Wingdings" panose="05000000000000000000" pitchFamily="2" charset="2"/>
                        <a:buChar char="ü"/>
                        <a:tabLst/>
                        <a:defRPr/>
                      </a:pPr>
                      <a:r>
                        <a:rPr lang="en-US" sz="3000" b="0" i="0" u="none" strike="noStrike" cap="none" spc="0" baseline="0" dirty="0" smtClean="0">
                          <a:ln>
                            <a:noFill/>
                          </a:ln>
                          <a:solidFill>
                            <a:schemeClr val="tx1"/>
                          </a:solidFill>
                          <a:uFillTx/>
                          <a:latin typeface="Arial" panose="020B0604020202020204" pitchFamily="34" charset="0"/>
                          <a:ea typeface="+mn-ea"/>
                          <a:cs typeface="Arial" panose="020B0604020202020204" pitchFamily="34" charset="0"/>
                          <a:sym typeface="Helvetica Light"/>
                        </a:rPr>
                        <a:t>Negative </a:t>
                      </a: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mentions are about Function and Hardware of Nokia 7.2, Function and Price of Nokia 2720 Flip, Function and </a:t>
                      </a:r>
                      <a:r>
                        <a:rPr lang="en-US" sz="3000" b="0" i="0" u="none" strike="noStrike" cap="none" spc="0" baseline="0" dirty="0" err="1" smtClean="0">
                          <a:ln>
                            <a:noFill/>
                          </a:ln>
                          <a:solidFill>
                            <a:schemeClr val="tx1"/>
                          </a:solidFill>
                          <a:effectLst/>
                          <a:uFillTx/>
                          <a:latin typeface="Arial" panose="020B0604020202020204" pitchFamily="34" charset="0"/>
                          <a:ea typeface="+mn-ea"/>
                          <a:cs typeface="Arial" panose="020B0604020202020204" pitchFamily="34" charset="0"/>
                          <a:sym typeface="Helvetica Light"/>
                        </a:rPr>
                        <a:t>OS_Upgrage</a:t>
                      </a:r>
                      <a:r>
                        <a:rPr lang="en-US" sz="3000" b="0" i="0" u="none" strike="noStrike" cap="none" spc="0" baseline="0" dirty="0" smtClean="0">
                          <a:ln>
                            <a:noFill/>
                          </a:ln>
                          <a:solidFill>
                            <a:schemeClr val="tx1"/>
                          </a:solidFill>
                          <a:effectLst/>
                          <a:uFillTx/>
                          <a:latin typeface="Arial" panose="020B0604020202020204" pitchFamily="34" charset="0"/>
                          <a:ea typeface="+mn-ea"/>
                          <a:cs typeface="Arial" panose="020B0604020202020204" pitchFamily="34" charset="0"/>
                          <a:sym typeface="Helvetica Light"/>
                        </a:rPr>
                        <a:t> of Nokia 8.1, and Price and Software of Nokia Brand.</a:t>
                      </a:r>
                      <a:endParaRPr lang="en-US" sz="3000" b="0" i="0" u="none" strike="noStrike" cap="none" spc="0" baseline="0" dirty="0">
                        <a:ln>
                          <a:noFill/>
                        </a:ln>
                        <a:solidFill>
                          <a:schemeClr val="tx1"/>
                        </a:solidFill>
                        <a:uFillTx/>
                        <a:latin typeface="Arial" panose="020B0604020202020204" pitchFamily="34" charset="0"/>
                        <a:ea typeface="+mn-ea"/>
                        <a:cs typeface="Arial" panose="020B0604020202020204" pitchFamily="34" charset="0"/>
                        <a:sym typeface="Helvetica Light"/>
                      </a:endParaRPr>
                    </a:p>
                  </a:txBody>
                  <a:tcPr>
                    <a:lnL w="12700" cap="flat" cmpd="sng" algn="ctr">
                      <a:solidFill>
                        <a:schemeClr val="tx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699786536"/>
                  </a:ext>
                </a:extLst>
              </a:tr>
            </a:tbl>
          </a:graphicData>
        </a:graphic>
      </p:graphicFrame>
      <p:graphicFrame>
        <p:nvGraphicFramePr>
          <p:cNvPr id="8" name="Chart 7">
            <a:extLst>
              <a:ext uri="{FF2B5EF4-FFF2-40B4-BE49-F238E27FC236}">
                <a16:creationId xmlns:a16="http://schemas.microsoft.com/office/drawing/2014/main" id="{90556F50-74AE-D744-B229-5E901E6B9825}"/>
              </a:ext>
            </a:extLst>
          </p:cNvPr>
          <p:cNvGraphicFramePr/>
          <p:nvPr>
            <p:extLst>
              <p:ext uri="{D42A27DB-BD31-4B8C-83A1-F6EECF244321}">
                <p14:modId xmlns:p14="http://schemas.microsoft.com/office/powerpoint/2010/main" val="639831130"/>
              </p:ext>
            </p:extLst>
          </p:nvPr>
        </p:nvGraphicFramePr>
        <p:xfrm>
          <a:off x="542923" y="2916200"/>
          <a:ext cx="5042331" cy="4880374"/>
        </p:xfrm>
        <a:graphic>
          <a:graphicData uri="http://schemas.openxmlformats.org/drawingml/2006/chart">
            <c:chart xmlns:c="http://schemas.openxmlformats.org/drawingml/2006/chart" xmlns:r="http://schemas.openxmlformats.org/officeDocument/2006/relationships" r:id="rId12"/>
          </a:graphicData>
        </a:graphic>
      </p:graphicFrame>
      <p:graphicFrame>
        <p:nvGraphicFramePr>
          <p:cNvPr id="9" name="Chart 8">
            <a:extLst>
              <a:ext uri="{FF2B5EF4-FFF2-40B4-BE49-F238E27FC236}">
                <a16:creationId xmlns:a16="http://schemas.microsoft.com/office/drawing/2014/main" id="{E229DB51-D96C-CB4A-860B-882556B18158}"/>
              </a:ext>
            </a:extLst>
          </p:cNvPr>
          <p:cNvGraphicFramePr/>
          <p:nvPr>
            <p:extLst>
              <p:ext uri="{D42A27DB-BD31-4B8C-83A1-F6EECF244321}">
                <p14:modId xmlns:p14="http://schemas.microsoft.com/office/powerpoint/2010/main" val="2279515775"/>
              </p:ext>
            </p:extLst>
          </p:nvPr>
        </p:nvGraphicFramePr>
        <p:xfrm>
          <a:off x="542923" y="7796574"/>
          <a:ext cx="5408245" cy="3832868"/>
        </p:xfrm>
        <a:graphic>
          <a:graphicData uri="http://schemas.openxmlformats.org/drawingml/2006/chart">
            <c:chart xmlns:c="http://schemas.openxmlformats.org/drawingml/2006/chart" xmlns:r="http://schemas.openxmlformats.org/officeDocument/2006/relationships" r:id="rId13"/>
          </a:graphicData>
        </a:graphic>
      </p:graphicFrame>
      <p:sp>
        <p:nvSpPr>
          <p:cNvPr id="10" name="TextBox 9">
            <a:extLst>
              <a:ext uri="{FF2B5EF4-FFF2-40B4-BE49-F238E27FC236}">
                <a16:creationId xmlns:a16="http://schemas.microsoft.com/office/drawing/2014/main" id="{EA354A4A-D66F-0748-9B27-31F8EF5AB631}"/>
              </a:ext>
            </a:extLst>
          </p:cNvPr>
          <p:cNvSpPr txBox="1"/>
          <p:nvPr/>
        </p:nvSpPr>
        <p:spPr>
          <a:xfrm>
            <a:off x="854650" y="11806253"/>
            <a:ext cx="4270400"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kumimoji="0" lang="en-US" sz="2000" b="1" i="0" u="none" strike="noStrike" cap="none" spc="0" normalizeH="0" baseline="0" dirty="0">
                <a:ln>
                  <a:noFill/>
                </a:ln>
                <a:solidFill>
                  <a:srgbClr val="000000"/>
                </a:solidFill>
                <a:effectLst/>
                <a:uFillTx/>
                <a:sym typeface="Helvetica Light"/>
              </a:rPr>
              <a:t>EM</a:t>
            </a:r>
            <a:r>
              <a:rPr kumimoji="0" lang="en-US" sz="2000" b="0" i="0" u="none" strike="noStrike" cap="none" spc="0" normalizeH="0" baseline="0" dirty="0">
                <a:ln>
                  <a:noFill/>
                </a:ln>
                <a:solidFill>
                  <a:srgbClr val="000000"/>
                </a:solidFill>
                <a:effectLst/>
                <a:uFillTx/>
                <a:sym typeface="Helvetica Light"/>
              </a:rPr>
              <a:t> = Exclude </a:t>
            </a:r>
            <a:r>
              <a:rPr kumimoji="0" lang="en-US" sz="2000" b="0" i="0" u="none" strike="noStrike" cap="none" spc="0" normalizeH="0" baseline="0" dirty="0" err="1">
                <a:ln>
                  <a:noFill/>
                </a:ln>
                <a:solidFill>
                  <a:srgbClr val="000000"/>
                </a:solidFill>
                <a:effectLst/>
                <a:uFillTx/>
                <a:sym typeface="Helvetica Light"/>
              </a:rPr>
              <a:t>Minigame</a:t>
            </a:r>
            <a:r>
              <a:rPr lang="en-US" sz="2000" dirty="0"/>
              <a:t>		</a:t>
            </a:r>
          </a:p>
          <a:p>
            <a:pPr marL="0" marR="0" indent="0" algn="l" defTabSz="825500" rtl="0" fontAlgn="auto" latinLnBrk="0" hangingPunct="0">
              <a:lnSpc>
                <a:spcPct val="100000"/>
              </a:lnSpc>
              <a:spcBef>
                <a:spcPts val="0"/>
              </a:spcBef>
              <a:spcAft>
                <a:spcPts val="0"/>
              </a:spcAft>
              <a:buClrTx/>
              <a:buSzTx/>
              <a:buFontTx/>
              <a:buNone/>
              <a:tabLst/>
            </a:pPr>
            <a:r>
              <a:rPr kumimoji="0" lang="en-US" sz="2000" b="1" i="0" u="none" strike="noStrike" cap="none" spc="0" normalizeH="0" baseline="0" dirty="0">
                <a:ln>
                  <a:noFill/>
                </a:ln>
                <a:solidFill>
                  <a:srgbClr val="000000"/>
                </a:solidFill>
                <a:effectLst/>
                <a:uFillTx/>
                <a:sym typeface="Helvetica Light"/>
              </a:rPr>
              <a:t>IM</a:t>
            </a:r>
            <a:r>
              <a:rPr kumimoji="0" lang="en-US" sz="2000" b="0" i="0" u="none" strike="noStrike" cap="none" spc="0" normalizeH="0" baseline="0" dirty="0">
                <a:ln>
                  <a:noFill/>
                </a:ln>
                <a:solidFill>
                  <a:srgbClr val="000000"/>
                </a:solidFill>
                <a:effectLst/>
                <a:uFillTx/>
                <a:sym typeface="Helvetica Light"/>
              </a:rPr>
              <a:t> = Include Minigame</a:t>
            </a:r>
          </a:p>
        </p:txBody>
      </p:sp>
      <p:graphicFrame>
        <p:nvGraphicFramePr>
          <p:cNvPr id="14" name="Chart 13">
            <a:extLst>
              <a:ext uri="{FF2B5EF4-FFF2-40B4-BE49-F238E27FC236}">
                <a16:creationId xmlns:a16="http://schemas.microsoft.com/office/drawing/2014/main" id="{3F4C5891-7E55-2C41-BF73-B29E4B19A6DE}"/>
              </a:ext>
            </a:extLst>
          </p:cNvPr>
          <p:cNvGraphicFramePr/>
          <p:nvPr>
            <p:extLst>
              <p:ext uri="{D42A27DB-BD31-4B8C-83A1-F6EECF244321}">
                <p14:modId xmlns:p14="http://schemas.microsoft.com/office/powerpoint/2010/main" val="1685893097"/>
              </p:ext>
            </p:extLst>
          </p:nvPr>
        </p:nvGraphicFramePr>
        <p:xfrm>
          <a:off x="6393005" y="3238151"/>
          <a:ext cx="5832381" cy="4119700"/>
        </p:xfrm>
        <a:graphic>
          <a:graphicData uri="http://schemas.openxmlformats.org/drawingml/2006/chart">
            <c:chart xmlns:c="http://schemas.openxmlformats.org/drawingml/2006/chart" xmlns:r="http://schemas.openxmlformats.org/officeDocument/2006/relationships" r:id="rId14"/>
          </a:graphicData>
        </a:graphic>
      </p:graphicFrame>
      <p:graphicFrame>
        <p:nvGraphicFramePr>
          <p:cNvPr id="16" name="Chart 15">
            <a:extLst>
              <a:ext uri="{FF2B5EF4-FFF2-40B4-BE49-F238E27FC236}">
                <a16:creationId xmlns:a16="http://schemas.microsoft.com/office/drawing/2014/main" id="{3F4C5891-7E55-2C41-BF73-B29E4B19A6DE}"/>
              </a:ext>
            </a:extLst>
          </p:cNvPr>
          <p:cNvGraphicFramePr/>
          <p:nvPr>
            <p:extLst>
              <p:ext uri="{D42A27DB-BD31-4B8C-83A1-F6EECF244321}">
                <p14:modId xmlns:p14="http://schemas.microsoft.com/office/powerpoint/2010/main" val="2368517666"/>
              </p:ext>
            </p:extLst>
          </p:nvPr>
        </p:nvGraphicFramePr>
        <p:xfrm>
          <a:off x="18551619" y="3238151"/>
          <a:ext cx="5832381" cy="4119700"/>
        </p:xfrm>
        <a:graphic>
          <a:graphicData uri="http://schemas.openxmlformats.org/drawingml/2006/chart">
            <c:chart xmlns:c="http://schemas.openxmlformats.org/drawingml/2006/chart" xmlns:r="http://schemas.openxmlformats.org/officeDocument/2006/relationships" r:id="rId15"/>
          </a:graphicData>
        </a:graphic>
      </p:graphicFrame>
      <p:graphicFrame>
        <p:nvGraphicFramePr>
          <p:cNvPr id="17" name="Chart 16">
            <a:extLst>
              <a:ext uri="{FF2B5EF4-FFF2-40B4-BE49-F238E27FC236}">
                <a16:creationId xmlns:a16="http://schemas.microsoft.com/office/drawing/2014/main" id="{3F4C5891-7E55-2C41-BF73-B29E4B19A6DE}"/>
              </a:ext>
            </a:extLst>
          </p:cNvPr>
          <p:cNvGraphicFramePr/>
          <p:nvPr>
            <p:extLst>
              <p:ext uri="{D42A27DB-BD31-4B8C-83A1-F6EECF244321}">
                <p14:modId xmlns:p14="http://schemas.microsoft.com/office/powerpoint/2010/main" val="3782909354"/>
              </p:ext>
            </p:extLst>
          </p:nvPr>
        </p:nvGraphicFramePr>
        <p:xfrm>
          <a:off x="10432239" y="3238151"/>
          <a:ext cx="5832381" cy="4119700"/>
        </p:xfrm>
        <a:graphic>
          <a:graphicData uri="http://schemas.openxmlformats.org/drawingml/2006/chart">
            <c:chart xmlns:c="http://schemas.openxmlformats.org/drawingml/2006/chart" xmlns:r="http://schemas.openxmlformats.org/officeDocument/2006/relationships" r:id="rId16"/>
          </a:graphicData>
        </a:graphic>
      </p:graphicFrame>
      <p:graphicFrame>
        <p:nvGraphicFramePr>
          <p:cNvPr id="11" name="Chart 10">
            <a:extLst>
              <a:ext uri="{FF2B5EF4-FFF2-40B4-BE49-F238E27FC236}">
                <a16:creationId xmlns:a16="http://schemas.microsoft.com/office/drawing/2014/main" id="{3F4C5891-7E55-2C41-BF73-B29E4B19A6DE}"/>
              </a:ext>
            </a:extLst>
          </p:cNvPr>
          <p:cNvGraphicFramePr/>
          <p:nvPr>
            <p:extLst>
              <p:ext uri="{D42A27DB-BD31-4B8C-83A1-F6EECF244321}">
                <p14:modId xmlns:p14="http://schemas.microsoft.com/office/powerpoint/2010/main" val="1885304982"/>
              </p:ext>
            </p:extLst>
          </p:nvPr>
        </p:nvGraphicFramePr>
        <p:xfrm>
          <a:off x="14442495" y="3238151"/>
          <a:ext cx="5832381" cy="4119700"/>
        </p:xfrm>
        <a:graphic>
          <a:graphicData uri="http://schemas.openxmlformats.org/drawingml/2006/chart">
            <c:chart xmlns:c="http://schemas.openxmlformats.org/drawingml/2006/chart" xmlns:r="http://schemas.openxmlformats.org/officeDocument/2006/relationships" r:id="rId17"/>
          </a:graphicData>
        </a:graphic>
      </p:graphicFrame>
      <p:sp>
        <p:nvSpPr>
          <p:cNvPr id="4" name="Rectangle 3"/>
          <p:cNvSpPr/>
          <p:nvPr/>
        </p:nvSpPr>
        <p:spPr>
          <a:xfrm>
            <a:off x="6096000" y="6858000"/>
            <a:ext cx="12192000" cy="0"/>
          </a:xfrm>
          <a:prstGeom prst="rect">
            <a:avLst/>
          </a:prstGeom>
        </p:spPr>
        <p:txBody>
          <a:bodyPr/>
          <a:lstStyle/>
          <a:p>
            <a:endParaRPr lang="en-US" dirty="0"/>
          </a:p>
        </p:txBody>
      </p:sp>
    </p:spTree>
    <p:extLst>
      <p:ext uri="{BB962C8B-B14F-4D97-AF65-F5344CB8AC3E}">
        <p14:creationId xmlns:p14="http://schemas.microsoft.com/office/powerpoint/2010/main" val="3877588574"/>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3" name="Shape 833"/>
          <p:cNvSpPr/>
          <p:nvPr/>
        </p:nvSpPr>
        <p:spPr>
          <a:xfrm>
            <a:off x="0" y="1929577"/>
            <a:ext cx="24384000" cy="9856846"/>
          </a:xfrm>
          <a:prstGeom prst="rect">
            <a:avLst/>
          </a:prstGeom>
          <a:gradFill flip="none" rotWithShape="1">
            <a:gsLst>
              <a:gs pos="0">
                <a:schemeClr val="accent2"/>
              </a:gs>
              <a:gs pos="100000">
                <a:schemeClr val="accent1"/>
              </a:gs>
            </a:gsLst>
            <a:lin ang="2700000" scaled="1"/>
            <a:tileRect/>
          </a:gradFill>
          <a:ln w="12700">
            <a:miter lim="400000"/>
          </a:ln>
        </p:spPr>
        <p:txBody>
          <a:bodyPr lIns="50799" tIns="50799" rIns="50799" bIns="50799" anchor="ctr"/>
          <a:lstStyle/>
          <a:p>
            <a:pPr>
              <a:defRPr sz="3200">
                <a:solidFill>
                  <a:srgbClr val="FFFFFF"/>
                </a:solidFill>
              </a:defRPr>
            </a:pPr>
            <a:endParaRPr dirty="0">
              <a:latin typeface="Calibri"/>
              <a:ea typeface="Calibri"/>
              <a:cs typeface="Calibri"/>
            </a:endParaRP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247" y="434566"/>
            <a:ext cx="7007969" cy="1121275"/>
          </a:xfrm>
          <a:prstGeom prst="rect">
            <a:avLst/>
          </a:prstGeom>
        </p:spPr>
      </p:pic>
      <p:sp>
        <p:nvSpPr>
          <p:cNvPr id="2" name="Rectangle 1"/>
          <p:cNvSpPr/>
          <p:nvPr/>
        </p:nvSpPr>
        <p:spPr>
          <a:xfrm>
            <a:off x="804672" y="5566998"/>
            <a:ext cx="19677888" cy="3631763"/>
          </a:xfrm>
          <a:prstGeom prst="rect">
            <a:avLst/>
          </a:prstGeom>
        </p:spPr>
        <p:txBody>
          <a:bodyPr wrap="square">
            <a:spAutoFit/>
          </a:bodyPr>
          <a:lstStyle/>
          <a:p>
            <a:pPr algn="l" eaLnBrk="1" hangingPunct="1"/>
            <a:r>
              <a:rPr lang="en-US" altLang="en-US" sz="8000" b="1" dirty="0">
                <a:solidFill>
                  <a:srgbClr val="FFFFFF"/>
                </a:solidFill>
                <a:ea typeface="Roboto" panose="02000000000000000000" pitchFamily="2" charset="0"/>
                <a:cs typeface="Roboto" panose="02000000000000000000" pitchFamily="2" charset="0"/>
              </a:rPr>
              <a:t>PRODUCT OVERVIEW</a:t>
            </a:r>
          </a:p>
          <a:p>
            <a:pPr marL="685800" indent="-685800" algn="l" eaLnBrk="1" hangingPunct="1">
              <a:buFont typeface="Arial" panose="020B0604020202020204" pitchFamily="34" charset="0"/>
              <a:buChar char="•"/>
            </a:pPr>
            <a:r>
              <a:rPr lang="en-US" altLang="en-US" sz="5000" dirty="0">
                <a:solidFill>
                  <a:srgbClr val="FFFFFF"/>
                </a:solidFill>
                <a:ea typeface="Roboto" panose="02000000000000000000" pitchFamily="2" charset="0"/>
                <a:cs typeface="Roboto" panose="02000000000000000000" pitchFamily="2" charset="0"/>
              </a:rPr>
              <a:t>Trendline </a:t>
            </a:r>
          </a:p>
          <a:p>
            <a:pPr marL="685800" indent="-685800" algn="l" eaLnBrk="1" hangingPunct="1">
              <a:buFont typeface="Arial" panose="020B0604020202020204" pitchFamily="34" charset="0"/>
              <a:buChar char="•"/>
            </a:pPr>
            <a:r>
              <a:rPr lang="en-US" altLang="en-US" sz="5000" dirty="0">
                <a:solidFill>
                  <a:srgbClr val="FFFFFF"/>
                </a:solidFill>
                <a:ea typeface="Roboto" panose="02000000000000000000" pitchFamily="2" charset="0"/>
                <a:cs typeface="Roboto" panose="02000000000000000000" pitchFamily="2" charset="0"/>
              </a:rPr>
              <a:t>Volume of each products &amp; highlight activities</a:t>
            </a:r>
          </a:p>
          <a:p>
            <a:pPr marL="685800" indent="-685800" algn="l" eaLnBrk="1" hangingPunct="1">
              <a:buFont typeface="Arial" panose="020B0604020202020204" pitchFamily="34" charset="0"/>
              <a:buChar char="•"/>
            </a:pPr>
            <a:r>
              <a:rPr lang="en-US" altLang="en-US" sz="5000" dirty="0">
                <a:solidFill>
                  <a:srgbClr val="FFFFFF"/>
                </a:solidFill>
                <a:ea typeface="Roboto" panose="02000000000000000000" pitchFamily="2" charset="0"/>
                <a:cs typeface="Roboto" panose="02000000000000000000" pitchFamily="2" charset="0"/>
              </a:rPr>
              <a:t>Engagement of each products &amp; highlight activities</a:t>
            </a:r>
          </a:p>
        </p:txBody>
      </p:sp>
      <p:sp>
        <p:nvSpPr>
          <p:cNvPr id="5" name="Slide Number Placeholder 4"/>
          <p:cNvSpPr>
            <a:spLocks noGrp="1"/>
          </p:cNvSpPr>
          <p:nvPr>
            <p:ph type="sldNum" sz="quarter" idx="2"/>
          </p:nvPr>
        </p:nvSpPr>
        <p:spPr/>
        <p:txBody>
          <a:bodyPr/>
          <a:lstStyle/>
          <a:p>
            <a:fld id="{86CB4B4D-7CA3-9044-876B-883B54F8677D}" type="slidenum">
              <a:rPr lang="en-US" smtClean="0"/>
              <a:t>8</a:t>
            </a:fld>
            <a:endParaRPr lang="en-US"/>
          </a:p>
        </p:txBody>
      </p:sp>
    </p:spTree>
    <p:extLst>
      <p:ext uri="{BB962C8B-B14F-4D97-AF65-F5344CB8AC3E}">
        <p14:creationId xmlns:p14="http://schemas.microsoft.com/office/powerpoint/2010/main" val="107877640"/>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074879D8-2031-D645-B9DE-436281987EB3}"/>
              </a:ext>
            </a:extLst>
          </p:cNvPr>
          <p:cNvGraphicFramePr/>
          <p:nvPr>
            <p:extLst>
              <p:ext uri="{D42A27DB-BD31-4B8C-83A1-F6EECF244321}">
                <p14:modId xmlns:p14="http://schemas.microsoft.com/office/powerpoint/2010/main" val="2305608588"/>
              </p:ext>
            </p:extLst>
          </p:nvPr>
        </p:nvGraphicFramePr>
        <p:xfrm>
          <a:off x="1530438" y="5898156"/>
          <a:ext cx="21395866" cy="6393879"/>
        </p:xfrm>
        <a:graphic>
          <a:graphicData uri="http://schemas.openxmlformats.org/drawingml/2006/chart">
            <c:chart xmlns:c="http://schemas.openxmlformats.org/drawingml/2006/chart" xmlns:r="http://schemas.openxmlformats.org/officeDocument/2006/relationships" r:id="rId3"/>
          </a:graphicData>
        </a:graphic>
      </p:graphicFrame>
      <p:sp>
        <p:nvSpPr>
          <p:cNvPr id="2" name="Title 1"/>
          <p:cNvSpPr>
            <a:spLocks noGrp="1"/>
          </p:cNvSpPr>
          <p:nvPr>
            <p:ph type="title"/>
          </p:nvPr>
        </p:nvSpPr>
        <p:spPr>
          <a:xfrm>
            <a:off x="4522350" y="468399"/>
            <a:ext cx="18403954" cy="1131656"/>
          </a:xfrm>
        </p:spPr>
        <p:txBody>
          <a:bodyPr>
            <a:normAutofit/>
          </a:bodyPr>
          <a:lstStyle/>
          <a:p>
            <a:r>
              <a:rPr lang="en-US" altLang="en-US" sz="5400" b="1" dirty="0">
                <a:solidFill>
                  <a:srgbClr val="C00000"/>
                </a:solidFill>
                <a:ea typeface="Roboto" panose="02000000000000000000" pitchFamily="2" charset="0"/>
                <a:cs typeface="Roboto" panose="02000000000000000000" pitchFamily="2" charset="0"/>
              </a:rPr>
              <a:t>MENTION TRENDLINE</a:t>
            </a:r>
            <a:endParaRPr lang="en-US" sz="5400" b="1" dirty="0">
              <a:solidFill>
                <a:srgbClr val="C00000"/>
              </a:solidFill>
            </a:endParaRPr>
          </a:p>
        </p:txBody>
      </p:sp>
      <p:sp>
        <p:nvSpPr>
          <p:cNvPr id="3" name="Slide Number Placeholder 2"/>
          <p:cNvSpPr>
            <a:spLocks noGrp="1"/>
          </p:cNvSpPr>
          <p:nvPr>
            <p:ph type="sldNum" sz="quarter" idx="2"/>
          </p:nvPr>
        </p:nvSpPr>
        <p:spPr/>
        <p:txBody>
          <a:bodyPr/>
          <a:lstStyle/>
          <a:p>
            <a:fld id="{20752FB9-4AF5-4D02-92F1-114FA4C71F5B}" type="slidenum">
              <a:rPr lang="en-US" smtClean="0"/>
              <a:pPr/>
              <a:t>9</a:t>
            </a:fld>
            <a:endParaRPr lang="en-US" dirty="0"/>
          </a:p>
        </p:txBody>
      </p:sp>
      <p:sp>
        <p:nvSpPr>
          <p:cNvPr id="22" name="TextBox 21">
            <a:extLst>
              <a:ext uri="{FF2B5EF4-FFF2-40B4-BE49-F238E27FC236}">
                <a16:creationId xmlns:a16="http://schemas.microsoft.com/office/drawing/2014/main" id="{87107CF5-6C9D-2D42-AA4E-327E11AEF7BB}"/>
              </a:ext>
            </a:extLst>
          </p:cNvPr>
          <p:cNvSpPr txBox="1"/>
          <p:nvPr/>
        </p:nvSpPr>
        <p:spPr>
          <a:xfrm>
            <a:off x="1091506" y="2117823"/>
            <a:ext cx="22115336" cy="384207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57200" lvl="3" indent="-457200" algn="l">
              <a:buFont typeface="Wingdings" panose="05000000000000000000" pitchFamily="2" charset="2"/>
              <a:buChar char="ü"/>
            </a:pPr>
            <a:r>
              <a:rPr lang="en-US" sz="2700" dirty="0">
                <a:solidFill>
                  <a:schemeClr val="tx1"/>
                </a:solidFill>
                <a:latin typeface="+mj-lt"/>
                <a:cs typeface="Arial" panose="020B0604020202020204" pitchFamily="34" charset="0"/>
              </a:rPr>
              <a:t>The audience more discuss about Nokia </a:t>
            </a:r>
            <a:r>
              <a:rPr lang="en-US" sz="2700" dirty="0" smtClean="0">
                <a:solidFill>
                  <a:schemeClr val="tx1"/>
                </a:solidFill>
                <a:latin typeface="+mj-lt"/>
                <a:cs typeface="Arial" panose="020B0604020202020204" pitchFamily="34" charset="0"/>
              </a:rPr>
              <a:t>7.2 </a:t>
            </a:r>
            <a:r>
              <a:rPr lang="en-US" sz="2700" dirty="0">
                <a:solidFill>
                  <a:schemeClr val="tx1"/>
                </a:solidFill>
                <a:latin typeface="+mj-lt"/>
                <a:cs typeface="Arial" panose="020B0604020202020204" pitchFamily="34" charset="0"/>
              </a:rPr>
              <a:t>on </a:t>
            </a:r>
            <a:r>
              <a:rPr lang="en-US" sz="2700" dirty="0" smtClean="0">
                <a:solidFill>
                  <a:schemeClr val="tx1"/>
                </a:solidFill>
                <a:latin typeface="+mj-lt"/>
                <a:cs typeface="Arial" panose="020B0604020202020204" pitchFamily="34" charset="0"/>
              </a:rPr>
              <a:t>Oct 5</a:t>
            </a:r>
            <a:r>
              <a:rPr lang="en-US" sz="2700" baseline="30000" dirty="0" smtClean="0">
                <a:solidFill>
                  <a:schemeClr val="tx1"/>
                </a:solidFill>
                <a:latin typeface="+mj-lt"/>
                <a:cs typeface="Arial" panose="020B0604020202020204" pitchFamily="34" charset="0"/>
              </a:rPr>
              <a:t>th</a:t>
            </a:r>
            <a:r>
              <a:rPr lang="en-US" sz="2700" dirty="0" smtClean="0">
                <a:solidFill>
                  <a:schemeClr val="tx1"/>
                </a:solidFill>
                <a:latin typeface="+mj-lt"/>
                <a:cs typeface="Arial" panose="020B0604020202020204" pitchFamily="34" charset="0"/>
              </a:rPr>
              <a:t>, </a:t>
            </a:r>
            <a:r>
              <a:rPr lang="en-US" sz="2700" dirty="0">
                <a:solidFill>
                  <a:schemeClr val="tx1"/>
                </a:solidFill>
                <a:latin typeface="+mj-lt"/>
                <a:cs typeface="Arial" panose="020B0604020202020204" pitchFamily="34" charset="0"/>
              </a:rPr>
              <a:t>Nokia </a:t>
            </a:r>
            <a:r>
              <a:rPr lang="en-US" sz="2700" dirty="0" smtClean="0">
                <a:solidFill>
                  <a:schemeClr val="tx1"/>
                </a:solidFill>
                <a:latin typeface="+mj-lt"/>
                <a:cs typeface="Arial" panose="020B0604020202020204" pitchFamily="34" charset="0"/>
              </a:rPr>
              <a:t>2720 Flip </a:t>
            </a:r>
            <a:r>
              <a:rPr lang="en-US" sz="2700" dirty="0">
                <a:solidFill>
                  <a:schemeClr val="tx1"/>
                </a:solidFill>
                <a:latin typeface="+mj-lt"/>
                <a:cs typeface="Arial" panose="020B0604020202020204" pitchFamily="34" charset="0"/>
              </a:rPr>
              <a:t>on </a:t>
            </a:r>
            <a:r>
              <a:rPr lang="en-US" sz="2700" dirty="0" smtClean="0">
                <a:solidFill>
                  <a:schemeClr val="tx1"/>
                </a:solidFill>
                <a:latin typeface="+mj-lt"/>
                <a:cs typeface="Arial" panose="020B0604020202020204" pitchFamily="34" charset="0"/>
              </a:rPr>
              <a:t>Oct 1</a:t>
            </a:r>
            <a:r>
              <a:rPr lang="en-US" sz="2700" baseline="30000" dirty="0" smtClean="0">
                <a:solidFill>
                  <a:schemeClr val="tx1"/>
                </a:solidFill>
                <a:latin typeface="+mj-lt"/>
                <a:cs typeface="Arial" panose="020B0604020202020204" pitchFamily="34" charset="0"/>
              </a:rPr>
              <a:t>st</a:t>
            </a:r>
            <a:r>
              <a:rPr lang="en-US" sz="2700" dirty="0" smtClean="0">
                <a:solidFill>
                  <a:schemeClr val="tx1"/>
                </a:solidFill>
                <a:latin typeface="+mj-lt"/>
                <a:cs typeface="Arial" panose="020B0604020202020204" pitchFamily="34" charset="0"/>
              </a:rPr>
              <a:t>, Nokia 8.1 on Oct 10</a:t>
            </a:r>
            <a:r>
              <a:rPr lang="en-US" sz="2700" baseline="30000" dirty="0" smtClean="0">
                <a:solidFill>
                  <a:schemeClr val="tx1"/>
                </a:solidFill>
                <a:latin typeface="+mj-lt"/>
                <a:cs typeface="Arial" panose="020B0604020202020204" pitchFamily="34" charset="0"/>
              </a:rPr>
              <a:t>th</a:t>
            </a:r>
            <a:r>
              <a:rPr lang="en-US" sz="2700" dirty="0" smtClean="0">
                <a:solidFill>
                  <a:schemeClr val="tx1"/>
                </a:solidFill>
                <a:latin typeface="+mj-lt"/>
                <a:cs typeface="Arial" panose="020B0604020202020204" pitchFamily="34" charset="0"/>
              </a:rPr>
              <a:t>, and Nokia Brand on Oct 8</a:t>
            </a:r>
            <a:r>
              <a:rPr lang="en-US" sz="2700" baseline="30000" dirty="0" smtClean="0">
                <a:solidFill>
                  <a:schemeClr val="tx1"/>
                </a:solidFill>
                <a:latin typeface="+mj-lt"/>
                <a:cs typeface="Arial" panose="020B0604020202020204" pitchFamily="34" charset="0"/>
              </a:rPr>
              <a:t>th</a:t>
            </a:r>
            <a:r>
              <a:rPr lang="en-US" sz="2700" dirty="0" smtClean="0">
                <a:solidFill>
                  <a:schemeClr val="tx1"/>
                </a:solidFill>
                <a:latin typeface="+mj-lt"/>
                <a:cs typeface="Arial" panose="020B0604020202020204" pitchFamily="34" charset="0"/>
              </a:rPr>
              <a:t>. </a:t>
            </a:r>
            <a:r>
              <a:rPr lang="en-US" sz="2700" dirty="0">
                <a:solidFill>
                  <a:schemeClr val="tx1"/>
                </a:solidFill>
                <a:latin typeface="+mj-lt"/>
                <a:cs typeface="Arial" panose="020B0604020202020204" pitchFamily="34" charset="0"/>
              </a:rPr>
              <a:t>Mostly, </a:t>
            </a:r>
            <a:r>
              <a:rPr lang="en-US" sz="2700" dirty="0" smtClean="0">
                <a:solidFill>
                  <a:schemeClr val="tx1"/>
                </a:solidFill>
                <a:latin typeface="+mj-lt"/>
                <a:cs typeface="Arial" panose="020B0604020202020204" pitchFamily="34" charset="0"/>
              </a:rPr>
              <a:t>customers asked for product of Nokia 7.2 and discussed about the function of Nokia 2720 Flip and Nokia 8.1. Customers discussed about the function of Nokia Brand generally.</a:t>
            </a:r>
          </a:p>
          <a:p>
            <a:pPr marL="457200" lvl="3" indent="-457200" algn="l">
              <a:buFont typeface="Wingdings" panose="05000000000000000000" pitchFamily="2" charset="2"/>
              <a:buChar char="ü"/>
            </a:pPr>
            <a:r>
              <a:rPr lang="en-US" sz="2700" dirty="0" smtClean="0">
                <a:latin typeface="+mj-lt"/>
                <a:cs typeface="Arial" panose="020B0604020202020204" pitchFamily="34" charset="0"/>
              </a:rPr>
              <a:t>Nokia 7.2 and Nokia 2720 Flip decreased while Nokia Brand and Nokia 8.1 increased in this period, despite some fluctuation. Nokia 2720 Flip is the least discussed brand among all products.</a:t>
            </a:r>
            <a:endParaRPr lang="en-US" sz="2700" baseline="30000" dirty="0" smtClean="0">
              <a:latin typeface="+mj-lt"/>
              <a:cs typeface="Arial" panose="020B0604020202020204" pitchFamily="34" charset="0"/>
            </a:endParaRPr>
          </a:p>
          <a:p>
            <a:pPr marL="457200" lvl="3" indent="-457200" algn="l">
              <a:buFont typeface="Wingdings" panose="05000000000000000000" pitchFamily="2" charset="2"/>
              <a:buChar char="ü"/>
            </a:pPr>
            <a:r>
              <a:rPr lang="vi-VN" sz="2700" dirty="0">
                <a:latin typeface="+mj-lt"/>
                <a:cs typeface="Arial" panose="020B0604020202020204" pitchFamily="34" charset="0"/>
              </a:rPr>
              <a:t>The post that push discussion of Nokia Brand highest is </a:t>
            </a:r>
            <a:r>
              <a:rPr lang="en-US" sz="2700" dirty="0" smtClean="0">
                <a:latin typeface="+mj-lt"/>
                <a:cs typeface="Arial" panose="020B0604020202020204" pitchFamily="34" charset="0"/>
              </a:rPr>
              <a:t>“</a:t>
            </a:r>
            <a:r>
              <a:rPr lang="en-US" sz="2700" dirty="0">
                <a:latin typeface="+mj-lt"/>
                <a:hlinkClick r:id="rId4"/>
              </a:rPr>
              <a:t>Nhân ngày giải phóng Thủ đô, Hoàng Hà Mobile giảm giá hầu hết toàn bộ smartphone tầm </a:t>
            </a:r>
            <a:r>
              <a:rPr lang="en-US" sz="2700" dirty="0" smtClean="0">
                <a:latin typeface="+mj-lt"/>
                <a:hlinkClick r:id="rId4"/>
              </a:rPr>
              <a:t>trung</a:t>
            </a:r>
            <a:r>
              <a:rPr lang="en-US" sz="2700" dirty="0" smtClean="0">
                <a:latin typeface="+mj-lt"/>
              </a:rPr>
              <a:t>” – Hoàng Hà Mobile</a:t>
            </a:r>
            <a:endParaRPr lang="en-US" sz="2700" dirty="0">
              <a:latin typeface="+mj-lt"/>
              <a:cs typeface="Arial" panose="020B0604020202020204" pitchFamily="34" charset="0"/>
            </a:endParaRPr>
          </a:p>
          <a:p>
            <a:pPr marL="457200" lvl="3" indent="-457200" algn="l">
              <a:buFont typeface="Wingdings" panose="05000000000000000000" pitchFamily="2" charset="2"/>
              <a:buChar char="ü"/>
            </a:pPr>
            <a:r>
              <a:rPr lang="en-US" sz="2700" dirty="0" smtClean="0">
                <a:latin typeface="+mj-lt"/>
                <a:cs typeface="Arial" panose="020B0604020202020204" pitchFamily="34" charset="0"/>
              </a:rPr>
              <a:t>The </a:t>
            </a:r>
            <a:r>
              <a:rPr lang="en-US" sz="2700" dirty="0">
                <a:latin typeface="+mj-lt"/>
                <a:cs typeface="Arial" panose="020B0604020202020204" pitchFamily="34" charset="0"/>
              </a:rPr>
              <a:t>post that push discussion of Nokia </a:t>
            </a:r>
            <a:r>
              <a:rPr lang="en-US" sz="2700" dirty="0" smtClean="0">
                <a:latin typeface="+mj-lt"/>
                <a:cs typeface="Arial" panose="020B0604020202020204" pitchFamily="34" charset="0"/>
              </a:rPr>
              <a:t>7.2, Nokia 2720 Flip, and Nokia 8.1 </a:t>
            </a:r>
            <a:r>
              <a:rPr lang="en-US" sz="2700" dirty="0">
                <a:latin typeface="+mj-lt"/>
                <a:cs typeface="Arial" panose="020B0604020202020204" pitchFamily="34" charset="0"/>
              </a:rPr>
              <a:t>highest is </a:t>
            </a:r>
            <a:r>
              <a:rPr lang="en-US" sz="2700" dirty="0" smtClean="0">
                <a:latin typeface="+mj-lt"/>
                <a:cs typeface="Arial" panose="020B0604020202020204" pitchFamily="34" charset="0"/>
              </a:rPr>
              <a:t>“</a:t>
            </a:r>
            <a:r>
              <a:rPr lang="vi-VN" sz="2700" dirty="0">
                <a:latin typeface="+mj-lt"/>
                <a:hlinkClick r:id="rId5"/>
              </a:rPr>
              <a:t>Những điểm chưa hài lòng ở Nokia </a:t>
            </a:r>
            <a:r>
              <a:rPr lang="vi-VN" sz="2700" dirty="0" smtClean="0">
                <a:latin typeface="+mj-lt"/>
                <a:hlinkClick r:id="rId5"/>
              </a:rPr>
              <a:t>7.2</a:t>
            </a:r>
            <a:r>
              <a:rPr lang="en-US" sz="2700" dirty="0" smtClean="0">
                <a:latin typeface="+mj-lt"/>
              </a:rPr>
              <a:t>” – tinhte.vn, “</a:t>
            </a:r>
            <a:r>
              <a:rPr lang="en-US" sz="2700" b="1" dirty="0">
                <a:latin typeface="+mj-lt"/>
                <a:hlinkClick r:id="rId6"/>
              </a:rPr>
              <a:t>Nokia 2720 Flip (2019</a:t>
            </a:r>
            <a:r>
              <a:rPr lang="en-US" sz="2700" b="1" dirty="0" smtClean="0">
                <a:latin typeface="+mj-lt"/>
                <a:hlinkClick r:id="rId6"/>
              </a:rPr>
              <a:t>)</a:t>
            </a:r>
            <a:r>
              <a:rPr lang="en-US" sz="2700" dirty="0" smtClean="0">
                <a:latin typeface="+mj-lt"/>
                <a:cs typeface="Arial" panose="020B0604020202020204" pitchFamily="34" charset="0"/>
              </a:rPr>
              <a:t>” – thegioididong.com, and “</a:t>
            </a:r>
            <a:r>
              <a:rPr lang="vi-VN" sz="2700" dirty="0">
                <a:latin typeface="+mj-lt"/>
                <a:hlinkClick r:id="rId7"/>
              </a:rPr>
              <a:t>Không để người dùng Nokia 8.1 đợi </a:t>
            </a:r>
            <a:r>
              <a:rPr lang="vi-VN" sz="2700" dirty="0" smtClean="0">
                <a:latin typeface="+mj-lt"/>
                <a:hlinkClick r:id="rId7"/>
              </a:rPr>
              <a:t>lâu</a:t>
            </a:r>
            <a:r>
              <a:rPr lang="en-US" sz="2700" dirty="0" smtClean="0">
                <a:latin typeface="+mj-lt"/>
              </a:rPr>
              <a:t>” – Nokia Mobile, respectively.</a:t>
            </a:r>
            <a:endParaRPr lang="en-US" sz="2700" b="1" dirty="0">
              <a:latin typeface="+mj-lt"/>
            </a:endParaRPr>
          </a:p>
        </p:txBody>
      </p:sp>
      <p:sp>
        <p:nvSpPr>
          <p:cNvPr id="4" name="TextBox 3"/>
          <p:cNvSpPr txBox="1"/>
          <p:nvPr/>
        </p:nvSpPr>
        <p:spPr>
          <a:xfrm>
            <a:off x="12200306" y="6530783"/>
            <a:ext cx="458460" cy="8720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5000" b="1" i="0" u="none" strike="noStrike" cap="none" spc="0" normalizeH="0" baseline="0" dirty="0">
                <a:ln>
                  <a:noFill/>
                </a:ln>
                <a:solidFill>
                  <a:srgbClr val="EA42CE"/>
                </a:solidFill>
                <a:effectLst/>
                <a:uFillTx/>
                <a:latin typeface="+mn-lt"/>
                <a:ea typeface="+mn-ea"/>
                <a:cs typeface="+mn-cs"/>
                <a:sym typeface="Helvetica Light"/>
              </a:rPr>
              <a:t>1</a:t>
            </a:r>
          </a:p>
        </p:txBody>
      </p:sp>
      <p:sp>
        <p:nvSpPr>
          <p:cNvPr id="14" name="TextBox 13"/>
          <p:cNvSpPr txBox="1"/>
          <p:nvPr/>
        </p:nvSpPr>
        <p:spPr>
          <a:xfrm>
            <a:off x="8049731" y="9207169"/>
            <a:ext cx="458460" cy="8720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5000" b="1" i="0" u="none" strike="noStrike" cap="none" spc="0" normalizeH="0" baseline="0" dirty="0">
                <a:ln>
                  <a:noFill/>
                </a:ln>
                <a:solidFill>
                  <a:srgbClr val="7030A0"/>
                </a:solidFill>
                <a:effectLst/>
                <a:uFillTx/>
                <a:latin typeface="+mn-lt"/>
                <a:ea typeface="+mn-ea"/>
                <a:cs typeface="+mn-cs"/>
                <a:sym typeface="Helvetica Light"/>
              </a:rPr>
              <a:t>2</a:t>
            </a:r>
          </a:p>
        </p:txBody>
      </p:sp>
      <p:sp>
        <p:nvSpPr>
          <p:cNvPr id="7" name="Rounded Rectangular Callout 6"/>
          <p:cNvSpPr/>
          <p:nvPr/>
        </p:nvSpPr>
        <p:spPr>
          <a:xfrm>
            <a:off x="15842130" y="8794205"/>
            <a:ext cx="1189922" cy="1242060"/>
          </a:xfrm>
          <a:prstGeom prst="wedgeRoundRectCallout">
            <a:avLst>
              <a:gd name="adj1" fmla="val -66431"/>
              <a:gd name="adj2" fmla="val 23398"/>
              <a:gd name="adj3" fmla="val 16667"/>
            </a:avLst>
          </a:prstGeom>
          <a:noFill/>
          <a:ln w="12700" cap="flat">
            <a:solidFill>
              <a:srgbClr val="C00000"/>
            </a:solidFill>
            <a:prstDash val="dash"/>
            <a:miter lim="400000"/>
          </a:ln>
          <a:effectLst/>
          <a:extLst>
            <a:ext uri="{C572A759-6A51-4108-AA02-DFA0A04FC94B}">
              <ma14:wrappingTextBoxFlag xmlns:ma14="http://schemas.microsoft.com/office/mac/drawingml/2011/main" xmlns="" val="1"/>
            </a:ext>
          </a:extLst>
        </p:spPr>
        <p:txBody>
          <a:bodyPr wrap="square" lIns="50800" tIns="50800" rIns="50800" bIns="50800" numCol="1" rtlCol="0" anchor="t">
            <a:spAutoFit/>
          </a:bodyPr>
          <a:lstStyle/>
          <a:p>
            <a:pPr algn="ctr"/>
            <a:endParaRPr lang="en-US" dirty="0">
              <a:latin typeface="Calibri"/>
              <a:ea typeface="Calibri"/>
              <a:cs typeface="Calibri"/>
            </a:endParaRPr>
          </a:p>
        </p:txBody>
      </p:sp>
      <p:sp>
        <p:nvSpPr>
          <p:cNvPr id="11" name="Rounded Rectangular Callout 10"/>
          <p:cNvSpPr/>
          <p:nvPr/>
        </p:nvSpPr>
        <p:spPr>
          <a:xfrm>
            <a:off x="8996805" y="8960928"/>
            <a:ext cx="1081567" cy="1098147"/>
          </a:xfrm>
          <a:prstGeom prst="wedgeRoundRectCallout">
            <a:avLst>
              <a:gd name="adj1" fmla="val -66431"/>
              <a:gd name="adj2" fmla="val 23398"/>
              <a:gd name="adj3" fmla="val 16667"/>
            </a:avLst>
          </a:prstGeom>
          <a:noFill/>
          <a:ln w="12700" cap="flat">
            <a:solidFill>
              <a:srgbClr val="C00000"/>
            </a:solidFill>
            <a:prstDash val="dash"/>
            <a:miter lim="400000"/>
          </a:ln>
          <a:effectLst/>
          <a:extLst>
            <a:ext uri="{C572A759-6A51-4108-AA02-DFA0A04FC94B}">
              <ma14:wrappingTextBoxFlag xmlns:ma14="http://schemas.microsoft.com/office/mac/drawingml/2011/main" xmlns="" val="1"/>
            </a:ext>
          </a:extLst>
        </p:spPr>
        <p:txBody>
          <a:bodyPr wrap="square" lIns="50800" tIns="50800" rIns="50800" bIns="50800" numCol="1" rtlCol="0" anchor="t">
            <a:spAutoFit/>
          </a:bodyPr>
          <a:lstStyle/>
          <a:p>
            <a:pPr algn="ctr"/>
            <a:endParaRPr lang="en-US" dirty="0">
              <a:latin typeface="Calibri"/>
              <a:ea typeface="Calibri"/>
              <a:cs typeface="Calibri"/>
            </a:endParaRPr>
          </a:p>
        </p:txBody>
      </p:sp>
      <p:sp>
        <p:nvSpPr>
          <p:cNvPr id="15" name="Rounded Rectangular Callout 14"/>
          <p:cNvSpPr/>
          <p:nvPr/>
        </p:nvSpPr>
        <p:spPr>
          <a:xfrm>
            <a:off x="3811460" y="8866162"/>
            <a:ext cx="1081567" cy="1098147"/>
          </a:xfrm>
          <a:prstGeom prst="wedgeRoundRectCallout">
            <a:avLst>
              <a:gd name="adj1" fmla="val -66431"/>
              <a:gd name="adj2" fmla="val 23398"/>
              <a:gd name="adj3" fmla="val 16667"/>
            </a:avLst>
          </a:prstGeom>
          <a:noFill/>
          <a:ln w="12700" cap="flat">
            <a:solidFill>
              <a:srgbClr val="C00000"/>
            </a:solidFill>
            <a:prstDash val="dash"/>
            <a:miter lim="400000"/>
          </a:ln>
          <a:effectLst/>
          <a:extLst>
            <a:ext uri="{C572A759-6A51-4108-AA02-DFA0A04FC94B}">
              <ma14:wrappingTextBoxFlag xmlns:ma14="http://schemas.microsoft.com/office/mac/drawingml/2011/main" xmlns="" val="1"/>
            </a:ext>
          </a:extLst>
        </p:spPr>
        <p:txBody>
          <a:bodyPr wrap="square" lIns="50800" tIns="50800" rIns="50800" bIns="50800" numCol="1" rtlCol="0" anchor="t">
            <a:spAutoFit/>
          </a:bodyPr>
          <a:lstStyle/>
          <a:p>
            <a:pPr algn="ctr"/>
            <a:endParaRPr lang="en-US" dirty="0">
              <a:latin typeface="Calibri"/>
              <a:ea typeface="Calibri"/>
              <a:cs typeface="Calibri"/>
            </a:endParaRPr>
          </a:p>
        </p:txBody>
      </p:sp>
      <p:cxnSp>
        <p:nvCxnSpPr>
          <p:cNvPr id="16" name="Straight Connector 15">
            <a:extLst>
              <a:ext uri="{FF2B5EF4-FFF2-40B4-BE49-F238E27FC236}">
                <a16:creationId xmlns:a16="http://schemas.microsoft.com/office/drawing/2014/main" id="{ADFC77E9-2399-4B92-AB24-147C8E42C00C}"/>
              </a:ext>
            </a:extLst>
          </p:cNvPr>
          <p:cNvCxnSpPr/>
          <p:nvPr/>
        </p:nvCxnSpPr>
        <p:spPr bwMode="auto">
          <a:xfrm>
            <a:off x="3499731" y="9726800"/>
            <a:ext cx="5190" cy="1312606"/>
          </a:xfrm>
          <a:prstGeom prst="line">
            <a:avLst/>
          </a:prstGeom>
          <a:blipFill dpi="0" rotWithShape="0">
            <a:blip r:embed="rId8"/>
            <a:srcRect/>
            <a:tile tx="0" ty="0" sx="100000" sy="100000" flip="none" algn="tl"/>
          </a:blipFill>
          <a:ln w="3175" cap="flat" cmpd="sng" algn="ctr">
            <a:solidFill>
              <a:srgbClr val="C00000"/>
            </a:solidFill>
            <a:prstDash val="dash"/>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7" name="TextBox 16"/>
          <p:cNvSpPr txBox="1"/>
          <p:nvPr/>
        </p:nvSpPr>
        <p:spPr>
          <a:xfrm>
            <a:off x="2795570" y="8979219"/>
            <a:ext cx="458460" cy="8720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5000" b="1" i="0" u="none" strike="noStrike" cap="none" spc="0" normalizeH="0" baseline="0" dirty="0" smtClean="0">
                <a:ln>
                  <a:noFill/>
                </a:ln>
                <a:solidFill>
                  <a:srgbClr val="00B050"/>
                </a:solidFill>
                <a:effectLst/>
                <a:uFillTx/>
                <a:latin typeface="+mn-lt"/>
                <a:ea typeface="+mn-ea"/>
                <a:cs typeface="+mn-cs"/>
                <a:sym typeface="Helvetica Light"/>
              </a:rPr>
              <a:t>4</a:t>
            </a:r>
            <a:endParaRPr kumimoji="0" lang="en-US" sz="5000" b="1" i="0" u="none" strike="noStrike" cap="none" spc="0" normalizeH="0" baseline="0" dirty="0">
              <a:ln>
                <a:noFill/>
              </a:ln>
              <a:solidFill>
                <a:srgbClr val="00B050"/>
              </a:solidFill>
              <a:effectLst/>
              <a:uFillTx/>
              <a:latin typeface="+mn-lt"/>
              <a:ea typeface="+mn-ea"/>
              <a:cs typeface="+mn-cs"/>
              <a:sym typeface="Helvetica Light"/>
            </a:endParaRPr>
          </a:p>
        </p:txBody>
      </p:sp>
      <p:pic>
        <p:nvPicPr>
          <p:cNvPr id="9" name="Picture 8"/>
          <p:cNvPicPr>
            <a:picLocks noChangeAspect="1"/>
          </p:cNvPicPr>
          <p:nvPr/>
        </p:nvPicPr>
        <p:blipFill>
          <a:blip r:embed="rId9"/>
          <a:stretch>
            <a:fillRect/>
          </a:stretch>
        </p:blipFill>
        <p:spPr>
          <a:xfrm>
            <a:off x="9110768" y="9168749"/>
            <a:ext cx="865839" cy="682504"/>
          </a:xfrm>
          <a:prstGeom prst="rect">
            <a:avLst/>
          </a:prstGeom>
        </p:spPr>
      </p:pic>
      <p:pic>
        <p:nvPicPr>
          <p:cNvPr id="12" name="Picture 11"/>
          <p:cNvPicPr>
            <a:picLocks noChangeAspect="1"/>
          </p:cNvPicPr>
          <p:nvPr/>
        </p:nvPicPr>
        <p:blipFill>
          <a:blip r:embed="rId10"/>
          <a:stretch>
            <a:fillRect/>
          </a:stretch>
        </p:blipFill>
        <p:spPr>
          <a:xfrm>
            <a:off x="3951065" y="8988963"/>
            <a:ext cx="802356" cy="852544"/>
          </a:xfrm>
          <a:prstGeom prst="rect">
            <a:avLst/>
          </a:prstGeom>
        </p:spPr>
      </p:pic>
      <p:pic>
        <p:nvPicPr>
          <p:cNvPr id="13" name="Picture 12"/>
          <p:cNvPicPr>
            <a:picLocks noChangeAspect="1"/>
          </p:cNvPicPr>
          <p:nvPr/>
        </p:nvPicPr>
        <p:blipFill>
          <a:blip r:embed="rId11"/>
          <a:stretch>
            <a:fillRect/>
          </a:stretch>
        </p:blipFill>
        <p:spPr>
          <a:xfrm>
            <a:off x="15916330" y="8937638"/>
            <a:ext cx="1041522" cy="955193"/>
          </a:xfrm>
          <a:prstGeom prst="rect">
            <a:avLst/>
          </a:prstGeom>
        </p:spPr>
      </p:pic>
      <p:sp>
        <p:nvSpPr>
          <p:cNvPr id="19" name="TextBox 18"/>
          <p:cNvSpPr txBox="1"/>
          <p:nvPr/>
        </p:nvSpPr>
        <p:spPr>
          <a:xfrm>
            <a:off x="14964311" y="8998418"/>
            <a:ext cx="458460" cy="8720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5000" b="1" i="0" u="none" strike="noStrike" cap="none" spc="0" normalizeH="0" baseline="0" dirty="0" smtClean="0">
                <a:ln>
                  <a:noFill/>
                </a:ln>
                <a:solidFill>
                  <a:srgbClr val="3A44C5"/>
                </a:solidFill>
                <a:effectLst/>
                <a:uFillTx/>
                <a:latin typeface="+mn-lt"/>
                <a:ea typeface="+mn-ea"/>
                <a:cs typeface="+mn-cs"/>
                <a:sym typeface="Helvetica Light"/>
              </a:rPr>
              <a:t>3</a:t>
            </a:r>
            <a:endParaRPr kumimoji="0" lang="en-US" sz="5000" b="1" i="0" u="none" strike="noStrike" cap="none" spc="0" normalizeH="0" baseline="0" dirty="0">
              <a:ln>
                <a:noFill/>
              </a:ln>
              <a:solidFill>
                <a:srgbClr val="3A44C5"/>
              </a:solidFill>
              <a:effectLst/>
              <a:uFillTx/>
              <a:latin typeface="+mn-lt"/>
              <a:ea typeface="+mn-ea"/>
              <a:cs typeface="+mn-cs"/>
              <a:sym typeface="Helvetica Light"/>
            </a:endParaRPr>
          </a:p>
        </p:txBody>
      </p:sp>
      <p:cxnSp>
        <p:nvCxnSpPr>
          <p:cNvPr id="20" name="Straight Connector 19">
            <a:extLst>
              <a:ext uri="{FF2B5EF4-FFF2-40B4-BE49-F238E27FC236}">
                <a16:creationId xmlns:a16="http://schemas.microsoft.com/office/drawing/2014/main" id="{B12704F8-863F-4356-A281-15BA8F5FFCDD}"/>
              </a:ext>
            </a:extLst>
          </p:cNvPr>
          <p:cNvCxnSpPr/>
          <p:nvPr/>
        </p:nvCxnSpPr>
        <p:spPr bwMode="auto">
          <a:xfrm>
            <a:off x="12831825" y="7218947"/>
            <a:ext cx="0" cy="3820459"/>
          </a:xfrm>
          <a:prstGeom prst="line">
            <a:avLst/>
          </a:prstGeom>
          <a:blipFill dpi="0" rotWithShape="0">
            <a:blip r:embed="rId8"/>
            <a:srcRect/>
            <a:tile tx="0" ty="0" sx="100000" sy="100000" flip="none" algn="tl"/>
          </a:blipFill>
          <a:ln w="3175" cap="flat" cmpd="sng" algn="ctr">
            <a:solidFill>
              <a:srgbClr val="C00000"/>
            </a:solidFill>
            <a:prstDash val="dash"/>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3" name="Rounded Rectangular Callout 22"/>
          <p:cNvSpPr/>
          <p:nvPr/>
        </p:nvSpPr>
        <p:spPr>
          <a:xfrm>
            <a:off x="13173572" y="6417728"/>
            <a:ext cx="1081567" cy="1098147"/>
          </a:xfrm>
          <a:prstGeom prst="wedgeRoundRectCallout">
            <a:avLst>
              <a:gd name="adj1" fmla="val -66431"/>
              <a:gd name="adj2" fmla="val 23398"/>
              <a:gd name="adj3" fmla="val 16667"/>
            </a:avLst>
          </a:prstGeom>
          <a:noFill/>
          <a:ln w="12700" cap="flat">
            <a:solidFill>
              <a:srgbClr val="C00000"/>
            </a:solidFill>
            <a:prstDash val="dash"/>
            <a:miter lim="400000"/>
          </a:ln>
          <a:effectLst/>
          <a:extLst>
            <a:ext uri="{C572A759-6A51-4108-AA02-DFA0A04FC94B}">
              <ma14:wrappingTextBoxFlag xmlns:ma14="http://schemas.microsoft.com/office/mac/drawingml/2011/main" xmlns="" val="1"/>
            </a:ext>
          </a:extLst>
        </p:spPr>
        <p:txBody>
          <a:bodyPr wrap="square" lIns="50800" tIns="50800" rIns="50800" bIns="50800" numCol="1" rtlCol="0" anchor="t">
            <a:spAutoFit/>
          </a:bodyPr>
          <a:lstStyle/>
          <a:p>
            <a:pPr algn="ctr"/>
            <a:endParaRPr lang="en-US" dirty="0">
              <a:latin typeface="Calibri"/>
              <a:ea typeface="Calibri"/>
              <a:cs typeface="Calibri"/>
            </a:endParaRPr>
          </a:p>
        </p:txBody>
      </p:sp>
      <p:pic>
        <p:nvPicPr>
          <p:cNvPr id="24" name="Picture 23"/>
          <p:cNvPicPr>
            <a:picLocks noChangeAspect="1"/>
          </p:cNvPicPr>
          <p:nvPr/>
        </p:nvPicPr>
        <p:blipFill>
          <a:blip r:embed="rId12"/>
          <a:stretch>
            <a:fillRect/>
          </a:stretch>
        </p:blipFill>
        <p:spPr>
          <a:xfrm>
            <a:off x="13298369" y="6588377"/>
            <a:ext cx="831971" cy="756847"/>
          </a:xfrm>
          <a:prstGeom prst="rect">
            <a:avLst/>
          </a:prstGeom>
        </p:spPr>
      </p:pic>
    </p:spTree>
    <p:extLst>
      <p:ext uri="{BB962C8B-B14F-4D97-AF65-F5344CB8AC3E}">
        <p14:creationId xmlns:p14="http://schemas.microsoft.com/office/powerpoint/2010/main" val="2146293278"/>
      </p:ext>
    </p:extLst>
  </p:cSld>
  <p:clrMapOvr>
    <a:masterClrMapping/>
  </p:clrMapOvr>
  <p:transition spd="med"/>
  <p:timing>
    <p:tnLst>
      <p:par>
        <p:cTn id="1" dur="indefinite" restart="never" nodeType="tmRoot"/>
      </p:par>
    </p:tnLst>
  </p:timing>
</p:sld>
</file>

<file path=ppt/theme/_rels/theme8.xml.rels><?xml version="1.0" encoding="UTF-8" standalone="yes"?>
<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name="White">
  <a:themeElements>
    <a:clrScheme name="Custom 248">
      <a:dk1>
        <a:srgbClr val="000000"/>
      </a:dk1>
      <a:lt1>
        <a:srgbClr val="FFFFFF"/>
      </a:lt1>
      <a:dk2>
        <a:srgbClr val="566275"/>
      </a:dk2>
      <a:lt2>
        <a:srgbClr val="D8DFE9"/>
      </a:lt2>
      <a:accent1>
        <a:srgbClr val="6BC7B3"/>
      </a:accent1>
      <a:accent2>
        <a:srgbClr val="0084DF"/>
      </a:accent2>
      <a:accent3>
        <a:srgbClr val="00C08D"/>
      </a:accent3>
      <a:accent4>
        <a:srgbClr val="3A44C5"/>
      </a:accent4>
      <a:accent5>
        <a:srgbClr val="444F62"/>
      </a:accent5>
      <a:accent6>
        <a:srgbClr val="9CB2CA"/>
      </a:accent6>
      <a:hlink>
        <a:srgbClr val="0000FF"/>
      </a:hlink>
      <a:folHlink>
        <a:srgbClr val="FF00FF"/>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cap="flat">
          <a:noFill/>
          <a:miter lim="400000"/>
        </a:ln>
        <a:effectLst/>
        <a:extLst>
          <a:ext uri="{C572A759-6A51-4108-AA02-DFA0A04FC94B}">
            <ma14:wrappingTextBoxFlag xmlns:ma14="http://schemas.microsoft.com/office/mac/drawingml/2011/main" xmlns="" val="1"/>
          </a:ext>
        </a:extLst>
      </a:spPr>
      <a:bodyPr wrap="square" lIns="50800" tIns="50800" rIns="50800" bIns="50800" numCol="1" anchor="t">
        <a:spAutoFit/>
      </a:bodyPr>
      <a:lstStyle>
        <a:defPPr>
          <a:defRPr dirty="0">
            <a:latin typeface="Calibri"/>
            <a:ea typeface="Calibri"/>
            <a:cs typeface="Calibri"/>
          </a:defRPr>
        </a:defPPr>
      </a:lst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1_White">
  <a:themeElements>
    <a:clrScheme name="Custom 248">
      <a:dk1>
        <a:srgbClr val="000000"/>
      </a:dk1>
      <a:lt1>
        <a:srgbClr val="FFFFFF"/>
      </a:lt1>
      <a:dk2>
        <a:srgbClr val="566275"/>
      </a:dk2>
      <a:lt2>
        <a:srgbClr val="D8DFE9"/>
      </a:lt2>
      <a:accent1>
        <a:srgbClr val="6BC7B3"/>
      </a:accent1>
      <a:accent2>
        <a:srgbClr val="0084DF"/>
      </a:accent2>
      <a:accent3>
        <a:srgbClr val="00C08D"/>
      </a:accent3>
      <a:accent4>
        <a:srgbClr val="3A44C5"/>
      </a:accent4>
      <a:accent5>
        <a:srgbClr val="444F62"/>
      </a:accent5>
      <a:accent6>
        <a:srgbClr val="9CB2CA"/>
      </a:accent6>
      <a:hlink>
        <a:srgbClr val="0000FF"/>
      </a:hlink>
      <a:folHlink>
        <a:srgbClr val="FF00FF"/>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cap="flat">
          <a:noFill/>
          <a:miter lim="400000"/>
        </a:ln>
        <a:effectLst/>
        <a:extLst>
          <a:ext uri="{C572A759-6A51-4108-AA02-DFA0A04FC94B}">
            <ma14:wrappingTextBoxFlag xmlns:ma14="http://schemas.microsoft.com/office/mac/drawingml/2011/main" xmlns="" val="1"/>
          </a:ext>
        </a:extLst>
      </a:spPr>
      <a:bodyPr wrap="square" lIns="50800" tIns="50800" rIns="50800" bIns="50800" numCol="1" anchor="t">
        <a:spAutoFit/>
      </a:bodyPr>
      <a:lstStyle>
        <a:defPPr>
          <a:defRPr dirty="0">
            <a:latin typeface="Calibri"/>
            <a:ea typeface="Calibri"/>
            <a:cs typeface="Calibri"/>
          </a:defRPr>
        </a:defPPr>
      </a:lst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2_White">
  <a:themeElements>
    <a:clrScheme name="Custom 248">
      <a:dk1>
        <a:srgbClr val="000000"/>
      </a:dk1>
      <a:lt1>
        <a:srgbClr val="FFFFFF"/>
      </a:lt1>
      <a:dk2>
        <a:srgbClr val="566275"/>
      </a:dk2>
      <a:lt2>
        <a:srgbClr val="D8DFE9"/>
      </a:lt2>
      <a:accent1>
        <a:srgbClr val="6BC7B3"/>
      </a:accent1>
      <a:accent2>
        <a:srgbClr val="0084DF"/>
      </a:accent2>
      <a:accent3>
        <a:srgbClr val="00C08D"/>
      </a:accent3>
      <a:accent4>
        <a:srgbClr val="3A44C5"/>
      </a:accent4>
      <a:accent5>
        <a:srgbClr val="444F62"/>
      </a:accent5>
      <a:accent6>
        <a:srgbClr val="9CB2CA"/>
      </a:accent6>
      <a:hlink>
        <a:srgbClr val="0000FF"/>
      </a:hlink>
      <a:folHlink>
        <a:srgbClr val="FF00FF"/>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cap="flat">
          <a:noFill/>
          <a:miter lim="400000"/>
        </a:ln>
        <a:effectLst/>
        <a:extLst>
          <a:ext uri="{C572A759-6A51-4108-AA02-DFA0A04FC94B}">
            <ma14:wrappingTextBoxFlag xmlns:ma14="http://schemas.microsoft.com/office/mac/drawingml/2011/main" xmlns="" val="1"/>
          </a:ext>
        </a:extLst>
      </a:spPr>
      <a:bodyPr wrap="square" lIns="50800" tIns="50800" rIns="50800" bIns="50800" numCol="1" anchor="t">
        <a:spAutoFit/>
      </a:bodyPr>
      <a:lstStyle>
        <a:defPPr>
          <a:defRPr dirty="0">
            <a:latin typeface="Calibri"/>
            <a:ea typeface="Calibri"/>
            <a:cs typeface="Calibri"/>
          </a:defRPr>
        </a:defPPr>
      </a:lst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4.xml><?xml version="1.0" encoding="utf-8"?>
<a:theme xmlns:a="http://schemas.openxmlformats.org/drawingml/2006/main" name="3_White">
  <a:themeElements>
    <a:clrScheme name="Custom 248">
      <a:dk1>
        <a:srgbClr val="000000"/>
      </a:dk1>
      <a:lt1>
        <a:srgbClr val="FFFFFF"/>
      </a:lt1>
      <a:dk2>
        <a:srgbClr val="566275"/>
      </a:dk2>
      <a:lt2>
        <a:srgbClr val="D8DFE9"/>
      </a:lt2>
      <a:accent1>
        <a:srgbClr val="6BC7B3"/>
      </a:accent1>
      <a:accent2>
        <a:srgbClr val="0084DF"/>
      </a:accent2>
      <a:accent3>
        <a:srgbClr val="00C08D"/>
      </a:accent3>
      <a:accent4>
        <a:srgbClr val="3A44C5"/>
      </a:accent4>
      <a:accent5>
        <a:srgbClr val="444F62"/>
      </a:accent5>
      <a:accent6>
        <a:srgbClr val="9CB2CA"/>
      </a:accent6>
      <a:hlink>
        <a:srgbClr val="0000FF"/>
      </a:hlink>
      <a:folHlink>
        <a:srgbClr val="FF00FF"/>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cap="flat">
          <a:noFill/>
          <a:miter lim="400000"/>
        </a:ln>
        <a:effectLst/>
        <a:extLst>
          <a:ext uri="{C572A759-6A51-4108-AA02-DFA0A04FC94B}">
            <ma14:wrappingTextBoxFlag xmlns="" xmlns:ma14="http://schemas.microsoft.com/office/mac/drawingml/2011/main" val="1"/>
          </a:ext>
        </a:extLst>
      </a:spPr>
      <a:bodyPr wrap="square" lIns="50800" tIns="50800" rIns="50800" bIns="50800" numCol="1" anchor="t">
        <a:spAutoFit/>
      </a:bodyPr>
      <a:lstStyle>
        <a:defPPr>
          <a:defRPr dirty="0">
            <a:latin typeface="Calibri"/>
            <a:ea typeface="Calibri"/>
            <a:cs typeface="Calibri"/>
          </a:defRPr>
        </a:defPPr>
      </a:lst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5.xml><?xml version="1.0" encoding="utf-8"?>
<a:theme xmlns:a="http://schemas.openxmlformats.org/drawingml/2006/main" name="4_White">
  <a:themeElements>
    <a:clrScheme name="Custom 248">
      <a:dk1>
        <a:srgbClr val="000000"/>
      </a:dk1>
      <a:lt1>
        <a:srgbClr val="FFFFFF"/>
      </a:lt1>
      <a:dk2>
        <a:srgbClr val="566275"/>
      </a:dk2>
      <a:lt2>
        <a:srgbClr val="D8DFE9"/>
      </a:lt2>
      <a:accent1>
        <a:srgbClr val="6BC7B3"/>
      </a:accent1>
      <a:accent2>
        <a:srgbClr val="0084DF"/>
      </a:accent2>
      <a:accent3>
        <a:srgbClr val="00C08D"/>
      </a:accent3>
      <a:accent4>
        <a:srgbClr val="3A44C5"/>
      </a:accent4>
      <a:accent5>
        <a:srgbClr val="444F62"/>
      </a:accent5>
      <a:accent6>
        <a:srgbClr val="9CB2CA"/>
      </a:accent6>
      <a:hlink>
        <a:srgbClr val="0000FF"/>
      </a:hlink>
      <a:folHlink>
        <a:srgbClr val="FF00FF"/>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cap="flat">
          <a:noFill/>
          <a:miter lim="400000"/>
        </a:ln>
        <a:effectLst/>
        <a:extLst>
          <a:ext uri="{C572A759-6A51-4108-AA02-DFA0A04FC94B}">
            <ma14:wrappingTextBoxFlag xmlns:ma14="http://schemas.microsoft.com/office/mac/drawingml/2011/main" xmlns="" val="1"/>
          </a:ext>
        </a:extLst>
      </a:spPr>
      <a:bodyPr wrap="square" lIns="50800" tIns="50800" rIns="50800" bIns="50800" numCol="1" anchor="t">
        <a:spAutoFit/>
      </a:bodyPr>
      <a:lstStyle>
        <a:defPPr>
          <a:defRPr dirty="0">
            <a:latin typeface="Calibri"/>
            <a:ea typeface="Calibri"/>
            <a:cs typeface="Calibri"/>
          </a:defRPr>
        </a:defPPr>
      </a:lst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6.xml><?xml version="1.0" encoding="utf-8"?>
<a:theme xmlns:a="http://schemas.openxmlformats.org/drawingml/2006/main" name="5_White">
  <a:themeElements>
    <a:clrScheme name="Custom 248">
      <a:dk1>
        <a:srgbClr val="000000"/>
      </a:dk1>
      <a:lt1>
        <a:srgbClr val="FFFFFF"/>
      </a:lt1>
      <a:dk2>
        <a:srgbClr val="566275"/>
      </a:dk2>
      <a:lt2>
        <a:srgbClr val="D8DFE9"/>
      </a:lt2>
      <a:accent1>
        <a:srgbClr val="6BC7B3"/>
      </a:accent1>
      <a:accent2>
        <a:srgbClr val="0084DF"/>
      </a:accent2>
      <a:accent3>
        <a:srgbClr val="00C08D"/>
      </a:accent3>
      <a:accent4>
        <a:srgbClr val="3A44C5"/>
      </a:accent4>
      <a:accent5>
        <a:srgbClr val="444F62"/>
      </a:accent5>
      <a:accent6>
        <a:srgbClr val="9CB2CA"/>
      </a:accent6>
      <a:hlink>
        <a:srgbClr val="0000FF"/>
      </a:hlink>
      <a:folHlink>
        <a:srgbClr val="FF00FF"/>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cap="flat">
          <a:noFill/>
          <a:miter lim="400000"/>
        </a:ln>
        <a:effectLst/>
        <a:extLst>
          <a:ext uri="{C572A759-6A51-4108-AA02-DFA0A04FC94B}">
            <ma14:wrappingTextBoxFlag xmlns="" xmlns:ma14="http://schemas.microsoft.com/office/mac/drawingml/2011/main" val="1"/>
          </a:ext>
        </a:extLst>
      </a:spPr>
      <a:bodyPr wrap="square" lIns="50800" tIns="50800" rIns="50800" bIns="50800" numCol="1" anchor="t">
        <a:spAutoFit/>
      </a:bodyPr>
      <a:lstStyle>
        <a:defPPr>
          <a:defRPr dirty="0">
            <a:latin typeface="Calibri"/>
            <a:ea typeface="Calibri"/>
            <a:cs typeface="Calibri"/>
          </a:defRPr>
        </a:defPPr>
      </a:lst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7.xml><?xml version="1.0" encoding="utf-8"?>
<a:theme xmlns:a="http://schemas.openxmlformats.org/drawingml/2006/main" name="6_White">
  <a:themeElements>
    <a:clrScheme name="Custom 248">
      <a:dk1>
        <a:srgbClr val="000000"/>
      </a:dk1>
      <a:lt1>
        <a:srgbClr val="FFFFFF"/>
      </a:lt1>
      <a:dk2>
        <a:srgbClr val="566275"/>
      </a:dk2>
      <a:lt2>
        <a:srgbClr val="D8DFE9"/>
      </a:lt2>
      <a:accent1>
        <a:srgbClr val="6BC7B3"/>
      </a:accent1>
      <a:accent2>
        <a:srgbClr val="0084DF"/>
      </a:accent2>
      <a:accent3>
        <a:srgbClr val="00C08D"/>
      </a:accent3>
      <a:accent4>
        <a:srgbClr val="3A44C5"/>
      </a:accent4>
      <a:accent5>
        <a:srgbClr val="444F62"/>
      </a:accent5>
      <a:accent6>
        <a:srgbClr val="9CB2CA"/>
      </a:accent6>
      <a:hlink>
        <a:srgbClr val="0000FF"/>
      </a:hlink>
      <a:folHlink>
        <a:srgbClr val="FF00FF"/>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cap="flat">
          <a:noFill/>
          <a:miter lim="400000"/>
        </a:ln>
        <a:effectLst/>
        <a:extLst>
          <a:ext uri="{C572A759-6A51-4108-AA02-DFA0A04FC94B}">
            <ma14:wrappingTextBoxFlag xmlns:ma14="http://schemas.microsoft.com/office/mac/drawingml/2011/main" xmlns="" val="1"/>
          </a:ext>
        </a:extLst>
      </a:spPr>
      <a:bodyPr wrap="square" lIns="50800" tIns="50800" rIns="50800" bIns="50800" numCol="1" anchor="t">
        <a:spAutoFit/>
      </a:bodyPr>
      <a:lstStyle>
        <a:defPPr>
          <a:defRPr dirty="0">
            <a:latin typeface="Calibri"/>
            <a:ea typeface="Calibri"/>
            <a:cs typeface="Calibri"/>
          </a:defRPr>
        </a:defPPr>
      </a:lst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8.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31152</TotalTime>
  <Words>5563</Words>
  <Application>Microsoft Office PowerPoint</Application>
  <PresentationFormat>Custom</PresentationFormat>
  <Paragraphs>892</Paragraphs>
  <Slides>49</Slides>
  <Notes>48</Notes>
  <HiddenSlides>0</HiddenSlides>
  <MMClips>0</MMClips>
  <ScaleCrop>false</ScaleCrop>
  <HeadingPairs>
    <vt:vector size="6" baseType="variant">
      <vt:variant>
        <vt:lpstr>Fonts Used</vt:lpstr>
      </vt:variant>
      <vt:variant>
        <vt:i4>13</vt:i4>
      </vt:variant>
      <vt:variant>
        <vt:lpstr>Theme</vt:lpstr>
      </vt:variant>
      <vt:variant>
        <vt:i4>7</vt:i4>
      </vt:variant>
      <vt:variant>
        <vt:lpstr>Slide Titles</vt:lpstr>
      </vt:variant>
      <vt:variant>
        <vt:i4>49</vt:i4>
      </vt:variant>
    </vt:vector>
  </HeadingPairs>
  <TitlesOfParts>
    <vt:vector size="69" baseType="lpstr">
      <vt:lpstr>Arial</vt:lpstr>
      <vt:lpstr>Arial (Body)</vt:lpstr>
      <vt:lpstr>Bebas Neue Bold</vt:lpstr>
      <vt:lpstr>Calibri</vt:lpstr>
      <vt:lpstr>Gill Sans</vt:lpstr>
      <vt:lpstr>Helvetica</vt:lpstr>
      <vt:lpstr>Helvetica Light</vt:lpstr>
      <vt:lpstr>Helvetica Neue</vt:lpstr>
      <vt:lpstr>Lato Black</vt:lpstr>
      <vt:lpstr>Roboto</vt:lpstr>
      <vt:lpstr>Verdana</vt:lpstr>
      <vt:lpstr>Wingdings</vt:lpstr>
      <vt:lpstr>ヒラギノ角ゴ ProN W3</vt:lpstr>
      <vt:lpstr>White</vt:lpstr>
      <vt:lpstr>1_White</vt:lpstr>
      <vt:lpstr>2_White</vt:lpstr>
      <vt:lpstr>3_White</vt:lpstr>
      <vt:lpstr>4_White</vt:lpstr>
      <vt:lpstr>5_White</vt:lpstr>
      <vt:lpstr>6_White</vt:lpstr>
      <vt:lpstr>PowerPoint Presentation</vt:lpstr>
      <vt:lpstr>OBJECTIVE</vt:lpstr>
      <vt:lpstr>AGENDA</vt:lpstr>
      <vt:lpstr>PowerPoint Presentation</vt:lpstr>
      <vt:lpstr>SOCIAL INSIGHT &amp; RECOMMENDATION</vt:lpstr>
      <vt:lpstr>PowerPoint Presentation</vt:lpstr>
      <vt:lpstr>EXECUTIVE SUMMARY </vt:lpstr>
      <vt:lpstr>PowerPoint Presentation</vt:lpstr>
      <vt:lpstr>MENTION TRENDLINE</vt:lpstr>
      <vt:lpstr>VOLUME OF EACH PRODUCTS</vt:lpstr>
      <vt:lpstr>ENGAGEMENT OF EACH PRODUCTS</vt:lpstr>
      <vt:lpstr>TOP 5 SOURCES OF POSITIVE &amp; NEGATIVE MENTIONS</vt:lpstr>
      <vt:lpstr>DEFINITION OF PURCHASE INTENT </vt:lpstr>
      <vt:lpstr>PURCHASE INTENT</vt:lpstr>
      <vt:lpstr>PowerPoint Presentation</vt:lpstr>
      <vt:lpstr>DIFINITION OF PAID – OWNED – EARNED MEDIA </vt:lpstr>
      <vt:lpstr>PowerPoint Presentation</vt:lpstr>
      <vt:lpstr>VOLUME CONTRIBUTOR</vt:lpstr>
      <vt:lpstr>DETAILED SENTIMENT PERFORMANCE</vt:lpstr>
      <vt:lpstr>FEEDBACKS ON PRODUCT ATTRIBUTES</vt:lpstr>
      <vt:lpstr>TOP DISCUSSION BY LOCATION</vt:lpstr>
      <vt:lpstr>SENTIMENT BY LOCATION</vt:lpstr>
      <vt:lpstr>PowerPoint Presentation</vt:lpstr>
      <vt:lpstr>VOLUME CONTRIBUTOR</vt:lpstr>
      <vt:lpstr>DETAILED SENTIMENT PERFORMANCE</vt:lpstr>
      <vt:lpstr>FEEDBACKS ON PRODUCT ATTRIBUTES</vt:lpstr>
      <vt:lpstr>TOP DISCUSSION BY LOCATION</vt:lpstr>
      <vt:lpstr>SENTIMENT BY LOCATION</vt:lpstr>
      <vt:lpstr>PowerPoint Presentation</vt:lpstr>
      <vt:lpstr>VOLUME CONTRIBUTOR</vt:lpstr>
      <vt:lpstr>DETAILED SENTIMENT PERFORMANCE</vt:lpstr>
      <vt:lpstr>FEEDBACKS ON PRODUCT ATTRIBUTES</vt:lpstr>
      <vt:lpstr>TOP DISCUSSION BY LOCATION</vt:lpstr>
      <vt:lpstr>SENTIMENT BY LOCATION</vt:lpstr>
      <vt:lpstr>PowerPoint Presentation</vt:lpstr>
      <vt:lpstr>DETAILED SENTIMENT PERFORMANCE</vt:lpstr>
      <vt:lpstr>FEEDBACKS ON PRODUCT ATTRIBUTES</vt:lpstr>
      <vt:lpstr>PowerPoint Presentation</vt:lpstr>
      <vt:lpstr>HUAWEI NOVA 3I</vt:lpstr>
      <vt:lpstr>SAMSUNG J4</vt:lpstr>
      <vt:lpstr>PowerPoint Presentation</vt:lpstr>
      <vt:lpstr>DEMOGRAPHIC</vt:lpstr>
      <vt:lpstr>TOP THREADS &amp; SOURCES BY VOLUME OF NOKIA 7.2</vt:lpstr>
      <vt:lpstr>TOP THREADS &amp; SOURCES BY VOLUME OF NOKIA 2720</vt:lpstr>
      <vt:lpstr>TOP THREADS &amp; SOURCES BY VOLUME OF NOKIA 8.1</vt:lpstr>
      <vt:lpstr>TOP THREADS &amp; SOURCES BY VOLUME OF NOKIA BRAND</vt:lpstr>
      <vt:lpstr>PowerPoint Presentation</vt:lpstr>
      <vt:lpstr>SEEDING CONTRIBUTION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Reynolds, Adrienne</dc:creator>
  <cp:lastModifiedBy>Minh Khuong Ly</cp:lastModifiedBy>
  <cp:revision>2416</cp:revision>
  <dcterms:modified xsi:type="dcterms:W3CDTF">2019-10-18T10:04:47Z</dcterms:modified>
</cp:coreProperties>
</file>